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handoutMasterIdLst>
    <p:handoutMasterId r:id="rId122"/>
  </p:handoutMasterIdLst>
  <p:sldIdLst>
    <p:sldId id="838" r:id="rId2"/>
    <p:sldId id="1352" r:id="rId3"/>
    <p:sldId id="1223" r:id="rId4"/>
    <p:sldId id="1190" r:id="rId5"/>
    <p:sldId id="1330" r:id="rId6"/>
    <p:sldId id="1331" r:id="rId7"/>
    <p:sldId id="1332" r:id="rId8"/>
    <p:sldId id="1333" r:id="rId9"/>
    <p:sldId id="1224" r:id="rId10"/>
    <p:sldId id="1213" r:id="rId11"/>
    <p:sldId id="1291" r:id="rId12"/>
    <p:sldId id="994" r:id="rId13"/>
    <p:sldId id="1228" r:id="rId14"/>
    <p:sldId id="1214" r:id="rId15"/>
    <p:sldId id="1230" r:id="rId16"/>
    <p:sldId id="1229" r:id="rId17"/>
    <p:sldId id="1236" r:id="rId18"/>
    <p:sldId id="1239" r:id="rId19"/>
    <p:sldId id="1253" r:id="rId20"/>
    <p:sldId id="1237" r:id="rId21"/>
    <p:sldId id="1240" r:id="rId22"/>
    <p:sldId id="1241" r:id="rId23"/>
    <p:sldId id="1238" r:id="rId24"/>
    <p:sldId id="1243" r:id="rId25"/>
    <p:sldId id="1244" r:id="rId26"/>
    <p:sldId id="1245" r:id="rId27"/>
    <p:sldId id="1248" r:id="rId28"/>
    <p:sldId id="1247" r:id="rId29"/>
    <p:sldId id="1249" r:id="rId30"/>
    <p:sldId id="1250" r:id="rId31"/>
    <p:sldId id="1252" r:id="rId32"/>
    <p:sldId id="1256" r:id="rId33"/>
    <p:sldId id="1257" r:id="rId34"/>
    <p:sldId id="968" r:id="rId35"/>
    <p:sldId id="1258" r:id="rId36"/>
    <p:sldId id="1259" r:id="rId37"/>
    <p:sldId id="1041" r:id="rId38"/>
    <p:sldId id="1251" r:id="rId39"/>
    <p:sldId id="1260" r:id="rId40"/>
    <p:sldId id="1334" r:id="rId41"/>
    <p:sldId id="1261" r:id="rId42"/>
    <p:sldId id="1262" r:id="rId43"/>
    <p:sldId id="1335" r:id="rId44"/>
    <p:sldId id="1263" r:id="rId45"/>
    <p:sldId id="1269" r:id="rId46"/>
    <p:sldId id="1271" r:id="rId47"/>
    <p:sldId id="1336" r:id="rId48"/>
    <p:sldId id="1337" r:id="rId49"/>
    <p:sldId id="1338" r:id="rId50"/>
    <p:sldId id="1339" r:id="rId51"/>
    <p:sldId id="1340" r:id="rId52"/>
    <p:sldId id="1341" r:id="rId53"/>
    <p:sldId id="1342" r:id="rId54"/>
    <p:sldId id="1343" r:id="rId55"/>
    <p:sldId id="1344" r:id="rId56"/>
    <p:sldId id="1345" r:id="rId57"/>
    <p:sldId id="1346" r:id="rId58"/>
    <p:sldId id="1347" r:id="rId59"/>
    <p:sldId id="1348" r:id="rId60"/>
    <p:sldId id="1281" r:id="rId61"/>
    <p:sldId id="1283" r:id="rId62"/>
    <p:sldId id="1284" r:id="rId63"/>
    <p:sldId id="1285" r:id="rId64"/>
    <p:sldId id="274" r:id="rId65"/>
    <p:sldId id="256" r:id="rId66"/>
    <p:sldId id="257" r:id="rId67"/>
    <p:sldId id="258" r:id="rId68"/>
    <p:sldId id="259" r:id="rId69"/>
    <p:sldId id="260" r:id="rId70"/>
    <p:sldId id="275" r:id="rId71"/>
    <p:sldId id="261" r:id="rId72"/>
    <p:sldId id="262" r:id="rId73"/>
    <p:sldId id="263" r:id="rId74"/>
    <p:sldId id="280" r:id="rId75"/>
    <p:sldId id="342" r:id="rId76"/>
    <p:sldId id="1290" r:id="rId77"/>
    <p:sldId id="343" r:id="rId78"/>
    <p:sldId id="344" r:id="rId79"/>
    <p:sldId id="334" r:id="rId80"/>
    <p:sldId id="336" r:id="rId81"/>
    <p:sldId id="340" r:id="rId82"/>
    <p:sldId id="1221" r:id="rId83"/>
    <p:sldId id="341" r:id="rId84"/>
    <p:sldId id="1349" r:id="rId85"/>
    <p:sldId id="1296" r:id="rId86"/>
    <p:sldId id="1298" r:id="rId87"/>
    <p:sldId id="1295" r:id="rId88"/>
    <p:sldId id="1350" r:id="rId89"/>
    <p:sldId id="1306" r:id="rId90"/>
    <p:sldId id="1293" r:id="rId91"/>
    <p:sldId id="1294" r:id="rId92"/>
    <p:sldId id="1297" r:id="rId93"/>
    <p:sldId id="1351" r:id="rId94"/>
    <p:sldId id="1305" r:id="rId95"/>
    <p:sldId id="1304" r:id="rId96"/>
    <p:sldId id="1326" r:id="rId97"/>
    <p:sldId id="1315" r:id="rId98"/>
    <p:sldId id="1317" r:id="rId99"/>
    <p:sldId id="1316" r:id="rId100"/>
    <p:sldId id="1320" r:id="rId101"/>
    <p:sldId id="1318" r:id="rId102"/>
    <p:sldId id="1307" r:id="rId103"/>
    <p:sldId id="1308" r:id="rId104"/>
    <p:sldId id="1312" r:id="rId105"/>
    <p:sldId id="1323" r:id="rId106"/>
    <p:sldId id="1310" r:id="rId107"/>
    <p:sldId id="1324" r:id="rId108"/>
    <p:sldId id="1309" r:id="rId109"/>
    <p:sldId id="1314" r:id="rId110"/>
    <p:sldId id="1313" r:id="rId111"/>
    <p:sldId id="1327" r:id="rId112"/>
    <p:sldId id="1286" r:id="rId113"/>
    <p:sldId id="1302" r:id="rId114"/>
    <p:sldId id="1329" r:id="rId115"/>
    <p:sldId id="1319" r:id="rId116"/>
    <p:sldId id="1321" r:id="rId117"/>
    <p:sldId id="1328" r:id="rId118"/>
    <p:sldId id="1292" r:id="rId119"/>
    <p:sldId id="283" r:id="rId1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 Alex" initials="XA" lastIdx="2" clrIdx="0">
    <p:extLst>
      <p:ext uri="{19B8F6BF-5375-455C-9EA6-DF929625EA0E}">
        <p15:presenceInfo xmlns:p15="http://schemas.microsoft.com/office/powerpoint/2012/main" userId="9a5930453ae8b1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42"/>
    <a:srgbClr val="A21E8F"/>
    <a:srgbClr val="1FBCD1"/>
    <a:srgbClr val="48CFEA"/>
    <a:srgbClr val="33CCFF"/>
    <a:srgbClr val="99ED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1439" autoAdjust="0"/>
  </p:normalViewPr>
  <p:slideViewPr>
    <p:cSldViewPr snapToGrid="0" snapToObjects="1">
      <p:cViewPr varScale="1">
        <p:scale>
          <a:sx n="76" d="100"/>
          <a:sy n="76" d="100"/>
        </p:scale>
        <p:origin x="811" y="58"/>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file:///D:\&#23432;&#25104;\&#32887;&#26989;&#23433;&#20840;&#34907;&#29983;&#22996;&#21729;&#26371;\&#22996;&#21729;&#26371;\112%207_&#37325;&#22823;&#32887;&#28797;&#20998;&#26512;-&#34920;7-1&#33267;7-3.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spc="0" normalizeH="0" baseline="0">
                <a:solidFill>
                  <a:schemeClr val="tx1">
                    <a:lumMod val="65000"/>
                    <a:lumOff val="35000"/>
                  </a:schemeClr>
                </a:solidFill>
                <a:latin typeface="標楷體" panose="03000509000000000000" pitchFamily="65" charset="-120"/>
                <a:ea typeface="標楷體" panose="03000509000000000000" pitchFamily="65" charset="-120"/>
                <a:cs typeface="+mj-cs"/>
              </a:defRPr>
            </a:pPr>
            <a:r>
              <a:rPr lang="zh-TW" b="1" dirty="0">
                <a:latin typeface="標楷體" panose="03000509000000000000" pitchFamily="65" charset="-120"/>
                <a:ea typeface="標楷體" panose="03000509000000000000" pitchFamily="65" charset="-120"/>
              </a:rPr>
              <a:t>行業工作場所重大職業災害死亡人數</a:t>
            </a:r>
          </a:p>
        </c:rich>
      </c:tx>
      <c:overlay val="0"/>
      <c:spPr>
        <a:noFill/>
        <a:ln>
          <a:noFill/>
        </a:ln>
        <a:effectLst/>
      </c:spPr>
      <c:txPr>
        <a:bodyPr rot="0" spcFirstLastPara="1" vertOverflow="ellipsis" vert="horz" wrap="square" anchor="ctr" anchorCtr="1"/>
        <a:lstStyle/>
        <a:p>
          <a:pPr>
            <a:defRPr sz="2000" b="1" i="0" u="none" strike="noStrike" kern="1200" cap="none" spc="0" normalizeH="0" baseline="0">
              <a:solidFill>
                <a:schemeClr val="tx1">
                  <a:lumMod val="65000"/>
                  <a:lumOff val="35000"/>
                </a:schemeClr>
              </a:solidFill>
              <a:latin typeface="標楷體" panose="03000509000000000000" pitchFamily="65" charset="-120"/>
              <a:ea typeface="標楷體" panose="03000509000000000000" pitchFamily="65" charset="-120"/>
              <a:cs typeface="+mj-cs"/>
            </a:defRPr>
          </a:pPr>
          <a:endParaRPr lang="zh-TW"/>
        </a:p>
      </c:txPr>
    </c:title>
    <c:autoTitleDeleted val="0"/>
    <c:plotArea>
      <c:layout>
        <c:manualLayout>
          <c:layoutTarget val="inner"/>
          <c:xMode val="edge"/>
          <c:yMode val="edge"/>
          <c:x val="4.1338724004276406E-2"/>
          <c:y val="0.12206111111111113"/>
          <c:w val="0.91732255199144719"/>
          <c:h val="0.82166314814814811"/>
        </c:manualLayout>
      </c:layout>
      <c:barChart>
        <c:barDir val="col"/>
        <c:grouping val="stacked"/>
        <c:varyColors val="0"/>
        <c:ser>
          <c:idx val="2"/>
          <c:order val="1"/>
          <c:tx>
            <c:strRef>
              <c:f>'M44(7-2)'!$E$3:$G$3</c:f>
              <c:strCache>
                <c:ptCount val="1"/>
                <c:pt idx="0">
                  <c:v>營建工程業</c:v>
                </c:pt>
              </c:strCache>
            </c:strRef>
          </c:tx>
          <c:spPr>
            <a:solidFill>
              <a:srgbClr val="7030A0"/>
            </a:solidFill>
            <a:ln>
              <a:solidFill>
                <a:srgbClr val="92D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FF0000"/>
                    </a:solidFill>
                    <a:effectLst>
                      <a:outerShdw blurRad="38100" dist="38100" dir="2700000" algn="tl">
                        <a:srgbClr val="000000">
                          <a:alpha val="43137"/>
                        </a:srgbClr>
                      </a:outerShdw>
                    </a:effectLst>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'M44(7-2)'!$F$18:$F$27</c:f>
              <c:numCache>
                <c:formatCode>General</c:formatCode>
                <c:ptCount val="10"/>
                <c:pt idx="0">
                  <c:v>88</c:v>
                </c:pt>
                <c:pt idx="1">
                  <c:v>95</c:v>
                </c:pt>
                <c:pt idx="2">
                  <c:v>78</c:v>
                </c:pt>
                <c:pt idx="3">
                  <c:v>84</c:v>
                </c:pt>
                <c:pt idx="4">
                  <c:v>82</c:v>
                </c:pt>
                <c:pt idx="5">
                  <c:v>73</c:v>
                </c:pt>
                <c:pt idx="6">
                  <c:v>81</c:v>
                </c:pt>
                <c:pt idx="7">
                  <c:v>81</c:v>
                </c:pt>
                <c:pt idx="8">
                  <c:v>90</c:v>
                </c:pt>
                <c:pt idx="9">
                  <c:v>71</c:v>
                </c:pt>
              </c:numCache>
            </c:numRef>
          </c:cat>
          <c:val>
            <c:numRef>
              <c:f>'M44(7-2)'!$F$5:$F$14</c:f>
              <c:numCache>
                <c:formatCode>#,##0_-;\-#,##0_-;"-"_-;_-@_-</c:formatCode>
                <c:ptCount val="10"/>
                <c:pt idx="0">
                  <c:v>168</c:v>
                </c:pt>
                <c:pt idx="1">
                  <c:v>156</c:v>
                </c:pt>
                <c:pt idx="2">
                  <c:v>147</c:v>
                </c:pt>
                <c:pt idx="3">
                  <c:v>142</c:v>
                </c:pt>
                <c:pt idx="4">
                  <c:v>124</c:v>
                </c:pt>
                <c:pt idx="5">
                  <c:v>168</c:v>
                </c:pt>
                <c:pt idx="6">
                  <c:v>145</c:v>
                </c:pt>
                <c:pt idx="7" formatCode="General">
                  <c:v>137</c:v>
                </c:pt>
                <c:pt idx="8" formatCode="General">
                  <c:v>156</c:v>
                </c:pt>
                <c:pt idx="9" formatCode="General">
                  <c:v>151</c:v>
                </c:pt>
              </c:numCache>
            </c:numRef>
          </c:val>
          <c:extLst>
            <c:ext xmlns:c16="http://schemas.microsoft.com/office/drawing/2014/chart" uri="{C3380CC4-5D6E-409C-BE32-E72D297353CC}">
              <c16:uniqueId val="{00000000-96FA-4AB8-9E7E-D3766A43FDCA}"/>
            </c:ext>
          </c:extLst>
        </c:ser>
        <c:ser>
          <c:idx val="3"/>
          <c:order val="2"/>
          <c:tx>
            <c:strRef>
              <c:f>'M44(7-2)'!$B$16:$D$16</c:f>
              <c:strCache>
                <c:ptCount val="1"/>
                <c:pt idx="0">
                  <c:v>製造業</c:v>
                </c:pt>
              </c:strCache>
            </c:strRef>
          </c:tx>
          <c:spPr>
            <a:solidFill>
              <a:srgbClr val="92D050"/>
            </a:solidFill>
            <a:ln>
              <a:solidFill>
                <a:srgbClr val="92D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'M44(7-2)'!$F$18:$F$27</c:f>
              <c:numCache>
                <c:formatCode>General</c:formatCode>
                <c:ptCount val="10"/>
                <c:pt idx="0">
                  <c:v>88</c:v>
                </c:pt>
                <c:pt idx="1">
                  <c:v>95</c:v>
                </c:pt>
                <c:pt idx="2">
                  <c:v>78</c:v>
                </c:pt>
                <c:pt idx="3">
                  <c:v>84</c:v>
                </c:pt>
                <c:pt idx="4">
                  <c:v>82</c:v>
                </c:pt>
                <c:pt idx="5">
                  <c:v>73</c:v>
                </c:pt>
                <c:pt idx="6">
                  <c:v>81</c:v>
                </c:pt>
                <c:pt idx="7">
                  <c:v>81</c:v>
                </c:pt>
                <c:pt idx="8">
                  <c:v>90</c:v>
                </c:pt>
                <c:pt idx="9">
                  <c:v>71</c:v>
                </c:pt>
              </c:numCache>
            </c:numRef>
          </c:cat>
          <c:val>
            <c:numRef>
              <c:f>'M44(7-2)'!$C$18:$C$27</c:f>
              <c:numCache>
                <c:formatCode>#,##0_-;\-#,##0_-;"-"_-;_-@_-</c:formatCode>
                <c:ptCount val="10"/>
                <c:pt idx="0">
                  <c:v>90</c:v>
                </c:pt>
                <c:pt idx="1">
                  <c:v>91</c:v>
                </c:pt>
                <c:pt idx="2">
                  <c:v>96</c:v>
                </c:pt>
                <c:pt idx="3">
                  <c:v>88</c:v>
                </c:pt>
                <c:pt idx="4">
                  <c:v>79</c:v>
                </c:pt>
                <c:pt idx="5">
                  <c:v>75</c:v>
                </c:pt>
                <c:pt idx="6">
                  <c:v>87</c:v>
                </c:pt>
                <c:pt idx="7">
                  <c:v>60</c:v>
                </c:pt>
                <c:pt idx="8">
                  <c:v>74</c:v>
                </c:pt>
                <c:pt idx="9">
                  <c:v>78</c:v>
                </c:pt>
              </c:numCache>
            </c:numRef>
          </c:val>
          <c:extLst>
            <c:ext xmlns:c16="http://schemas.microsoft.com/office/drawing/2014/chart" uri="{C3380CC4-5D6E-409C-BE32-E72D297353CC}">
              <c16:uniqueId val="{00000001-96FA-4AB8-9E7E-D3766A43FDCA}"/>
            </c:ext>
          </c:extLst>
        </c:ser>
        <c:ser>
          <c:idx val="4"/>
          <c:order val="3"/>
          <c:tx>
            <c:strRef>
              <c:f>'M44(7-2)'!$E$16:$G$16</c:f>
              <c:strCache>
                <c:ptCount val="1"/>
                <c:pt idx="0">
                  <c:v>其他行業</c:v>
                </c:pt>
              </c:strCache>
            </c:strRef>
          </c:tx>
          <c:spPr>
            <a:solidFill>
              <a:srgbClr val="FFFF00"/>
            </a:solidFill>
            <a:ln>
              <a:solidFill>
                <a:srgbClr val="FFFF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'M44(7-2)'!$F$18:$F$27</c:f>
              <c:numCache>
                <c:formatCode>General</c:formatCode>
                <c:ptCount val="10"/>
                <c:pt idx="0">
                  <c:v>88</c:v>
                </c:pt>
                <c:pt idx="1">
                  <c:v>95</c:v>
                </c:pt>
                <c:pt idx="2">
                  <c:v>78</c:v>
                </c:pt>
                <c:pt idx="3">
                  <c:v>84</c:v>
                </c:pt>
                <c:pt idx="4">
                  <c:v>82</c:v>
                </c:pt>
                <c:pt idx="5">
                  <c:v>73</c:v>
                </c:pt>
                <c:pt idx="6">
                  <c:v>81</c:v>
                </c:pt>
                <c:pt idx="7">
                  <c:v>81</c:v>
                </c:pt>
                <c:pt idx="8">
                  <c:v>90</c:v>
                </c:pt>
                <c:pt idx="9">
                  <c:v>71</c:v>
                </c:pt>
              </c:numCache>
            </c:numRef>
          </c:cat>
          <c:val>
            <c:numRef>
              <c:f>'M44(7-2)'!$F$18:$F$27</c:f>
              <c:numCache>
                <c:formatCode>General</c:formatCode>
                <c:ptCount val="10"/>
                <c:pt idx="0">
                  <c:v>88</c:v>
                </c:pt>
                <c:pt idx="1">
                  <c:v>95</c:v>
                </c:pt>
                <c:pt idx="2">
                  <c:v>78</c:v>
                </c:pt>
                <c:pt idx="3">
                  <c:v>84</c:v>
                </c:pt>
                <c:pt idx="4">
                  <c:v>82</c:v>
                </c:pt>
                <c:pt idx="5">
                  <c:v>73</c:v>
                </c:pt>
                <c:pt idx="6">
                  <c:v>81</c:v>
                </c:pt>
                <c:pt idx="7">
                  <c:v>81</c:v>
                </c:pt>
                <c:pt idx="8">
                  <c:v>90</c:v>
                </c:pt>
                <c:pt idx="9">
                  <c:v>71</c:v>
                </c:pt>
              </c:numCache>
            </c:numRef>
          </c:val>
          <c:extLst>
            <c:ext xmlns:c16="http://schemas.microsoft.com/office/drawing/2014/chart" uri="{C3380CC4-5D6E-409C-BE32-E72D297353CC}">
              <c16:uniqueId val="{00000002-96FA-4AB8-9E7E-D3766A43FDCA}"/>
            </c:ext>
          </c:extLst>
        </c:ser>
        <c:dLbls>
          <c:showLegendKey val="0"/>
          <c:showVal val="0"/>
          <c:showCatName val="0"/>
          <c:showSerName val="0"/>
          <c:showPercent val="0"/>
          <c:showBubbleSize val="0"/>
        </c:dLbls>
        <c:gapWidth val="269"/>
        <c:overlap val="100"/>
        <c:axId val="588448384"/>
        <c:axId val="588442560"/>
      </c:barChart>
      <c:lineChart>
        <c:grouping val="standard"/>
        <c:varyColors val="0"/>
        <c:ser>
          <c:idx val="1"/>
          <c:order val="0"/>
          <c:tx>
            <c:v>合計</c:v>
          </c:tx>
          <c:spPr>
            <a:ln w="12700" cap="rnd">
              <a:solidFill>
                <a:srgbClr val="FF0000"/>
              </a:solidFill>
              <a:round/>
            </a:ln>
            <a:effectLst/>
          </c:spPr>
          <c:marker>
            <c:symbol val="none"/>
          </c:marker>
          <c:dLbls>
            <c:spPr>
              <a:noFill/>
              <a:ln>
                <a:noFill/>
              </a:ln>
              <a:effectLst/>
            </c:spPr>
            <c:txPr>
              <a:bodyPr rot="0" spcFirstLastPara="1" vertOverflow="ellipsis" horzOverflow="clip" vert="horz" wrap="square" lIns="0" tIns="0" rIns="0" bIns="0" anchor="ctr" anchorCtr="1">
                <a:spAutoFit/>
              </a:bodyPr>
              <a:lstStyle/>
              <a:p>
                <a:pPr>
                  <a:defRPr sz="1200" b="0" i="0" u="none" strike="noStrike" kern="1200" baseline="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defRPr>
                </a:pPr>
                <a:endParaRPr lang="zh-TW"/>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tx1">
                          <a:lumMod val="35000"/>
                          <a:lumOff val="65000"/>
                        </a:schemeClr>
                      </a:solidFill>
                    </a:ln>
                    <a:effectLst/>
                  </c:spPr>
                </c15:leaderLines>
              </c:ext>
            </c:extLst>
          </c:dLbls>
          <c:cat>
            <c:strRef>
              <c:f>'M44(7-2)'!$A$5:$A$14</c:f>
              <c:strCache>
                <c:ptCount val="10"/>
                <c:pt idx="0">
                  <c:v>103年</c:v>
                </c:pt>
                <c:pt idx="1">
                  <c:v>104年</c:v>
                </c:pt>
                <c:pt idx="2">
                  <c:v>105年</c:v>
                </c:pt>
                <c:pt idx="3">
                  <c:v>106年</c:v>
                </c:pt>
                <c:pt idx="4">
                  <c:v>107年</c:v>
                </c:pt>
                <c:pt idx="5">
                  <c:v>108年</c:v>
                </c:pt>
                <c:pt idx="6">
                  <c:v>109年</c:v>
                </c:pt>
                <c:pt idx="7">
                  <c:v>110年</c:v>
                </c:pt>
                <c:pt idx="8">
                  <c:v>111年</c:v>
                </c:pt>
                <c:pt idx="9">
                  <c:v>112年</c:v>
                </c:pt>
              </c:strCache>
            </c:strRef>
          </c:cat>
          <c:val>
            <c:numRef>
              <c:f>'M44(7-2)'!$C$5:$C$14</c:f>
              <c:numCache>
                <c:formatCode>#,##0_-;\-#,##0_-;"-"_-;_-@_-</c:formatCode>
                <c:ptCount val="10"/>
                <c:pt idx="0">
                  <c:v>346</c:v>
                </c:pt>
                <c:pt idx="1">
                  <c:v>342</c:v>
                </c:pt>
                <c:pt idx="2">
                  <c:v>321</c:v>
                </c:pt>
                <c:pt idx="3">
                  <c:v>314</c:v>
                </c:pt>
                <c:pt idx="4">
                  <c:v>285</c:v>
                </c:pt>
                <c:pt idx="5">
                  <c:v>316</c:v>
                </c:pt>
                <c:pt idx="6">
                  <c:v>313</c:v>
                </c:pt>
                <c:pt idx="7">
                  <c:v>278</c:v>
                </c:pt>
                <c:pt idx="8">
                  <c:v>320</c:v>
                </c:pt>
                <c:pt idx="9">
                  <c:v>300</c:v>
                </c:pt>
              </c:numCache>
            </c:numRef>
          </c:val>
          <c:smooth val="0"/>
          <c:extLst>
            <c:ext xmlns:c16="http://schemas.microsoft.com/office/drawing/2014/chart" uri="{C3380CC4-5D6E-409C-BE32-E72D297353CC}">
              <c16:uniqueId val="{00000003-96FA-4AB8-9E7E-D3766A43FDCA}"/>
            </c:ext>
          </c:extLst>
        </c:ser>
        <c:dLbls>
          <c:showLegendKey val="0"/>
          <c:showVal val="0"/>
          <c:showCatName val="0"/>
          <c:showSerName val="0"/>
          <c:showPercent val="0"/>
          <c:showBubbleSize val="0"/>
        </c:dLbls>
        <c:marker val="1"/>
        <c:smooth val="0"/>
        <c:axId val="811511584"/>
        <c:axId val="811519072"/>
      </c:lineChart>
      <c:dateAx>
        <c:axId val="588448384"/>
        <c:scaling>
          <c:orientation val="minMax"/>
        </c:scaling>
        <c:delete val="1"/>
        <c:axPos val="b"/>
        <c:numFmt formatCode="General" sourceLinked="1"/>
        <c:majorTickMark val="none"/>
        <c:minorTickMark val="none"/>
        <c:tickLblPos val="nextTo"/>
        <c:crossAx val="588442560"/>
        <c:crosses val="autoZero"/>
        <c:auto val="0"/>
        <c:lblOffset val="100"/>
        <c:baseTimeUnit val="days"/>
      </c:dateAx>
      <c:valAx>
        <c:axId val="58844256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0_-;&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defRPr>
            </a:pPr>
            <a:endParaRPr lang="zh-TW"/>
          </a:p>
        </c:txPr>
        <c:crossAx val="588448384"/>
        <c:crosses val="autoZero"/>
        <c:crossBetween val="between"/>
        <c:majorUnit val="100"/>
        <c:minorUnit val="50"/>
      </c:valAx>
      <c:valAx>
        <c:axId val="811519072"/>
        <c:scaling>
          <c:orientation val="minMax"/>
        </c:scaling>
        <c:delete val="0"/>
        <c:axPos val="r"/>
        <c:numFmt formatCode="#,##0_-;\-#,##0_-;&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defRPr>
            </a:pPr>
            <a:endParaRPr lang="zh-TW"/>
          </a:p>
        </c:txPr>
        <c:crossAx val="811511584"/>
        <c:crosses val="max"/>
        <c:crossBetween val="between"/>
      </c:valAx>
      <c:catAx>
        <c:axId val="811511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cap="none" spc="0" normalizeH="0" baseline="0">
                <a:solidFill>
                  <a:schemeClr val="tx1">
                    <a:lumMod val="65000"/>
                    <a:lumOff val="35000"/>
                  </a:schemeClr>
                </a:solidFill>
                <a:latin typeface="+mn-lt"/>
                <a:ea typeface="+mn-ea"/>
                <a:cs typeface="+mn-cs"/>
              </a:defRPr>
            </a:pPr>
            <a:endParaRPr lang="zh-TW"/>
          </a:p>
        </c:txPr>
        <c:crossAx val="811519072"/>
        <c:crosses val="autoZero"/>
        <c:auto val="1"/>
        <c:lblAlgn val="ctr"/>
        <c:lblOffset val="100"/>
        <c:noMultiLvlLbl val="0"/>
      </c:catAx>
      <c:spPr>
        <a:noFill/>
        <a:ln>
          <a:noFill/>
        </a:ln>
        <a:effectLst/>
      </c:spPr>
    </c:plotArea>
    <c:legend>
      <c:legendPos val="t"/>
      <c:layout>
        <c:manualLayout>
          <c:xMode val="edge"/>
          <c:yMode val="edge"/>
          <c:x val="0.18857395245343314"/>
          <c:y val="7.2989259259259254E-2"/>
          <c:w val="0.62058155882501131"/>
          <c:h val="6.443768996960486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716A2995-D27A-A144-A931-9881ECC09D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a:extLst>
              <a:ext uri="{FF2B5EF4-FFF2-40B4-BE49-F238E27FC236}">
                <a16:creationId xmlns:a16="http://schemas.microsoft.com/office/drawing/2014/main" id="{85F968FF-F22E-5B4F-AB8E-CDA13194BF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909FE2-1FC0-944C-9840-49447B700658}" type="datetimeFigureOut">
              <a:rPr lang="en-US" smtClean="0"/>
              <a:t>9/27/2025</a:t>
            </a:fld>
            <a:endParaRPr lang="en-US"/>
          </a:p>
        </p:txBody>
      </p:sp>
      <p:sp>
        <p:nvSpPr>
          <p:cNvPr id="4" name="頁尾版面配置區 3">
            <a:extLst>
              <a:ext uri="{FF2B5EF4-FFF2-40B4-BE49-F238E27FC236}">
                <a16:creationId xmlns:a16="http://schemas.microsoft.com/office/drawing/2014/main" id="{2068FE35-02F0-2C4D-ADEB-08B68EA9E1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投影片編號版面配置區 4">
            <a:extLst>
              <a:ext uri="{FF2B5EF4-FFF2-40B4-BE49-F238E27FC236}">
                <a16:creationId xmlns:a16="http://schemas.microsoft.com/office/drawing/2014/main" id="{1D15411E-A320-C449-B24A-A75300089A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502C22-5A81-1042-B22A-F8EC42FF9321}" type="slidenum">
              <a:rPr lang="en-US" smtClean="0"/>
              <a:t>‹#›</a:t>
            </a:fld>
            <a:endParaRPr lang="en-US"/>
          </a:p>
        </p:txBody>
      </p:sp>
    </p:spTree>
    <p:extLst>
      <p:ext uri="{BB962C8B-B14F-4D97-AF65-F5344CB8AC3E}">
        <p14:creationId xmlns:p14="http://schemas.microsoft.com/office/powerpoint/2010/main" val="3098666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039C1-D65D-2049-B896-B0FFA7421FA0}" type="datetimeFigureOut">
              <a:rPr lang="en-US" smtClean="0"/>
              <a:t>9/27/2025</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DDCB4-5098-6042-82BE-65AEF6D5ACBE}" type="slidenum">
              <a:rPr lang="en-US" smtClean="0"/>
              <a:t>‹#›</a:t>
            </a:fld>
            <a:endParaRPr lang="en-US"/>
          </a:p>
        </p:txBody>
      </p:sp>
    </p:spTree>
    <p:extLst>
      <p:ext uri="{BB962C8B-B14F-4D97-AF65-F5344CB8AC3E}">
        <p14:creationId xmlns:p14="http://schemas.microsoft.com/office/powerpoint/2010/main" val="3168337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1</a:t>
            </a:fld>
            <a:endParaRPr lang="en-US"/>
          </a:p>
        </p:txBody>
      </p:sp>
    </p:spTree>
    <p:extLst>
      <p:ext uri="{BB962C8B-B14F-4D97-AF65-F5344CB8AC3E}">
        <p14:creationId xmlns:p14="http://schemas.microsoft.com/office/powerpoint/2010/main" val="153837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10</a:t>
            </a:fld>
            <a:endParaRPr lang="en-US"/>
          </a:p>
        </p:txBody>
      </p:sp>
    </p:spTree>
    <p:extLst>
      <p:ext uri="{BB962C8B-B14F-4D97-AF65-F5344CB8AC3E}">
        <p14:creationId xmlns:p14="http://schemas.microsoft.com/office/powerpoint/2010/main" val="239046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11</a:t>
            </a:fld>
            <a:endParaRPr lang="en-US"/>
          </a:p>
        </p:txBody>
      </p:sp>
    </p:spTree>
    <p:extLst>
      <p:ext uri="{BB962C8B-B14F-4D97-AF65-F5344CB8AC3E}">
        <p14:creationId xmlns:p14="http://schemas.microsoft.com/office/powerpoint/2010/main" val="191307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12</a:t>
            </a:fld>
            <a:endParaRPr lang="en-US"/>
          </a:p>
        </p:txBody>
      </p:sp>
    </p:spTree>
    <p:extLst>
      <p:ext uri="{BB962C8B-B14F-4D97-AF65-F5344CB8AC3E}">
        <p14:creationId xmlns:p14="http://schemas.microsoft.com/office/powerpoint/2010/main" val="340391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13</a:t>
            </a:fld>
            <a:endParaRPr lang="en-US"/>
          </a:p>
        </p:txBody>
      </p:sp>
    </p:spTree>
    <p:extLst>
      <p:ext uri="{BB962C8B-B14F-4D97-AF65-F5344CB8AC3E}">
        <p14:creationId xmlns:p14="http://schemas.microsoft.com/office/powerpoint/2010/main" val="2903905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14</a:t>
            </a:fld>
            <a:endParaRPr lang="en-US"/>
          </a:p>
        </p:txBody>
      </p:sp>
    </p:spTree>
    <p:extLst>
      <p:ext uri="{BB962C8B-B14F-4D97-AF65-F5344CB8AC3E}">
        <p14:creationId xmlns:p14="http://schemas.microsoft.com/office/powerpoint/2010/main" val="3018798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15</a:t>
            </a:fld>
            <a:endParaRPr lang="en-US"/>
          </a:p>
        </p:txBody>
      </p:sp>
    </p:spTree>
    <p:extLst>
      <p:ext uri="{BB962C8B-B14F-4D97-AF65-F5344CB8AC3E}">
        <p14:creationId xmlns:p14="http://schemas.microsoft.com/office/powerpoint/2010/main" val="4278487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16</a:t>
            </a:fld>
            <a:endParaRPr lang="en-US"/>
          </a:p>
        </p:txBody>
      </p:sp>
    </p:spTree>
    <p:extLst>
      <p:ext uri="{BB962C8B-B14F-4D97-AF65-F5344CB8AC3E}">
        <p14:creationId xmlns:p14="http://schemas.microsoft.com/office/powerpoint/2010/main" val="2475250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17</a:t>
            </a:fld>
            <a:endParaRPr lang="en-US"/>
          </a:p>
        </p:txBody>
      </p:sp>
    </p:spTree>
    <p:extLst>
      <p:ext uri="{BB962C8B-B14F-4D97-AF65-F5344CB8AC3E}">
        <p14:creationId xmlns:p14="http://schemas.microsoft.com/office/powerpoint/2010/main" val="1012167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18</a:t>
            </a:fld>
            <a:endParaRPr lang="en-US"/>
          </a:p>
        </p:txBody>
      </p:sp>
    </p:spTree>
    <p:extLst>
      <p:ext uri="{BB962C8B-B14F-4D97-AF65-F5344CB8AC3E}">
        <p14:creationId xmlns:p14="http://schemas.microsoft.com/office/powerpoint/2010/main" val="3896476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19</a:t>
            </a:fld>
            <a:endParaRPr lang="en-US"/>
          </a:p>
        </p:txBody>
      </p:sp>
    </p:spTree>
    <p:extLst>
      <p:ext uri="{BB962C8B-B14F-4D97-AF65-F5344CB8AC3E}">
        <p14:creationId xmlns:p14="http://schemas.microsoft.com/office/powerpoint/2010/main" val="121273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2</a:t>
            </a:fld>
            <a:endParaRPr lang="en-US"/>
          </a:p>
        </p:txBody>
      </p:sp>
    </p:spTree>
    <p:extLst>
      <p:ext uri="{BB962C8B-B14F-4D97-AF65-F5344CB8AC3E}">
        <p14:creationId xmlns:p14="http://schemas.microsoft.com/office/powerpoint/2010/main" val="2194737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20</a:t>
            </a:fld>
            <a:endParaRPr lang="en-US"/>
          </a:p>
        </p:txBody>
      </p:sp>
    </p:spTree>
    <p:extLst>
      <p:ext uri="{BB962C8B-B14F-4D97-AF65-F5344CB8AC3E}">
        <p14:creationId xmlns:p14="http://schemas.microsoft.com/office/powerpoint/2010/main" val="101042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21</a:t>
            </a:fld>
            <a:endParaRPr lang="en-US"/>
          </a:p>
        </p:txBody>
      </p:sp>
    </p:spTree>
    <p:extLst>
      <p:ext uri="{BB962C8B-B14F-4D97-AF65-F5344CB8AC3E}">
        <p14:creationId xmlns:p14="http://schemas.microsoft.com/office/powerpoint/2010/main" val="4055255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22</a:t>
            </a:fld>
            <a:endParaRPr lang="en-US"/>
          </a:p>
        </p:txBody>
      </p:sp>
    </p:spTree>
    <p:extLst>
      <p:ext uri="{BB962C8B-B14F-4D97-AF65-F5344CB8AC3E}">
        <p14:creationId xmlns:p14="http://schemas.microsoft.com/office/powerpoint/2010/main" val="1079436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23</a:t>
            </a:fld>
            <a:endParaRPr lang="en-US"/>
          </a:p>
        </p:txBody>
      </p:sp>
    </p:spTree>
    <p:extLst>
      <p:ext uri="{BB962C8B-B14F-4D97-AF65-F5344CB8AC3E}">
        <p14:creationId xmlns:p14="http://schemas.microsoft.com/office/powerpoint/2010/main" val="2356654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24</a:t>
            </a:fld>
            <a:endParaRPr lang="en-US"/>
          </a:p>
        </p:txBody>
      </p:sp>
    </p:spTree>
    <p:extLst>
      <p:ext uri="{BB962C8B-B14F-4D97-AF65-F5344CB8AC3E}">
        <p14:creationId xmlns:p14="http://schemas.microsoft.com/office/powerpoint/2010/main" val="2278894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25</a:t>
            </a:fld>
            <a:endParaRPr lang="en-US"/>
          </a:p>
        </p:txBody>
      </p:sp>
    </p:spTree>
    <p:extLst>
      <p:ext uri="{BB962C8B-B14F-4D97-AF65-F5344CB8AC3E}">
        <p14:creationId xmlns:p14="http://schemas.microsoft.com/office/powerpoint/2010/main" val="4193031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26</a:t>
            </a:fld>
            <a:endParaRPr lang="en-US"/>
          </a:p>
        </p:txBody>
      </p:sp>
    </p:spTree>
    <p:extLst>
      <p:ext uri="{BB962C8B-B14F-4D97-AF65-F5344CB8AC3E}">
        <p14:creationId xmlns:p14="http://schemas.microsoft.com/office/powerpoint/2010/main" val="1229911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27</a:t>
            </a:fld>
            <a:endParaRPr lang="en-US"/>
          </a:p>
        </p:txBody>
      </p:sp>
    </p:spTree>
    <p:extLst>
      <p:ext uri="{BB962C8B-B14F-4D97-AF65-F5344CB8AC3E}">
        <p14:creationId xmlns:p14="http://schemas.microsoft.com/office/powerpoint/2010/main" val="1420948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28</a:t>
            </a:fld>
            <a:endParaRPr lang="en-US"/>
          </a:p>
        </p:txBody>
      </p:sp>
    </p:spTree>
    <p:extLst>
      <p:ext uri="{BB962C8B-B14F-4D97-AF65-F5344CB8AC3E}">
        <p14:creationId xmlns:p14="http://schemas.microsoft.com/office/powerpoint/2010/main" val="3006136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29</a:t>
            </a:fld>
            <a:endParaRPr lang="en-US"/>
          </a:p>
        </p:txBody>
      </p:sp>
    </p:spTree>
    <p:extLst>
      <p:ext uri="{BB962C8B-B14F-4D97-AF65-F5344CB8AC3E}">
        <p14:creationId xmlns:p14="http://schemas.microsoft.com/office/powerpoint/2010/main" val="52719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3</a:t>
            </a:fld>
            <a:endParaRPr lang="en-US"/>
          </a:p>
        </p:txBody>
      </p:sp>
    </p:spTree>
    <p:extLst>
      <p:ext uri="{BB962C8B-B14F-4D97-AF65-F5344CB8AC3E}">
        <p14:creationId xmlns:p14="http://schemas.microsoft.com/office/powerpoint/2010/main" val="1670908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30</a:t>
            </a:fld>
            <a:endParaRPr lang="en-US"/>
          </a:p>
        </p:txBody>
      </p:sp>
    </p:spTree>
    <p:extLst>
      <p:ext uri="{BB962C8B-B14F-4D97-AF65-F5344CB8AC3E}">
        <p14:creationId xmlns:p14="http://schemas.microsoft.com/office/powerpoint/2010/main" val="831180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31</a:t>
            </a:fld>
            <a:endParaRPr lang="en-US"/>
          </a:p>
        </p:txBody>
      </p:sp>
    </p:spTree>
    <p:extLst>
      <p:ext uri="{BB962C8B-B14F-4D97-AF65-F5344CB8AC3E}">
        <p14:creationId xmlns:p14="http://schemas.microsoft.com/office/powerpoint/2010/main" val="2209984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32</a:t>
            </a:fld>
            <a:endParaRPr lang="en-US"/>
          </a:p>
        </p:txBody>
      </p:sp>
    </p:spTree>
    <p:extLst>
      <p:ext uri="{BB962C8B-B14F-4D97-AF65-F5344CB8AC3E}">
        <p14:creationId xmlns:p14="http://schemas.microsoft.com/office/powerpoint/2010/main" val="625457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33</a:t>
            </a:fld>
            <a:endParaRPr lang="en-US"/>
          </a:p>
        </p:txBody>
      </p:sp>
    </p:spTree>
    <p:extLst>
      <p:ext uri="{BB962C8B-B14F-4D97-AF65-F5344CB8AC3E}">
        <p14:creationId xmlns:p14="http://schemas.microsoft.com/office/powerpoint/2010/main" val="3246962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34</a:t>
            </a:fld>
            <a:endParaRPr lang="en-US"/>
          </a:p>
        </p:txBody>
      </p:sp>
    </p:spTree>
    <p:extLst>
      <p:ext uri="{BB962C8B-B14F-4D97-AF65-F5344CB8AC3E}">
        <p14:creationId xmlns:p14="http://schemas.microsoft.com/office/powerpoint/2010/main" val="778105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35</a:t>
            </a:fld>
            <a:endParaRPr lang="en-US"/>
          </a:p>
        </p:txBody>
      </p:sp>
    </p:spTree>
    <p:extLst>
      <p:ext uri="{BB962C8B-B14F-4D97-AF65-F5344CB8AC3E}">
        <p14:creationId xmlns:p14="http://schemas.microsoft.com/office/powerpoint/2010/main" val="722401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36</a:t>
            </a:fld>
            <a:endParaRPr lang="en-US"/>
          </a:p>
        </p:txBody>
      </p:sp>
    </p:spTree>
    <p:extLst>
      <p:ext uri="{BB962C8B-B14F-4D97-AF65-F5344CB8AC3E}">
        <p14:creationId xmlns:p14="http://schemas.microsoft.com/office/powerpoint/2010/main" val="2352233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6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37</a:t>
            </a:fld>
            <a:endParaRPr lang="en-US"/>
          </a:p>
        </p:txBody>
      </p:sp>
    </p:spTree>
    <p:extLst>
      <p:ext uri="{BB962C8B-B14F-4D97-AF65-F5344CB8AC3E}">
        <p14:creationId xmlns:p14="http://schemas.microsoft.com/office/powerpoint/2010/main" val="4179929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6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38</a:t>
            </a:fld>
            <a:endParaRPr lang="en-US"/>
          </a:p>
        </p:txBody>
      </p:sp>
    </p:spTree>
    <p:extLst>
      <p:ext uri="{BB962C8B-B14F-4D97-AF65-F5344CB8AC3E}">
        <p14:creationId xmlns:p14="http://schemas.microsoft.com/office/powerpoint/2010/main" val="3158933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39</a:t>
            </a:fld>
            <a:endParaRPr lang="en-US"/>
          </a:p>
        </p:txBody>
      </p:sp>
    </p:spTree>
    <p:extLst>
      <p:ext uri="{BB962C8B-B14F-4D97-AF65-F5344CB8AC3E}">
        <p14:creationId xmlns:p14="http://schemas.microsoft.com/office/powerpoint/2010/main" val="449449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4</a:t>
            </a:fld>
            <a:endParaRPr lang="en-US"/>
          </a:p>
        </p:txBody>
      </p:sp>
    </p:spTree>
    <p:extLst>
      <p:ext uri="{BB962C8B-B14F-4D97-AF65-F5344CB8AC3E}">
        <p14:creationId xmlns:p14="http://schemas.microsoft.com/office/powerpoint/2010/main" val="2941917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40</a:t>
            </a:fld>
            <a:endParaRPr lang="en-US"/>
          </a:p>
        </p:txBody>
      </p:sp>
    </p:spTree>
    <p:extLst>
      <p:ext uri="{BB962C8B-B14F-4D97-AF65-F5344CB8AC3E}">
        <p14:creationId xmlns:p14="http://schemas.microsoft.com/office/powerpoint/2010/main" val="153837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41</a:t>
            </a:fld>
            <a:endParaRPr lang="en-US"/>
          </a:p>
        </p:txBody>
      </p:sp>
    </p:spTree>
    <p:extLst>
      <p:ext uri="{BB962C8B-B14F-4D97-AF65-F5344CB8AC3E}">
        <p14:creationId xmlns:p14="http://schemas.microsoft.com/office/powerpoint/2010/main" val="2844342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42</a:t>
            </a:fld>
            <a:endParaRPr lang="en-US"/>
          </a:p>
        </p:txBody>
      </p:sp>
    </p:spTree>
    <p:extLst>
      <p:ext uri="{BB962C8B-B14F-4D97-AF65-F5344CB8AC3E}">
        <p14:creationId xmlns:p14="http://schemas.microsoft.com/office/powerpoint/2010/main" val="1854485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43</a:t>
            </a:fld>
            <a:endParaRPr lang="en-US"/>
          </a:p>
        </p:txBody>
      </p:sp>
    </p:spTree>
    <p:extLst>
      <p:ext uri="{BB962C8B-B14F-4D97-AF65-F5344CB8AC3E}">
        <p14:creationId xmlns:p14="http://schemas.microsoft.com/office/powerpoint/2010/main" val="1538371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44</a:t>
            </a:fld>
            <a:endParaRPr lang="en-US"/>
          </a:p>
        </p:txBody>
      </p:sp>
    </p:spTree>
    <p:extLst>
      <p:ext uri="{BB962C8B-B14F-4D97-AF65-F5344CB8AC3E}">
        <p14:creationId xmlns:p14="http://schemas.microsoft.com/office/powerpoint/2010/main" val="35392659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45</a:t>
            </a:fld>
            <a:endParaRPr lang="en-US"/>
          </a:p>
        </p:txBody>
      </p:sp>
    </p:spTree>
    <p:extLst>
      <p:ext uri="{BB962C8B-B14F-4D97-AF65-F5344CB8AC3E}">
        <p14:creationId xmlns:p14="http://schemas.microsoft.com/office/powerpoint/2010/main" val="3685021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46</a:t>
            </a:fld>
            <a:endParaRPr lang="en-US"/>
          </a:p>
        </p:txBody>
      </p:sp>
    </p:spTree>
    <p:extLst>
      <p:ext uri="{BB962C8B-B14F-4D97-AF65-F5344CB8AC3E}">
        <p14:creationId xmlns:p14="http://schemas.microsoft.com/office/powerpoint/2010/main" val="1832889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47</a:t>
            </a:fld>
            <a:endParaRPr lang="en-US"/>
          </a:p>
        </p:txBody>
      </p:sp>
    </p:spTree>
    <p:extLst>
      <p:ext uri="{BB962C8B-B14F-4D97-AF65-F5344CB8AC3E}">
        <p14:creationId xmlns:p14="http://schemas.microsoft.com/office/powerpoint/2010/main" val="153837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48</a:t>
            </a:fld>
            <a:endParaRPr lang="en-US"/>
          </a:p>
        </p:txBody>
      </p:sp>
    </p:spTree>
    <p:extLst>
      <p:ext uri="{BB962C8B-B14F-4D97-AF65-F5344CB8AC3E}">
        <p14:creationId xmlns:p14="http://schemas.microsoft.com/office/powerpoint/2010/main" val="1046399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49</a:t>
            </a:fld>
            <a:endParaRPr lang="en-US"/>
          </a:p>
        </p:txBody>
      </p:sp>
    </p:spTree>
    <p:extLst>
      <p:ext uri="{BB962C8B-B14F-4D97-AF65-F5344CB8AC3E}">
        <p14:creationId xmlns:p14="http://schemas.microsoft.com/office/powerpoint/2010/main" val="763649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5</a:t>
            </a:fld>
            <a:endParaRPr lang="en-US"/>
          </a:p>
        </p:txBody>
      </p:sp>
    </p:spTree>
    <p:extLst>
      <p:ext uri="{BB962C8B-B14F-4D97-AF65-F5344CB8AC3E}">
        <p14:creationId xmlns:p14="http://schemas.microsoft.com/office/powerpoint/2010/main" val="1538371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50</a:t>
            </a:fld>
            <a:endParaRPr lang="en-US"/>
          </a:p>
        </p:txBody>
      </p:sp>
    </p:spTree>
    <p:extLst>
      <p:ext uri="{BB962C8B-B14F-4D97-AF65-F5344CB8AC3E}">
        <p14:creationId xmlns:p14="http://schemas.microsoft.com/office/powerpoint/2010/main" val="37457213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51</a:t>
            </a:fld>
            <a:endParaRPr lang="en-US"/>
          </a:p>
        </p:txBody>
      </p:sp>
    </p:spTree>
    <p:extLst>
      <p:ext uri="{BB962C8B-B14F-4D97-AF65-F5344CB8AC3E}">
        <p14:creationId xmlns:p14="http://schemas.microsoft.com/office/powerpoint/2010/main" val="1538371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52</a:t>
            </a:fld>
            <a:endParaRPr lang="en-US"/>
          </a:p>
        </p:txBody>
      </p:sp>
    </p:spTree>
    <p:extLst>
      <p:ext uri="{BB962C8B-B14F-4D97-AF65-F5344CB8AC3E}">
        <p14:creationId xmlns:p14="http://schemas.microsoft.com/office/powerpoint/2010/main" val="18065471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53</a:t>
            </a:fld>
            <a:endParaRPr lang="en-US"/>
          </a:p>
        </p:txBody>
      </p:sp>
    </p:spTree>
    <p:extLst>
      <p:ext uri="{BB962C8B-B14F-4D97-AF65-F5344CB8AC3E}">
        <p14:creationId xmlns:p14="http://schemas.microsoft.com/office/powerpoint/2010/main" val="1668764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54</a:t>
            </a:fld>
            <a:endParaRPr lang="en-US"/>
          </a:p>
        </p:txBody>
      </p:sp>
    </p:spTree>
    <p:extLst>
      <p:ext uri="{BB962C8B-B14F-4D97-AF65-F5344CB8AC3E}">
        <p14:creationId xmlns:p14="http://schemas.microsoft.com/office/powerpoint/2010/main" val="21383634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55</a:t>
            </a:fld>
            <a:endParaRPr lang="en-US"/>
          </a:p>
        </p:txBody>
      </p:sp>
    </p:spTree>
    <p:extLst>
      <p:ext uri="{BB962C8B-B14F-4D97-AF65-F5344CB8AC3E}">
        <p14:creationId xmlns:p14="http://schemas.microsoft.com/office/powerpoint/2010/main" val="1538371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56</a:t>
            </a:fld>
            <a:endParaRPr lang="en-US"/>
          </a:p>
        </p:txBody>
      </p:sp>
    </p:spTree>
    <p:extLst>
      <p:ext uri="{BB962C8B-B14F-4D97-AF65-F5344CB8AC3E}">
        <p14:creationId xmlns:p14="http://schemas.microsoft.com/office/powerpoint/2010/main" val="8922157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57</a:t>
            </a:fld>
            <a:endParaRPr lang="en-US"/>
          </a:p>
        </p:txBody>
      </p:sp>
    </p:spTree>
    <p:extLst>
      <p:ext uri="{BB962C8B-B14F-4D97-AF65-F5344CB8AC3E}">
        <p14:creationId xmlns:p14="http://schemas.microsoft.com/office/powerpoint/2010/main" val="12434999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58</a:t>
            </a:fld>
            <a:endParaRPr lang="en-US"/>
          </a:p>
        </p:txBody>
      </p:sp>
    </p:spTree>
    <p:extLst>
      <p:ext uri="{BB962C8B-B14F-4D97-AF65-F5344CB8AC3E}">
        <p14:creationId xmlns:p14="http://schemas.microsoft.com/office/powerpoint/2010/main" val="19426885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59</a:t>
            </a:fld>
            <a:endParaRPr lang="en-US"/>
          </a:p>
        </p:txBody>
      </p:sp>
    </p:spTree>
    <p:extLst>
      <p:ext uri="{BB962C8B-B14F-4D97-AF65-F5344CB8AC3E}">
        <p14:creationId xmlns:p14="http://schemas.microsoft.com/office/powerpoint/2010/main" val="153837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6</a:t>
            </a:fld>
            <a:endParaRPr lang="en-US"/>
          </a:p>
        </p:txBody>
      </p:sp>
    </p:spTree>
    <p:extLst>
      <p:ext uri="{BB962C8B-B14F-4D97-AF65-F5344CB8AC3E}">
        <p14:creationId xmlns:p14="http://schemas.microsoft.com/office/powerpoint/2010/main" val="294191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60</a:t>
            </a:fld>
            <a:endParaRPr lang="en-US"/>
          </a:p>
        </p:txBody>
      </p:sp>
    </p:spTree>
    <p:extLst>
      <p:ext uri="{BB962C8B-B14F-4D97-AF65-F5344CB8AC3E}">
        <p14:creationId xmlns:p14="http://schemas.microsoft.com/office/powerpoint/2010/main" val="8409658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61</a:t>
            </a:fld>
            <a:endParaRPr lang="en-US"/>
          </a:p>
        </p:txBody>
      </p:sp>
    </p:spTree>
    <p:extLst>
      <p:ext uri="{BB962C8B-B14F-4D97-AF65-F5344CB8AC3E}">
        <p14:creationId xmlns:p14="http://schemas.microsoft.com/office/powerpoint/2010/main" val="11328461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62</a:t>
            </a:fld>
            <a:endParaRPr lang="en-US"/>
          </a:p>
        </p:txBody>
      </p:sp>
    </p:spTree>
    <p:extLst>
      <p:ext uri="{BB962C8B-B14F-4D97-AF65-F5344CB8AC3E}">
        <p14:creationId xmlns:p14="http://schemas.microsoft.com/office/powerpoint/2010/main" val="2864466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63</a:t>
            </a:fld>
            <a:endParaRPr lang="en-US"/>
          </a:p>
        </p:txBody>
      </p:sp>
    </p:spTree>
    <p:extLst>
      <p:ext uri="{BB962C8B-B14F-4D97-AF65-F5344CB8AC3E}">
        <p14:creationId xmlns:p14="http://schemas.microsoft.com/office/powerpoint/2010/main" val="1218773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e9d1671f8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e9d1671f8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2e9d1671f8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64</a:t>
            </a:fld>
            <a:endParaRPr/>
          </a:p>
        </p:txBody>
      </p:sp>
    </p:spTree>
    <p:extLst>
      <p:ext uri="{BB962C8B-B14F-4D97-AF65-F5344CB8AC3E}">
        <p14:creationId xmlns:p14="http://schemas.microsoft.com/office/powerpoint/2010/main" val="9938573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A04599-AE02-4477-BC9E-AD6B5B5D3BE2}" type="slidenum">
              <a:rPr lang="zh-TW" altLang="en-US" smtClean="0"/>
              <a:t>65</a:t>
            </a:fld>
            <a:endParaRPr lang="zh-TW" altLang="en-US"/>
          </a:p>
        </p:txBody>
      </p:sp>
    </p:spTree>
    <p:extLst>
      <p:ext uri="{BB962C8B-B14F-4D97-AF65-F5344CB8AC3E}">
        <p14:creationId xmlns:p14="http://schemas.microsoft.com/office/powerpoint/2010/main" val="3086168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B9DDCB4-5098-6042-82BE-65AEF6D5ACBE}" type="slidenum">
              <a:rPr lang="en-US" smtClean="0"/>
              <a:t>70</a:t>
            </a:fld>
            <a:endParaRPr lang="en-US"/>
          </a:p>
        </p:txBody>
      </p:sp>
    </p:spTree>
    <p:extLst>
      <p:ext uri="{BB962C8B-B14F-4D97-AF65-F5344CB8AC3E}">
        <p14:creationId xmlns:p14="http://schemas.microsoft.com/office/powerpoint/2010/main" val="15445035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74</a:t>
            </a:fld>
            <a:endParaRPr lang="en-US"/>
          </a:p>
        </p:txBody>
      </p:sp>
    </p:spTree>
    <p:extLst>
      <p:ext uri="{BB962C8B-B14F-4D97-AF65-F5344CB8AC3E}">
        <p14:creationId xmlns:p14="http://schemas.microsoft.com/office/powerpoint/2010/main" val="2875787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75</a:t>
            </a:fld>
            <a:endParaRPr lang="en-US"/>
          </a:p>
        </p:txBody>
      </p:sp>
    </p:spTree>
    <p:extLst>
      <p:ext uri="{BB962C8B-B14F-4D97-AF65-F5344CB8AC3E}">
        <p14:creationId xmlns:p14="http://schemas.microsoft.com/office/powerpoint/2010/main" val="29022054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76</a:t>
            </a:fld>
            <a:endParaRPr lang="en-US"/>
          </a:p>
        </p:txBody>
      </p:sp>
    </p:spTree>
    <p:extLst>
      <p:ext uri="{BB962C8B-B14F-4D97-AF65-F5344CB8AC3E}">
        <p14:creationId xmlns:p14="http://schemas.microsoft.com/office/powerpoint/2010/main" val="2598485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7</a:t>
            </a:fld>
            <a:endParaRPr lang="en-US"/>
          </a:p>
        </p:txBody>
      </p:sp>
    </p:spTree>
    <p:extLst>
      <p:ext uri="{BB962C8B-B14F-4D97-AF65-F5344CB8AC3E}">
        <p14:creationId xmlns:p14="http://schemas.microsoft.com/office/powerpoint/2010/main" val="17689162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77</a:t>
            </a:fld>
            <a:endParaRPr lang="en-US"/>
          </a:p>
        </p:txBody>
      </p:sp>
    </p:spTree>
    <p:extLst>
      <p:ext uri="{BB962C8B-B14F-4D97-AF65-F5344CB8AC3E}">
        <p14:creationId xmlns:p14="http://schemas.microsoft.com/office/powerpoint/2010/main" val="13372205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內容頁</a:t>
            </a:r>
            <a:r>
              <a:rPr lang="zh-TW" altLang="en-US" sz="1200" spc="-10" dirty="0">
                <a:solidFill>
                  <a:srgbClr val="009800"/>
                </a:solidFill>
                <a:latin typeface="PMingLiU"/>
                <a:ea typeface="PMingLiU"/>
              </a:rPr>
              <a:t>十指交叉，</a:t>
            </a:r>
            <a:r>
              <a:rPr lang="zh-TW" altLang="en-US" sz="1200" dirty="0">
                <a:solidFill>
                  <a:srgbClr val="009800"/>
                </a:solidFill>
                <a:latin typeface="PMingLiU"/>
                <a:ea typeface="PMingLiU"/>
              </a:rPr>
              <a:t>掌心朝上，</a:t>
            </a:r>
            <a:br>
              <a:rPr lang="zh-TW" altLang="en-US" dirty="0"/>
            </a:br>
            <a:r>
              <a:rPr lang="zh-TW" altLang="en-US" sz="1200" spc="-10" dirty="0">
                <a:solidFill>
                  <a:srgbClr val="009800"/>
                </a:solidFill>
                <a:latin typeface="PMingLiU"/>
                <a:ea typeface="PMingLiU"/>
              </a:rPr>
              <a:t>雙臂側舉過</a:t>
            </a:r>
            <a:r>
              <a:rPr lang="zh-TW" altLang="en-US" sz="1200" dirty="0">
                <a:solidFill>
                  <a:srgbClr val="009800"/>
                </a:solidFill>
                <a:latin typeface="PMingLiU"/>
                <a:ea typeface="PMingLiU"/>
              </a:rPr>
              <a:t>頭，伸直，</a:t>
            </a:r>
            <a:br>
              <a:rPr lang="zh-TW" altLang="en-US" dirty="0"/>
            </a:br>
            <a:r>
              <a:rPr lang="zh-TW" altLang="en-US" sz="1200" spc="-5" dirty="0">
                <a:solidFill>
                  <a:srgbClr val="009800"/>
                </a:solidFill>
                <a:latin typeface="PMingLiU"/>
                <a:ea typeface="PMingLiU"/>
              </a:rPr>
              <a:t>背部</a:t>
            </a:r>
            <a:r>
              <a:rPr lang="zh-TW" altLang="en-US" sz="1200" dirty="0">
                <a:solidFill>
                  <a:srgbClr val="009800"/>
                </a:solidFill>
                <a:latin typeface="PMingLiU"/>
                <a:ea typeface="PMingLiU"/>
              </a:rPr>
              <a:t>保持垂直。</a:t>
            </a:r>
          </a:p>
          <a:p>
            <a:endParaRPr lang="zh-TW" altLang="en-US" dirty="0"/>
          </a:p>
        </p:txBody>
      </p:sp>
      <p:sp>
        <p:nvSpPr>
          <p:cNvPr id="4" name="投影片編號版面配置區 3"/>
          <p:cNvSpPr>
            <a:spLocks noGrp="1"/>
          </p:cNvSpPr>
          <p:nvPr>
            <p:ph type="sldNum" sz="quarter" idx="10"/>
          </p:nvPr>
        </p:nvSpPr>
        <p:spPr/>
        <p:txBody>
          <a:bodyPr/>
          <a:lstStyle/>
          <a:p>
            <a:fld id="{EB9DDCB4-5098-6042-82BE-65AEF6D5ACBE}" type="slidenum">
              <a:rPr lang="en-US" smtClean="0"/>
              <a:t>78</a:t>
            </a:fld>
            <a:endParaRPr lang="en-US"/>
          </a:p>
        </p:txBody>
      </p:sp>
    </p:spTree>
    <p:extLst>
      <p:ext uri="{BB962C8B-B14F-4D97-AF65-F5344CB8AC3E}">
        <p14:creationId xmlns:p14="http://schemas.microsoft.com/office/powerpoint/2010/main" val="24520351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79</a:t>
            </a:fld>
            <a:endParaRPr lang="en-US"/>
          </a:p>
        </p:txBody>
      </p:sp>
    </p:spTree>
    <p:extLst>
      <p:ext uri="{BB962C8B-B14F-4D97-AF65-F5344CB8AC3E}">
        <p14:creationId xmlns:p14="http://schemas.microsoft.com/office/powerpoint/2010/main" val="20452512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80</a:t>
            </a:fld>
            <a:endParaRPr lang="en-US"/>
          </a:p>
        </p:txBody>
      </p:sp>
    </p:spTree>
    <p:extLst>
      <p:ext uri="{BB962C8B-B14F-4D97-AF65-F5344CB8AC3E}">
        <p14:creationId xmlns:p14="http://schemas.microsoft.com/office/powerpoint/2010/main" val="13739508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內容頁</a:t>
            </a:r>
            <a:r>
              <a:rPr lang="zh-TW" altLang="en-US" sz="1200" spc="-10" dirty="0">
                <a:solidFill>
                  <a:srgbClr val="009800"/>
                </a:solidFill>
                <a:latin typeface="PMingLiU"/>
                <a:ea typeface="PMingLiU"/>
              </a:rPr>
              <a:t>十指交叉，</a:t>
            </a:r>
            <a:r>
              <a:rPr lang="zh-TW" altLang="en-US" sz="1200" dirty="0">
                <a:solidFill>
                  <a:srgbClr val="009800"/>
                </a:solidFill>
                <a:latin typeface="PMingLiU"/>
                <a:ea typeface="PMingLiU"/>
              </a:rPr>
              <a:t>掌心朝上，</a:t>
            </a:r>
            <a:br>
              <a:rPr lang="zh-TW" altLang="en-US" dirty="0"/>
            </a:br>
            <a:r>
              <a:rPr lang="zh-TW" altLang="en-US" sz="1200" spc="-10" dirty="0">
                <a:solidFill>
                  <a:srgbClr val="009800"/>
                </a:solidFill>
                <a:latin typeface="PMingLiU"/>
                <a:ea typeface="PMingLiU"/>
              </a:rPr>
              <a:t>雙臂側舉過</a:t>
            </a:r>
            <a:r>
              <a:rPr lang="zh-TW" altLang="en-US" sz="1200" dirty="0">
                <a:solidFill>
                  <a:srgbClr val="009800"/>
                </a:solidFill>
                <a:latin typeface="PMingLiU"/>
                <a:ea typeface="PMingLiU"/>
              </a:rPr>
              <a:t>頭，伸直，</a:t>
            </a:r>
            <a:br>
              <a:rPr lang="zh-TW" altLang="en-US" dirty="0"/>
            </a:br>
            <a:r>
              <a:rPr lang="zh-TW" altLang="en-US" sz="1200" spc="-5" dirty="0">
                <a:solidFill>
                  <a:srgbClr val="009800"/>
                </a:solidFill>
                <a:latin typeface="PMingLiU"/>
                <a:ea typeface="PMingLiU"/>
              </a:rPr>
              <a:t>背部</a:t>
            </a:r>
            <a:r>
              <a:rPr lang="zh-TW" altLang="en-US" sz="1200" dirty="0">
                <a:solidFill>
                  <a:srgbClr val="009800"/>
                </a:solidFill>
                <a:latin typeface="PMingLiU"/>
                <a:ea typeface="PMingLiU"/>
              </a:rPr>
              <a:t>保持垂直。</a:t>
            </a:r>
          </a:p>
          <a:p>
            <a:endParaRPr lang="zh-TW" altLang="en-US" dirty="0"/>
          </a:p>
        </p:txBody>
      </p:sp>
      <p:sp>
        <p:nvSpPr>
          <p:cNvPr id="4" name="投影片編號版面配置區 3"/>
          <p:cNvSpPr>
            <a:spLocks noGrp="1"/>
          </p:cNvSpPr>
          <p:nvPr>
            <p:ph type="sldNum" sz="quarter" idx="10"/>
          </p:nvPr>
        </p:nvSpPr>
        <p:spPr/>
        <p:txBody>
          <a:bodyPr/>
          <a:lstStyle/>
          <a:p>
            <a:fld id="{EB9DDCB4-5098-6042-82BE-65AEF6D5ACBE}" type="slidenum">
              <a:rPr lang="en-US" smtClean="0"/>
              <a:t>81</a:t>
            </a:fld>
            <a:endParaRPr lang="en-US"/>
          </a:p>
        </p:txBody>
      </p:sp>
    </p:spTree>
    <p:extLst>
      <p:ext uri="{BB962C8B-B14F-4D97-AF65-F5344CB8AC3E}">
        <p14:creationId xmlns:p14="http://schemas.microsoft.com/office/powerpoint/2010/main" val="2831190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82</a:t>
            </a:fld>
            <a:endParaRPr lang="en-US"/>
          </a:p>
        </p:txBody>
      </p:sp>
    </p:spTree>
    <p:extLst>
      <p:ext uri="{BB962C8B-B14F-4D97-AF65-F5344CB8AC3E}">
        <p14:creationId xmlns:p14="http://schemas.microsoft.com/office/powerpoint/2010/main" val="2163486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83</a:t>
            </a:fld>
            <a:endParaRPr lang="en-US"/>
          </a:p>
        </p:txBody>
      </p:sp>
    </p:spTree>
    <p:extLst>
      <p:ext uri="{BB962C8B-B14F-4D97-AF65-F5344CB8AC3E}">
        <p14:creationId xmlns:p14="http://schemas.microsoft.com/office/powerpoint/2010/main" val="38763651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dirty="0">
              <a:solidFill>
                <a:srgbClr val="000000"/>
              </a:solidFill>
              <a:effectLst/>
              <a:latin typeface="Noto Sans TC"/>
            </a:endParaRPr>
          </a:p>
        </p:txBody>
      </p:sp>
      <p:sp>
        <p:nvSpPr>
          <p:cNvPr id="4" name="投影片編號版面配置區 3"/>
          <p:cNvSpPr>
            <a:spLocks noGrp="1"/>
          </p:cNvSpPr>
          <p:nvPr>
            <p:ph type="sldNum" sz="quarter" idx="10"/>
          </p:nvPr>
        </p:nvSpPr>
        <p:spPr/>
        <p:txBody>
          <a:bodyPr/>
          <a:lstStyle/>
          <a:p>
            <a:fld id="{EB9DDCB4-5098-6042-82BE-65AEF6D5ACBE}" type="slidenum">
              <a:rPr lang="en-US" smtClean="0"/>
              <a:t>84</a:t>
            </a:fld>
            <a:endParaRPr lang="en-US"/>
          </a:p>
        </p:txBody>
      </p:sp>
    </p:spTree>
    <p:extLst>
      <p:ext uri="{BB962C8B-B14F-4D97-AF65-F5344CB8AC3E}">
        <p14:creationId xmlns:p14="http://schemas.microsoft.com/office/powerpoint/2010/main" val="1538371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B9DDCB4-5098-6042-82BE-65AEF6D5ACBE}" type="slidenum">
              <a:rPr lang="en-US" smtClean="0"/>
              <a:t>89</a:t>
            </a:fld>
            <a:endParaRPr lang="en-US"/>
          </a:p>
        </p:txBody>
      </p:sp>
    </p:spTree>
    <p:extLst>
      <p:ext uri="{BB962C8B-B14F-4D97-AF65-F5344CB8AC3E}">
        <p14:creationId xmlns:p14="http://schemas.microsoft.com/office/powerpoint/2010/main" val="8702133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B9DDCB4-5098-6042-82BE-65AEF6D5ACBE}" type="slidenum">
              <a:rPr lang="en-US" smtClean="0"/>
              <a:t>90</a:t>
            </a:fld>
            <a:endParaRPr lang="en-US"/>
          </a:p>
        </p:txBody>
      </p:sp>
    </p:spTree>
    <p:extLst>
      <p:ext uri="{BB962C8B-B14F-4D97-AF65-F5344CB8AC3E}">
        <p14:creationId xmlns:p14="http://schemas.microsoft.com/office/powerpoint/2010/main" val="218033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8</a:t>
            </a:fld>
            <a:endParaRPr lang="en-US"/>
          </a:p>
        </p:txBody>
      </p:sp>
    </p:spTree>
    <p:extLst>
      <p:ext uri="{BB962C8B-B14F-4D97-AF65-F5344CB8AC3E}">
        <p14:creationId xmlns:p14="http://schemas.microsoft.com/office/powerpoint/2010/main" val="1789902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B9DDCB4-5098-6042-82BE-65AEF6D5ACBE}" type="slidenum">
              <a:rPr lang="en-US" smtClean="0"/>
              <a:t>99</a:t>
            </a:fld>
            <a:endParaRPr lang="en-US"/>
          </a:p>
        </p:txBody>
      </p:sp>
    </p:spTree>
    <p:extLst>
      <p:ext uri="{BB962C8B-B14F-4D97-AF65-F5344CB8AC3E}">
        <p14:creationId xmlns:p14="http://schemas.microsoft.com/office/powerpoint/2010/main" val="5757570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B9DDCB4-5098-6042-82BE-65AEF6D5ACBE}" type="slidenum">
              <a:rPr lang="en-US" smtClean="0"/>
              <a:t>103</a:t>
            </a:fld>
            <a:endParaRPr lang="en-US"/>
          </a:p>
        </p:txBody>
      </p:sp>
    </p:spTree>
    <p:extLst>
      <p:ext uri="{BB962C8B-B14F-4D97-AF65-F5344CB8AC3E}">
        <p14:creationId xmlns:p14="http://schemas.microsoft.com/office/powerpoint/2010/main" val="31363257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B9DDCB4-5098-6042-82BE-65AEF6D5ACBE}" type="slidenum">
              <a:rPr lang="en-US" smtClean="0"/>
              <a:t>104</a:t>
            </a:fld>
            <a:endParaRPr lang="en-US"/>
          </a:p>
        </p:txBody>
      </p:sp>
    </p:spTree>
    <p:extLst>
      <p:ext uri="{BB962C8B-B14F-4D97-AF65-F5344CB8AC3E}">
        <p14:creationId xmlns:p14="http://schemas.microsoft.com/office/powerpoint/2010/main" val="39105757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105</a:t>
            </a:fld>
            <a:endParaRPr lang="en-US"/>
          </a:p>
        </p:txBody>
      </p:sp>
    </p:spTree>
    <p:extLst>
      <p:ext uri="{BB962C8B-B14F-4D97-AF65-F5344CB8AC3E}">
        <p14:creationId xmlns:p14="http://schemas.microsoft.com/office/powerpoint/2010/main" val="4650807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B9DDCB4-5098-6042-82BE-65AEF6D5ACBE}" type="slidenum">
              <a:rPr lang="en-US" smtClean="0"/>
              <a:t>107</a:t>
            </a:fld>
            <a:endParaRPr lang="en-US"/>
          </a:p>
        </p:txBody>
      </p:sp>
    </p:spTree>
    <p:extLst>
      <p:ext uri="{BB962C8B-B14F-4D97-AF65-F5344CB8AC3E}">
        <p14:creationId xmlns:p14="http://schemas.microsoft.com/office/powerpoint/2010/main" val="14179747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109</a:t>
            </a:fld>
            <a:endParaRPr lang="en-US"/>
          </a:p>
        </p:txBody>
      </p:sp>
    </p:spTree>
    <p:extLst>
      <p:ext uri="{BB962C8B-B14F-4D97-AF65-F5344CB8AC3E}">
        <p14:creationId xmlns:p14="http://schemas.microsoft.com/office/powerpoint/2010/main" val="29347339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110</a:t>
            </a:fld>
            <a:endParaRPr lang="en-US"/>
          </a:p>
        </p:txBody>
      </p:sp>
    </p:spTree>
    <p:extLst>
      <p:ext uri="{BB962C8B-B14F-4D97-AF65-F5344CB8AC3E}">
        <p14:creationId xmlns:p14="http://schemas.microsoft.com/office/powerpoint/2010/main" val="34231431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111</a:t>
            </a:fld>
            <a:endParaRPr lang="en-US"/>
          </a:p>
        </p:txBody>
      </p:sp>
    </p:spTree>
    <p:extLst>
      <p:ext uri="{BB962C8B-B14F-4D97-AF65-F5344CB8AC3E}">
        <p14:creationId xmlns:p14="http://schemas.microsoft.com/office/powerpoint/2010/main" val="36688364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112</a:t>
            </a:fld>
            <a:endParaRPr lang="en-US"/>
          </a:p>
        </p:txBody>
      </p:sp>
    </p:spTree>
    <p:extLst>
      <p:ext uri="{BB962C8B-B14F-4D97-AF65-F5344CB8AC3E}">
        <p14:creationId xmlns:p14="http://schemas.microsoft.com/office/powerpoint/2010/main" val="31566190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113</a:t>
            </a:fld>
            <a:endParaRPr lang="en-US"/>
          </a:p>
        </p:txBody>
      </p:sp>
    </p:spTree>
    <p:extLst>
      <p:ext uri="{BB962C8B-B14F-4D97-AF65-F5344CB8AC3E}">
        <p14:creationId xmlns:p14="http://schemas.microsoft.com/office/powerpoint/2010/main" val="108039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內容頁</a:t>
            </a:r>
          </a:p>
        </p:txBody>
      </p:sp>
      <p:sp>
        <p:nvSpPr>
          <p:cNvPr id="4" name="投影片編號版面配置區 3"/>
          <p:cNvSpPr>
            <a:spLocks noGrp="1"/>
          </p:cNvSpPr>
          <p:nvPr>
            <p:ph type="sldNum" sz="quarter" idx="10"/>
          </p:nvPr>
        </p:nvSpPr>
        <p:spPr/>
        <p:txBody>
          <a:bodyPr/>
          <a:lstStyle/>
          <a:p>
            <a:fld id="{EB9DDCB4-5098-6042-82BE-65AEF6D5ACBE}" type="slidenum">
              <a:rPr lang="en-US" smtClean="0"/>
              <a:t>9</a:t>
            </a:fld>
            <a:endParaRPr lang="en-US"/>
          </a:p>
        </p:txBody>
      </p:sp>
    </p:spTree>
    <p:extLst>
      <p:ext uri="{BB962C8B-B14F-4D97-AF65-F5344CB8AC3E}">
        <p14:creationId xmlns:p14="http://schemas.microsoft.com/office/powerpoint/2010/main" val="8082555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B9DDCB4-5098-6042-82BE-65AEF6D5ACBE}" type="slidenum">
              <a:rPr lang="en-US" smtClean="0"/>
              <a:t>114</a:t>
            </a:fld>
            <a:endParaRPr lang="en-US"/>
          </a:p>
        </p:txBody>
      </p:sp>
    </p:spTree>
    <p:extLst>
      <p:ext uri="{BB962C8B-B14F-4D97-AF65-F5344CB8AC3E}">
        <p14:creationId xmlns:p14="http://schemas.microsoft.com/office/powerpoint/2010/main" val="28456192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B9DDCB4-5098-6042-82BE-65AEF6D5ACBE}" type="slidenum">
              <a:rPr lang="en-US" smtClean="0"/>
              <a:t>117</a:t>
            </a:fld>
            <a:endParaRPr lang="en-US"/>
          </a:p>
        </p:txBody>
      </p:sp>
    </p:spTree>
    <p:extLst>
      <p:ext uri="{BB962C8B-B14F-4D97-AF65-F5344CB8AC3E}">
        <p14:creationId xmlns:p14="http://schemas.microsoft.com/office/powerpoint/2010/main" val="21364993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81FE88-7B02-804E-AE68-81F0764EE479}"/>
              </a:ext>
            </a:extLst>
          </p:cNvPr>
          <p:cNvSpPr>
            <a:spLocks noGrp="1"/>
          </p:cNvSpPr>
          <p:nvPr>
            <p:ph type="ctrTitle"/>
          </p:nvPr>
        </p:nvSpPr>
        <p:spPr>
          <a:xfrm>
            <a:off x="932293" y="957943"/>
            <a:ext cx="5703638" cy="2029097"/>
          </a:xfrm>
        </p:spPr>
        <p:txBody>
          <a:bodyPr anchor="b">
            <a:normAutofit/>
          </a:bodyPr>
          <a:lstStyle>
            <a:lvl1pPr algn="l">
              <a:lnSpc>
                <a:spcPts val="7400"/>
              </a:lnSpc>
              <a:defRPr sz="48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5AFAF9A3-FC2C-EE45-A7AC-6C8F339E9976}"/>
              </a:ext>
            </a:extLst>
          </p:cNvPr>
          <p:cNvSpPr>
            <a:spLocks noGrp="1"/>
          </p:cNvSpPr>
          <p:nvPr>
            <p:ph type="subTitle" idx="1"/>
          </p:nvPr>
        </p:nvSpPr>
        <p:spPr>
          <a:xfrm>
            <a:off x="932293" y="3127982"/>
            <a:ext cx="5703638" cy="602036"/>
          </a:xfrm>
        </p:spPr>
        <p:txBody>
          <a:bodyPr/>
          <a:lstStyle>
            <a:lvl1pPr marL="0" indent="0" algn="l">
              <a:lnSpc>
                <a:spcPts val="31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endParaRPr lang="en-US" dirty="0"/>
          </a:p>
        </p:txBody>
      </p:sp>
      <p:sp>
        <p:nvSpPr>
          <p:cNvPr id="4" name="日期版面配置區 3">
            <a:extLst>
              <a:ext uri="{FF2B5EF4-FFF2-40B4-BE49-F238E27FC236}">
                <a16:creationId xmlns:a16="http://schemas.microsoft.com/office/drawing/2014/main" id="{B08B7DDF-1878-6F41-97FA-6778465A1162}"/>
              </a:ext>
            </a:extLst>
          </p:cNvPr>
          <p:cNvSpPr>
            <a:spLocks noGrp="1"/>
          </p:cNvSpPr>
          <p:nvPr>
            <p:ph type="dt" sz="half" idx="10"/>
          </p:nvPr>
        </p:nvSpPr>
        <p:spPr>
          <a:xfrm>
            <a:off x="8858199" y="5381898"/>
            <a:ext cx="3128391" cy="338554"/>
          </a:xfrm>
          <a:prstGeom prst="rect">
            <a:avLst/>
          </a:prstGeom>
        </p:spPr>
        <p:txBody>
          <a:bodyPr/>
          <a:lstStyle>
            <a:lvl1pPr>
              <a:defRPr sz="1600">
                <a:solidFill>
                  <a:schemeClr val="tx1">
                    <a:lumMod val="75000"/>
                  </a:schemeClr>
                </a:solidFill>
                <a:latin typeface="Arial" panose="020B0604020202020204" pitchFamily="34" charset="0"/>
                <a:cs typeface="Arial" panose="020B0604020202020204" pitchFamily="34" charset="0"/>
              </a:defRPr>
            </a:lvl1pPr>
          </a:lstStyle>
          <a:p>
            <a:fld id="{F7CB80A2-3749-1E49-BC85-487CB1F9EF32}" type="datetime1">
              <a:rPr lang="zh-TW" altLang="en-US" smtClean="0"/>
              <a:pPr/>
              <a:t>2025/9/27</a:t>
            </a:fld>
            <a:endParaRPr lang="en-US" dirty="0"/>
          </a:p>
        </p:txBody>
      </p:sp>
      <p:sp>
        <p:nvSpPr>
          <p:cNvPr id="7" name="內容版面配置區 2">
            <a:extLst>
              <a:ext uri="{FF2B5EF4-FFF2-40B4-BE49-F238E27FC236}">
                <a16:creationId xmlns:a16="http://schemas.microsoft.com/office/drawing/2014/main" id="{ACD4AB7F-5E1C-8B45-9BE5-5E136A06929D}"/>
              </a:ext>
            </a:extLst>
          </p:cNvPr>
          <p:cNvSpPr>
            <a:spLocks noGrp="1"/>
          </p:cNvSpPr>
          <p:nvPr>
            <p:ph idx="11" hasCustomPrompt="1"/>
          </p:nvPr>
        </p:nvSpPr>
        <p:spPr>
          <a:xfrm>
            <a:off x="8856617" y="5043344"/>
            <a:ext cx="3129973" cy="338554"/>
          </a:xfrm>
        </p:spPr>
        <p:txBody>
          <a:bodyPr anchor="ctr">
            <a:normAutofit/>
          </a:bodyPr>
          <a:lstStyle>
            <a:lvl1pPr marL="0" indent="0">
              <a:buNone/>
              <a:defRPr sz="1600" b="0" i="0" spc="150" baseline="0">
                <a:latin typeface="Microsoft YaHei" panose="020B0503020204020204" pitchFamily="34" charset="-122"/>
                <a:ea typeface="Microsoft YaHei" panose="020B0503020204020204" pitchFamily="34" charset="-122"/>
                <a:cs typeface="Microsoft New Tai Lue" panose="020B0502040204020203" pitchFamily="34" charset="0"/>
              </a:defRPr>
            </a:lvl1pPr>
          </a:lstStyle>
          <a:p>
            <a:r>
              <a:rPr lang="zh-TW" altLang="en-US" sz="1600" dirty="0">
                <a:solidFill>
                  <a:schemeClr val="tx1">
                    <a:lumMod val="75000"/>
                  </a:schemeClr>
                </a:solidFill>
                <a:latin typeface="Arial" panose="020B0604020202020204" pitchFamily="34" charset="0"/>
                <a:cs typeface="Arial" panose="020B0604020202020204" pitchFamily="34" charset="0"/>
              </a:rPr>
              <a:t>按一下以編輯簡報者姓名</a:t>
            </a:r>
            <a:endParaRPr lang="en-US" altLang="zh-TW" sz="1600" dirty="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9913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7D0A7-BFB3-D74A-8EF7-1C18BF1D5458}"/>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9B70A2C-1C6E-7145-8962-08B2E77EF5F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頁尾版面配置區 4">
            <a:extLst>
              <a:ext uri="{FF2B5EF4-FFF2-40B4-BE49-F238E27FC236}">
                <a16:creationId xmlns:a16="http://schemas.microsoft.com/office/drawing/2014/main" id="{5B10471D-1178-7447-818E-9F5F70A8986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D97316BB-D08F-684F-B785-367484F72E80}"/>
              </a:ext>
            </a:extLst>
          </p:cNvPr>
          <p:cNvSpPr>
            <a:spLocks noGrp="1"/>
          </p:cNvSpPr>
          <p:nvPr>
            <p:ph type="sldNum" sz="quarter" idx="12"/>
          </p:nvPr>
        </p:nvSpPr>
        <p:spPr/>
        <p:txBody>
          <a:bodyPr/>
          <a:lstStyle/>
          <a:p>
            <a:fld id="{0349E667-FAC9-A045-AD54-EB389857AF20}" type="slidenum">
              <a:rPr lang="en-US" smtClean="0"/>
              <a:t>‹#›</a:t>
            </a:fld>
            <a:endParaRPr lang="en-US"/>
          </a:p>
        </p:txBody>
      </p:sp>
    </p:spTree>
    <p:extLst>
      <p:ext uri="{BB962C8B-B14F-4D97-AF65-F5344CB8AC3E}">
        <p14:creationId xmlns:p14="http://schemas.microsoft.com/office/powerpoint/2010/main" val="2963128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2F1EE8-0257-B04D-8E8F-CAD90CA5867F}"/>
              </a:ext>
            </a:extLst>
          </p:cNvPr>
          <p:cNvSpPr>
            <a:spLocks noGrp="1"/>
          </p:cNvSpPr>
          <p:nvPr>
            <p:ph type="title" orient="vert"/>
          </p:nvPr>
        </p:nvSpPr>
        <p:spPr>
          <a:xfrm>
            <a:off x="8724900" y="365125"/>
            <a:ext cx="3249386" cy="5521869"/>
          </a:xfrm>
        </p:spPr>
        <p:txBody>
          <a:bodyPr vert="eaVert"/>
          <a:lstStyle/>
          <a:p>
            <a:r>
              <a:rPr lang="zh-TW" altLang="en-US" dirty="0"/>
              <a:t>按一下以編輯母片標題樣式</a:t>
            </a:r>
            <a:endParaRPr lang="en-US" dirty="0"/>
          </a:p>
        </p:txBody>
      </p:sp>
      <p:sp>
        <p:nvSpPr>
          <p:cNvPr id="3" name="直排文字版面配置區 2">
            <a:extLst>
              <a:ext uri="{FF2B5EF4-FFF2-40B4-BE49-F238E27FC236}">
                <a16:creationId xmlns:a16="http://schemas.microsoft.com/office/drawing/2014/main" id="{47DFED66-9516-CD46-8379-9EB104BC86E2}"/>
              </a:ext>
            </a:extLst>
          </p:cNvPr>
          <p:cNvSpPr>
            <a:spLocks noGrp="1"/>
          </p:cNvSpPr>
          <p:nvPr>
            <p:ph type="body" orient="vert" idx="1"/>
          </p:nvPr>
        </p:nvSpPr>
        <p:spPr>
          <a:xfrm>
            <a:off x="217714" y="365125"/>
            <a:ext cx="8392886" cy="5521869"/>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頁尾版面配置區 4">
            <a:extLst>
              <a:ext uri="{FF2B5EF4-FFF2-40B4-BE49-F238E27FC236}">
                <a16:creationId xmlns:a16="http://schemas.microsoft.com/office/drawing/2014/main" id="{320646C1-F7A4-D940-8652-CBC087BAD2F6}"/>
              </a:ext>
            </a:extLst>
          </p:cNvPr>
          <p:cNvSpPr>
            <a:spLocks noGrp="1"/>
          </p:cNvSpPr>
          <p:nvPr>
            <p:ph type="ftr" sz="quarter" idx="11"/>
          </p:nvPr>
        </p:nvSpPr>
        <p:spPr/>
        <p:txBody>
          <a:bodyPr/>
          <a:lstStyle/>
          <a:p>
            <a:endParaRPr lang="en-US" dirty="0"/>
          </a:p>
        </p:txBody>
      </p:sp>
      <p:sp>
        <p:nvSpPr>
          <p:cNvPr id="6" name="投影片編號版面配置區 5">
            <a:extLst>
              <a:ext uri="{FF2B5EF4-FFF2-40B4-BE49-F238E27FC236}">
                <a16:creationId xmlns:a16="http://schemas.microsoft.com/office/drawing/2014/main" id="{6FA0A412-37B6-7E42-8F39-9DE6C18CAE08}"/>
              </a:ext>
            </a:extLst>
          </p:cNvPr>
          <p:cNvSpPr>
            <a:spLocks noGrp="1"/>
          </p:cNvSpPr>
          <p:nvPr>
            <p:ph type="sldNum" sz="quarter" idx="12"/>
          </p:nvPr>
        </p:nvSpPr>
        <p:spPr/>
        <p:txBody>
          <a:bodyPr/>
          <a:lstStyle/>
          <a:p>
            <a:fld id="{0349E667-FAC9-A045-AD54-EB389857AF20}" type="slidenum">
              <a:rPr lang="en-US" smtClean="0"/>
              <a:t>‹#›</a:t>
            </a:fld>
            <a:endParaRPr lang="en-US"/>
          </a:p>
        </p:txBody>
      </p:sp>
    </p:spTree>
    <p:extLst>
      <p:ext uri="{BB962C8B-B14F-4D97-AF65-F5344CB8AC3E}">
        <p14:creationId xmlns:p14="http://schemas.microsoft.com/office/powerpoint/2010/main" val="2123676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2"/>
        <p:cNvGrpSpPr/>
        <p:nvPr/>
      </p:nvGrpSpPr>
      <p:grpSpPr>
        <a:xfrm>
          <a:off x="0" y="0"/>
          <a:ext cx="0" cy="0"/>
          <a:chOff x="0" y="0"/>
          <a:chExt cx="0" cy="0"/>
        </a:xfrm>
      </p:grpSpPr>
      <p:sp>
        <p:nvSpPr>
          <p:cNvPr id="13" name="Google Shape;13;p18"/>
          <p:cNvSpPr txBox="1">
            <a:spLocks noGrp="1"/>
          </p:cNvSpPr>
          <p:nvPr>
            <p:ph type="title"/>
          </p:nvPr>
        </p:nvSpPr>
        <p:spPr>
          <a:xfrm>
            <a:off x="1246050" y="815516"/>
            <a:ext cx="9699903" cy="528838"/>
          </a:xfrm>
          <a:prstGeom prst="rect">
            <a:avLst/>
          </a:prstGeom>
          <a:noFill/>
          <a:ln>
            <a:noFill/>
          </a:ln>
        </p:spPr>
        <p:txBody>
          <a:bodyPr spcFirstLastPara="1" wrap="square" lIns="91425" tIns="45700" rIns="91425" bIns="45700" anchor="t" anchorCtr="0">
            <a:noAutofit/>
          </a:bodyPr>
          <a:lstStyle>
            <a:lvl1pPr marR="0" lvl="0" algn="ctr" rtl="0">
              <a:lnSpc>
                <a:spcPct val="70000"/>
              </a:lnSpc>
              <a:spcBef>
                <a:spcPts val="0"/>
              </a:spcBef>
              <a:spcAft>
                <a:spcPts val="0"/>
              </a:spcAft>
              <a:buClr>
                <a:schemeClr val="dk1"/>
              </a:buClr>
              <a:buSzPts val="3600"/>
              <a:buFont typeface="Roboto Thin"/>
              <a:buNone/>
              <a:defRPr sz="2700" b="1" i="0" u="none" strike="noStrike" cap="none">
                <a:solidFill>
                  <a:schemeClr val="dk1"/>
                </a:solidFill>
                <a:latin typeface="Roboto Thin"/>
                <a:ea typeface="Roboto Thin"/>
                <a:cs typeface="Roboto Thin"/>
                <a:sym typeface="Roboto Thin"/>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endParaRPr/>
          </a:p>
        </p:txBody>
      </p:sp>
      <p:sp>
        <p:nvSpPr>
          <p:cNvPr id="14" name="Google Shape;14;p18"/>
          <p:cNvSpPr txBox="1">
            <a:spLocks noGrp="1"/>
          </p:cNvSpPr>
          <p:nvPr>
            <p:ph type="body" idx="1"/>
          </p:nvPr>
        </p:nvSpPr>
        <p:spPr>
          <a:xfrm>
            <a:off x="1246050" y="1277852"/>
            <a:ext cx="9699901" cy="310169"/>
          </a:xfrm>
          <a:prstGeom prst="rect">
            <a:avLst/>
          </a:prstGeom>
          <a:noFill/>
          <a:ln>
            <a:noFill/>
          </a:ln>
        </p:spPr>
        <p:txBody>
          <a:bodyPr spcFirstLastPara="1" wrap="square" lIns="91425" tIns="45700" rIns="91425" bIns="45700" anchor="t" anchorCtr="0">
            <a:noAutofit/>
          </a:bodyPr>
          <a:lstStyle>
            <a:lvl1pPr marL="342900" marR="0" lvl="0" indent="-171450" algn="ctr" rtl="0">
              <a:lnSpc>
                <a:spcPct val="90000"/>
              </a:lnSpc>
              <a:spcBef>
                <a:spcPts val="750"/>
              </a:spcBef>
              <a:spcAft>
                <a:spcPts val="0"/>
              </a:spcAft>
              <a:buClr>
                <a:schemeClr val="dk1"/>
              </a:buClr>
              <a:buSzPts val="1100"/>
              <a:buFont typeface="Arial"/>
              <a:buNone/>
              <a:defRPr sz="825" b="0" i="0" u="none" strike="noStrike" cap="none">
                <a:solidFill>
                  <a:schemeClr val="dk1"/>
                </a:solidFill>
                <a:latin typeface="Roboto Medium"/>
                <a:ea typeface="Roboto Medium"/>
                <a:cs typeface="Roboto Medium"/>
                <a:sym typeface="Roboto Medium"/>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21198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1744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9DCAC0-CE98-9448-AD55-CCACDB0CB203}"/>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E740308F-5E98-0C41-95ED-9B2A1C0333D7}"/>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頁尾版面配置區 4">
            <a:extLst>
              <a:ext uri="{FF2B5EF4-FFF2-40B4-BE49-F238E27FC236}">
                <a16:creationId xmlns:a16="http://schemas.microsoft.com/office/drawing/2014/main" id="{249782F5-71C8-3844-A281-B8D2734D16C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E1B56493-DFC2-7846-B1E6-20FD314A689D}"/>
              </a:ext>
            </a:extLst>
          </p:cNvPr>
          <p:cNvSpPr>
            <a:spLocks noGrp="1"/>
          </p:cNvSpPr>
          <p:nvPr>
            <p:ph type="sldNum" sz="quarter" idx="12"/>
          </p:nvPr>
        </p:nvSpPr>
        <p:spPr/>
        <p:txBody>
          <a:bodyPr/>
          <a:lstStyle/>
          <a:p>
            <a:fld id="{0349E667-FAC9-A045-AD54-EB389857AF20}" type="slidenum">
              <a:rPr lang="en-US" smtClean="0"/>
              <a:t>‹#›</a:t>
            </a:fld>
            <a:endParaRPr lang="en-US"/>
          </a:p>
        </p:txBody>
      </p:sp>
    </p:spTree>
    <p:extLst>
      <p:ext uri="{BB962C8B-B14F-4D97-AF65-F5344CB8AC3E}">
        <p14:creationId xmlns:p14="http://schemas.microsoft.com/office/powerpoint/2010/main" val="9312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5D1ED6-8A62-374F-93FC-1B5847638C12}"/>
              </a:ext>
            </a:extLst>
          </p:cNvPr>
          <p:cNvSpPr>
            <a:spLocks noGrp="1"/>
          </p:cNvSpPr>
          <p:nvPr>
            <p:ph type="title"/>
          </p:nvPr>
        </p:nvSpPr>
        <p:spPr>
          <a:xfrm>
            <a:off x="809897" y="2002971"/>
            <a:ext cx="10537553" cy="705396"/>
          </a:xfrm>
        </p:spPr>
        <p:txBody>
          <a:bodyPr anchor="t">
            <a:normAutofit/>
          </a:bodyPr>
          <a:lstStyle>
            <a:lvl1pPr>
              <a:defRPr sz="4000">
                <a:solidFill>
                  <a:schemeClr val="bg1"/>
                </a:solidFill>
              </a:defRPr>
            </a:lvl1p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5378E8BD-7AE2-B047-9E5C-F740AC6D1359}"/>
              </a:ext>
            </a:extLst>
          </p:cNvPr>
          <p:cNvSpPr>
            <a:spLocks noGrp="1"/>
          </p:cNvSpPr>
          <p:nvPr>
            <p:ph type="body" idx="1"/>
          </p:nvPr>
        </p:nvSpPr>
        <p:spPr>
          <a:xfrm>
            <a:off x="809897" y="3030630"/>
            <a:ext cx="10515600" cy="46150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Tree>
    <p:extLst>
      <p:ext uri="{BB962C8B-B14F-4D97-AF65-F5344CB8AC3E}">
        <p14:creationId xmlns:p14="http://schemas.microsoft.com/office/powerpoint/2010/main" val="387951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7B858F-5997-554C-99C0-E4163737EAD6}"/>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DF231C1D-488D-6647-BCB4-C37AA0E3ACDC}"/>
              </a:ext>
            </a:extLst>
          </p:cNvPr>
          <p:cNvSpPr>
            <a:spLocks noGrp="1"/>
          </p:cNvSpPr>
          <p:nvPr>
            <p:ph sz="half" idx="1"/>
          </p:nvPr>
        </p:nvSpPr>
        <p:spPr>
          <a:xfrm>
            <a:off x="426719" y="1825625"/>
            <a:ext cx="5593081" cy="403846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內容版面配置區 3">
            <a:extLst>
              <a:ext uri="{FF2B5EF4-FFF2-40B4-BE49-F238E27FC236}">
                <a16:creationId xmlns:a16="http://schemas.microsoft.com/office/drawing/2014/main" id="{F3285D77-9E3A-0041-A698-B42D2C44017D}"/>
              </a:ext>
            </a:extLst>
          </p:cNvPr>
          <p:cNvSpPr>
            <a:spLocks noGrp="1"/>
          </p:cNvSpPr>
          <p:nvPr>
            <p:ph sz="half" idx="2"/>
          </p:nvPr>
        </p:nvSpPr>
        <p:spPr>
          <a:xfrm>
            <a:off x="6172200" y="1825625"/>
            <a:ext cx="5593080" cy="403846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a:extLst>
              <a:ext uri="{FF2B5EF4-FFF2-40B4-BE49-F238E27FC236}">
                <a16:creationId xmlns:a16="http://schemas.microsoft.com/office/drawing/2014/main" id="{1BB536E6-0188-E44C-A12F-023342B0FA5F}"/>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6BB8BE02-4478-A749-B83A-0025C7DE6CC6}"/>
              </a:ext>
            </a:extLst>
          </p:cNvPr>
          <p:cNvSpPr>
            <a:spLocks noGrp="1"/>
          </p:cNvSpPr>
          <p:nvPr>
            <p:ph type="sldNum" sz="quarter" idx="12"/>
          </p:nvPr>
        </p:nvSpPr>
        <p:spPr/>
        <p:txBody>
          <a:bodyPr/>
          <a:lstStyle/>
          <a:p>
            <a:fld id="{0349E667-FAC9-A045-AD54-EB389857AF20}" type="slidenum">
              <a:rPr lang="en-US" smtClean="0"/>
              <a:t>‹#›</a:t>
            </a:fld>
            <a:endParaRPr lang="en-US"/>
          </a:p>
        </p:txBody>
      </p:sp>
    </p:spTree>
    <p:extLst>
      <p:ext uri="{BB962C8B-B14F-4D97-AF65-F5344CB8AC3E}">
        <p14:creationId xmlns:p14="http://schemas.microsoft.com/office/powerpoint/2010/main" val="2668071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657A667D-27D0-9E49-ACCF-80BC4824A128}"/>
              </a:ext>
            </a:extLst>
          </p:cNvPr>
          <p:cNvSpPr>
            <a:spLocks noGrp="1"/>
          </p:cNvSpPr>
          <p:nvPr>
            <p:ph type="body" idx="1"/>
          </p:nvPr>
        </p:nvSpPr>
        <p:spPr>
          <a:xfrm>
            <a:off x="418012" y="1690687"/>
            <a:ext cx="5579563"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8FD58A7-45D9-9248-8A21-61C40A556B05}"/>
              </a:ext>
            </a:extLst>
          </p:cNvPr>
          <p:cNvSpPr>
            <a:spLocks noGrp="1"/>
          </p:cNvSpPr>
          <p:nvPr>
            <p:ph sz="half" idx="2"/>
          </p:nvPr>
        </p:nvSpPr>
        <p:spPr>
          <a:xfrm>
            <a:off x="409306" y="2586446"/>
            <a:ext cx="5588269" cy="3309257"/>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5" name="文字版面配置區 4">
            <a:extLst>
              <a:ext uri="{FF2B5EF4-FFF2-40B4-BE49-F238E27FC236}">
                <a16:creationId xmlns:a16="http://schemas.microsoft.com/office/drawing/2014/main" id="{324A2626-D6C7-2641-AE7E-4D2B40501D62}"/>
              </a:ext>
            </a:extLst>
          </p:cNvPr>
          <p:cNvSpPr>
            <a:spLocks noGrp="1"/>
          </p:cNvSpPr>
          <p:nvPr>
            <p:ph type="body" sz="quarter" idx="3"/>
          </p:nvPr>
        </p:nvSpPr>
        <p:spPr>
          <a:xfrm>
            <a:off x="6172199" y="1690687"/>
            <a:ext cx="561049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F16E4D27-8A77-A448-8896-02DCB9BB83AC}"/>
              </a:ext>
            </a:extLst>
          </p:cNvPr>
          <p:cNvSpPr>
            <a:spLocks noGrp="1"/>
          </p:cNvSpPr>
          <p:nvPr>
            <p:ph sz="quarter" idx="4"/>
          </p:nvPr>
        </p:nvSpPr>
        <p:spPr>
          <a:xfrm>
            <a:off x="6172200" y="2586446"/>
            <a:ext cx="5601788" cy="3309257"/>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8" name="頁尾版面配置區 7">
            <a:extLst>
              <a:ext uri="{FF2B5EF4-FFF2-40B4-BE49-F238E27FC236}">
                <a16:creationId xmlns:a16="http://schemas.microsoft.com/office/drawing/2014/main" id="{F4614AB1-745A-5945-AE6E-5FC8F4D418E9}"/>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DF85DCB-E087-634C-B5CE-F0DC2BDFFC33}"/>
              </a:ext>
            </a:extLst>
          </p:cNvPr>
          <p:cNvSpPr>
            <a:spLocks noGrp="1"/>
          </p:cNvSpPr>
          <p:nvPr>
            <p:ph type="sldNum" sz="quarter" idx="12"/>
          </p:nvPr>
        </p:nvSpPr>
        <p:spPr/>
        <p:txBody>
          <a:bodyPr/>
          <a:lstStyle/>
          <a:p>
            <a:fld id="{0349E667-FAC9-A045-AD54-EB389857AF20}" type="slidenum">
              <a:rPr lang="en-US" smtClean="0"/>
              <a:t>‹#›</a:t>
            </a:fld>
            <a:endParaRPr lang="en-US"/>
          </a:p>
        </p:txBody>
      </p:sp>
      <p:sp>
        <p:nvSpPr>
          <p:cNvPr id="10" name="標題 1">
            <a:extLst>
              <a:ext uri="{FF2B5EF4-FFF2-40B4-BE49-F238E27FC236}">
                <a16:creationId xmlns:a16="http://schemas.microsoft.com/office/drawing/2014/main" id="{B3769621-0325-524B-8B09-9D14FFDCFB40}"/>
              </a:ext>
            </a:extLst>
          </p:cNvPr>
          <p:cNvSpPr>
            <a:spLocks noGrp="1"/>
          </p:cNvSpPr>
          <p:nvPr>
            <p:ph type="title"/>
          </p:nvPr>
        </p:nvSpPr>
        <p:spPr>
          <a:xfrm>
            <a:off x="426719" y="493849"/>
            <a:ext cx="11347269" cy="1196839"/>
          </a:xfrm>
        </p:spPr>
        <p:txBody>
          <a:bodyPr/>
          <a:lstStyle/>
          <a:p>
            <a:r>
              <a:rPr lang="zh-TW" altLang="en-US"/>
              <a:t>按一下以編輯母片標題樣式</a:t>
            </a:r>
            <a:endParaRPr lang="en-US"/>
          </a:p>
        </p:txBody>
      </p:sp>
    </p:spTree>
    <p:extLst>
      <p:ext uri="{BB962C8B-B14F-4D97-AF65-F5344CB8AC3E}">
        <p14:creationId xmlns:p14="http://schemas.microsoft.com/office/powerpoint/2010/main" val="296892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B2140-2C86-1F47-9388-E705900982C2}"/>
              </a:ext>
            </a:extLst>
          </p:cNvPr>
          <p:cNvSpPr>
            <a:spLocks noGrp="1"/>
          </p:cNvSpPr>
          <p:nvPr>
            <p:ph type="title"/>
          </p:nvPr>
        </p:nvSpPr>
        <p:spPr/>
        <p:txBody>
          <a:bodyPr/>
          <a:lstStyle/>
          <a:p>
            <a:r>
              <a:rPr lang="zh-TW" altLang="en-US"/>
              <a:t>按一下以編輯母片標題樣式</a:t>
            </a:r>
            <a:endParaRPr lang="en-US"/>
          </a:p>
        </p:txBody>
      </p:sp>
      <p:sp>
        <p:nvSpPr>
          <p:cNvPr id="4" name="頁尾版面配置區 3">
            <a:extLst>
              <a:ext uri="{FF2B5EF4-FFF2-40B4-BE49-F238E27FC236}">
                <a16:creationId xmlns:a16="http://schemas.microsoft.com/office/drawing/2014/main" id="{D1BD71DF-4B0E-9947-8335-58BB855FFF32}"/>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76F1EE2E-E3DC-2745-9631-DB9CD8325B07}"/>
              </a:ext>
            </a:extLst>
          </p:cNvPr>
          <p:cNvSpPr>
            <a:spLocks noGrp="1"/>
          </p:cNvSpPr>
          <p:nvPr>
            <p:ph type="sldNum" sz="quarter" idx="12"/>
          </p:nvPr>
        </p:nvSpPr>
        <p:spPr/>
        <p:txBody>
          <a:bodyPr/>
          <a:lstStyle/>
          <a:p>
            <a:fld id="{0349E667-FAC9-A045-AD54-EB389857AF20}" type="slidenum">
              <a:rPr lang="en-US" smtClean="0"/>
              <a:t>‹#›</a:t>
            </a:fld>
            <a:endParaRPr lang="en-US"/>
          </a:p>
        </p:txBody>
      </p:sp>
    </p:spTree>
    <p:extLst>
      <p:ext uri="{BB962C8B-B14F-4D97-AF65-F5344CB8AC3E}">
        <p14:creationId xmlns:p14="http://schemas.microsoft.com/office/powerpoint/2010/main" val="1287833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584CD582-2B3B-5246-AF03-638449050EA8}"/>
              </a:ext>
            </a:extLst>
          </p:cNvPr>
          <p:cNvSpPr>
            <a:spLocks noGrp="1"/>
          </p:cNvSpPr>
          <p:nvPr>
            <p:ph type="title"/>
          </p:nvPr>
        </p:nvSpPr>
        <p:spPr>
          <a:xfrm>
            <a:off x="809897" y="3143793"/>
            <a:ext cx="10537553" cy="705396"/>
          </a:xfrm>
        </p:spPr>
        <p:txBody>
          <a:bodyPr anchor="t">
            <a:normAutofit/>
          </a:bodyPr>
          <a:lstStyle>
            <a:lvl1pPr>
              <a:defRPr sz="4000">
                <a:solidFill>
                  <a:schemeClr val="bg1"/>
                </a:solidFill>
              </a:defRPr>
            </a:lvl1pPr>
          </a:lstStyle>
          <a:p>
            <a:r>
              <a:rPr lang="zh-TW" altLang="en-US" dirty="0"/>
              <a:t>按一下以編輯母片標題樣式</a:t>
            </a:r>
            <a:endParaRPr lang="en-US" dirty="0"/>
          </a:p>
        </p:txBody>
      </p:sp>
    </p:spTree>
    <p:extLst>
      <p:ext uri="{BB962C8B-B14F-4D97-AF65-F5344CB8AC3E}">
        <p14:creationId xmlns:p14="http://schemas.microsoft.com/office/powerpoint/2010/main" val="26191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42041C-4555-3647-9DCF-83BFFD8D5A78}"/>
              </a:ext>
            </a:extLst>
          </p:cNvPr>
          <p:cNvSpPr>
            <a:spLocks noGrp="1"/>
          </p:cNvSpPr>
          <p:nvPr>
            <p:ph type="title"/>
          </p:nvPr>
        </p:nvSpPr>
        <p:spPr>
          <a:xfrm>
            <a:off x="400833" y="457200"/>
            <a:ext cx="4777239"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A4A84534-6AC7-2D45-BDA2-DF18C84DFC10}"/>
              </a:ext>
            </a:extLst>
          </p:cNvPr>
          <p:cNvSpPr>
            <a:spLocks noGrp="1"/>
          </p:cNvSpPr>
          <p:nvPr>
            <p:ph idx="1"/>
          </p:nvPr>
        </p:nvSpPr>
        <p:spPr>
          <a:xfrm>
            <a:off x="5298510" y="987425"/>
            <a:ext cx="6694226" cy="459264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文字版面配置區 3">
            <a:extLst>
              <a:ext uri="{FF2B5EF4-FFF2-40B4-BE49-F238E27FC236}">
                <a16:creationId xmlns:a16="http://schemas.microsoft.com/office/drawing/2014/main" id="{15B64582-2FC8-404D-8DFA-D4B2785FD45F}"/>
              </a:ext>
            </a:extLst>
          </p:cNvPr>
          <p:cNvSpPr>
            <a:spLocks noGrp="1"/>
          </p:cNvSpPr>
          <p:nvPr>
            <p:ph type="body" sz="half" idx="2"/>
          </p:nvPr>
        </p:nvSpPr>
        <p:spPr>
          <a:xfrm>
            <a:off x="400833" y="2057400"/>
            <a:ext cx="4777239" cy="3591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6" name="頁尾版面配置區 5">
            <a:extLst>
              <a:ext uri="{FF2B5EF4-FFF2-40B4-BE49-F238E27FC236}">
                <a16:creationId xmlns:a16="http://schemas.microsoft.com/office/drawing/2014/main" id="{7441E1AC-5160-5E4E-A63D-44E4DFD847A6}"/>
              </a:ext>
            </a:extLst>
          </p:cNvPr>
          <p:cNvSpPr>
            <a:spLocks noGrp="1"/>
          </p:cNvSpPr>
          <p:nvPr>
            <p:ph type="ftr" sz="quarter" idx="11"/>
          </p:nvPr>
        </p:nvSpPr>
        <p:spPr>
          <a:xfrm>
            <a:off x="3718552" y="5999026"/>
            <a:ext cx="4754895" cy="365125"/>
          </a:xfrm>
        </p:spPr>
        <p:txBody>
          <a:bodyPr/>
          <a:lstStyle/>
          <a:p>
            <a:endParaRPr lang="en-US"/>
          </a:p>
        </p:txBody>
      </p:sp>
      <p:sp>
        <p:nvSpPr>
          <p:cNvPr id="9" name="投影片編號版面配置區 5">
            <a:extLst>
              <a:ext uri="{FF2B5EF4-FFF2-40B4-BE49-F238E27FC236}">
                <a16:creationId xmlns:a16="http://schemas.microsoft.com/office/drawing/2014/main" id="{FB34799C-5309-EE4D-915B-7AE43D5A6BCC}"/>
              </a:ext>
            </a:extLst>
          </p:cNvPr>
          <p:cNvSpPr>
            <a:spLocks noGrp="1"/>
          </p:cNvSpPr>
          <p:nvPr>
            <p:ph type="sldNum" sz="quarter" idx="4"/>
          </p:nvPr>
        </p:nvSpPr>
        <p:spPr>
          <a:xfrm>
            <a:off x="9111804" y="5999026"/>
            <a:ext cx="286248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9E667-FAC9-A045-AD54-EB389857AF20}" type="slidenum">
              <a:rPr lang="en-US" smtClean="0"/>
              <a:t>‹#›</a:t>
            </a:fld>
            <a:endParaRPr lang="en-US"/>
          </a:p>
        </p:txBody>
      </p:sp>
    </p:spTree>
    <p:extLst>
      <p:ext uri="{BB962C8B-B14F-4D97-AF65-F5344CB8AC3E}">
        <p14:creationId xmlns:p14="http://schemas.microsoft.com/office/powerpoint/2010/main" val="2725256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3AB3A7-0205-714A-BAF6-73B441594E80}"/>
              </a:ext>
            </a:extLst>
          </p:cNvPr>
          <p:cNvSpPr>
            <a:spLocks noGrp="1"/>
          </p:cNvSpPr>
          <p:nvPr>
            <p:ph type="title"/>
          </p:nvPr>
        </p:nvSpPr>
        <p:spPr>
          <a:xfrm>
            <a:off x="418012" y="236637"/>
            <a:ext cx="4545874" cy="1820763"/>
          </a:xfrm>
        </p:spPr>
        <p:txBody>
          <a:bodyPr anchor="b"/>
          <a:lstStyle>
            <a:lvl1pPr>
              <a:defRPr sz="3200"/>
            </a:lvl1pPr>
          </a:lstStyle>
          <a:p>
            <a:r>
              <a:rPr lang="zh-TW" altLang="en-US" dirty="0"/>
              <a:t>按一下以編輯母片標題樣式</a:t>
            </a:r>
            <a:endParaRPr lang="en-US" dirty="0"/>
          </a:p>
        </p:txBody>
      </p:sp>
      <p:sp>
        <p:nvSpPr>
          <p:cNvPr id="3" name="圖片版面配置區 2">
            <a:extLst>
              <a:ext uri="{FF2B5EF4-FFF2-40B4-BE49-F238E27FC236}">
                <a16:creationId xmlns:a16="http://schemas.microsoft.com/office/drawing/2014/main" id="{1CE53C53-46A5-4447-A7E5-8D606CD0E71B}"/>
              </a:ext>
            </a:extLst>
          </p:cNvPr>
          <p:cNvSpPr>
            <a:spLocks noGrp="1"/>
          </p:cNvSpPr>
          <p:nvPr>
            <p:ph type="pic" idx="1"/>
          </p:nvPr>
        </p:nvSpPr>
        <p:spPr>
          <a:xfrm>
            <a:off x="5183188" y="236637"/>
            <a:ext cx="6791098" cy="56244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文字版面配置區 3">
            <a:extLst>
              <a:ext uri="{FF2B5EF4-FFF2-40B4-BE49-F238E27FC236}">
                <a16:creationId xmlns:a16="http://schemas.microsoft.com/office/drawing/2014/main" id="{0D3ADF33-74B0-4B42-824C-A0BA376E7F91}"/>
              </a:ext>
            </a:extLst>
          </p:cNvPr>
          <p:cNvSpPr>
            <a:spLocks noGrp="1"/>
          </p:cNvSpPr>
          <p:nvPr>
            <p:ph type="body" sz="half" idx="2"/>
          </p:nvPr>
        </p:nvSpPr>
        <p:spPr>
          <a:xfrm>
            <a:off x="418012" y="2057400"/>
            <a:ext cx="454587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dirty="0"/>
              <a:t>按一下以編輯母片文字樣式</a:t>
            </a:r>
          </a:p>
        </p:txBody>
      </p:sp>
      <p:sp>
        <p:nvSpPr>
          <p:cNvPr id="6" name="頁尾版面配置區 5">
            <a:extLst>
              <a:ext uri="{FF2B5EF4-FFF2-40B4-BE49-F238E27FC236}">
                <a16:creationId xmlns:a16="http://schemas.microsoft.com/office/drawing/2014/main" id="{E1875BFF-B99F-AA4F-8618-6C78C3F98CC4}"/>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28E479A-E233-0642-AE86-D938A5786B66}"/>
              </a:ext>
            </a:extLst>
          </p:cNvPr>
          <p:cNvSpPr>
            <a:spLocks noGrp="1"/>
          </p:cNvSpPr>
          <p:nvPr>
            <p:ph type="sldNum" sz="quarter" idx="12"/>
          </p:nvPr>
        </p:nvSpPr>
        <p:spPr/>
        <p:txBody>
          <a:bodyPr/>
          <a:lstStyle/>
          <a:p>
            <a:fld id="{0349E667-FAC9-A045-AD54-EB389857AF20}" type="slidenum">
              <a:rPr lang="en-US" smtClean="0"/>
              <a:t>‹#›</a:t>
            </a:fld>
            <a:endParaRPr lang="en-US"/>
          </a:p>
        </p:txBody>
      </p:sp>
    </p:spTree>
    <p:extLst>
      <p:ext uri="{BB962C8B-B14F-4D97-AF65-F5344CB8AC3E}">
        <p14:creationId xmlns:p14="http://schemas.microsoft.com/office/powerpoint/2010/main" val="2692401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7BFE1C6-07B3-204A-BDBD-3DC99F62981C}"/>
              </a:ext>
            </a:extLst>
          </p:cNvPr>
          <p:cNvSpPr>
            <a:spLocks noGrp="1"/>
          </p:cNvSpPr>
          <p:nvPr>
            <p:ph type="title"/>
          </p:nvPr>
        </p:nvSpPr>
        <p:spPr>
          <a:xfrm>
            <a:off x="426719" y="493849"/>
            <a:ext cx="11347269" cy="1196839"/>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06BFC0E5-955C-7E4F-ADCC-69877A410552}"/>
              </a:ext>
            </a:extLst>
          </p:cNvPr>
          <p:cNvSpPr>
            <a:spLocks noGrp="1"/>
          </p:cNvSpPr>
          <p:nvPr>
            <p:ph type="body" idx="1"/>
          </p:nvPr>
        </p:nvSpPr>
        <p:spPr>
          <a:xfrm>
            <a:off x="426719" y="1825625"/>
            <a:ext cx="11347269" cy="3991701"/>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5" name="頁尾版面配置區 4">
            <a:extLst>
              <a:ext uri="{FF2B5EF4-FFF2-40B4-BE49-F238E27FC236}">
                <a16:creationId xmlns:a16="http://schemas.microsoft.com/office/drawing/2014/main" id="{C5C25E2E-8684-C84C-B33E-76A654D0889C}"/>
              </a:ext>
            </a:extLst>
          </p:cNvPr>
          <p:cNvSpPr>
            <a:spLocks noGrp="1"/>
          </p:cNvSpPr>
          <p:nvPr>
            <p:ph type="ftr" sz="quarter" idx="3"/>
          </p:nvPr>
        </p:nvSpPr>
        <p:spPr>
          <a:xfrm>
            <a:off x="4038600" y="5999026"/>
            <a:ext cx="4114800" cy="365125"/>
          </a:xfrm>
          <a:prstGeom prst="rect">
            <a:avLst/>
          </a:prstGeom>
        </p:spPr>
        <p:txBody>
          <a:bodyPr vert="horz" lIns="91440" tIns="45720" rIns="91440" bIns="45720" rtlCol="0" anchor="ctr"/>
          <a:lstStyle>
            <a:lvl1pPr algn="ctr">
              <a:defRPr sz="1200" b="0" i="0">
                <a:solidFill>
                  <a:schemeClr val="tx1">
                    <a:lumMod val="60000"/>
                    <a:lumOff val="40000"/>
                  </a:schemeClr>
                </a:solidFill>
                <a:latin typeface="Microsoft New Tai Lue" panose="020B0502040204020203" pitchFamily="34" charset="0"/>
                <a:cs typeface="Microsoft New Tai Lue" panose="020B0502040204020203" pitchFamily="34" charset="0"/>
              </a:defRPr>
            </a:lvl1pPr>
          </a:lstStyle>
          <a:p>
            <a:endParaRPr lang="en-US" dirty="0"/>
          </a:p>
        </p:txBody>
      </p:sp>
      <p:sp>
        <p:nvSpPr>
          <p:cNvPr id="6" name="投影片編號版面配置區 5">
            <a:extLst>
              <a:ext uri="{FF2B5EF4-FFF2-40B4-BE49-F238E27FC236}">
                <a16:creationId xmlns:a16="http://schemas.microsoft.com/office/drawing/2014/main" id="{16DF05FC-3840-364A-A529-0E06336B07C4}"/>
              </a:ext>
            </a:extLst>
          </p:cNvPr>
          <p:cNvSpPr>
            <a:spLocks noGrp="1"/>
          </p:cNvSpPr>
          <p:nvPr>
            <p:ph type="sldNum" sz="quarter" idx="4"/>
          </p:nvPr>
        </p:nvSpPr>
        <p:spPr>
          <a:xfrm>
            <a:off x="8610599" y="5999026"/>
            <a:ext cx="3363687" cy="365125"/>
          </a:xfrm>
          <a:prstGeom prst="rect">
            <a:avLst/>
          </a:prstGeom>
        </p:spPr>
        <p:txBody>
          <a:bodyPr vert="horz" lIns="91440" tIns="45720" rIns="91440" bIns="45720" rtlCol="0" anchor="ctr"/>
          <a:lstStyle>
            <a:lvl1pPr algn="r">
              <a:defRPr sz="1200">
                <a:solidFill>
                  <a:schemeClr val="tx1">
                    <a:lumMod val="60000"/>
                    <a:lumOff val="40000"/>
                  </a:schemeClr>
                </a:solidFill>
                <a:latin typeface="Arial" panose="020B0604020202020204" pitchFamily="34" charset="0"/>
                <a:cs typeface="Arial" panose="020B0604020202020204" pitchFamily="34" charset="0"/>
              </a:defRPr>
            </a:lvl1pPr>
          </a:lstStyle>
          <a:p>
            <a:fld id="{0349E667-FAC9-A045-AD54-EB389857AF20}" type="slidenum">
              <a:rPr lang="en-US" smtClean="0"/>
              <a:pPr/>
              <a:t>‹#›</a:t>
            </a:fld>
            <a:endParaRPr lang="en-US" dirty="0"/>
          </a:p>
        </p:txBody>
      </p:sp>
    </p:spTree>
    <p:extLst>
      <p:ext uri="{BB962C8B-B14F-4D97-AF65-F5344CB8AC3E}">
        <p14:creationId xmlns:p14="http://schemas.microsoft.com/office/powerpoint/2010/main" val="1381307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p:txStyles>
    <p:title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0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mops.twse.com.tw/mops/web/index"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www.ipas.org.tw/" TargetMode="External"/><Relationship Id="rId4" Type="http://schemas.openxmlformats.org/officeDocument/2006/relationships/hyperlink" Target="https://greencollar.moenv.gov.tw/CertificateTest/SearchInfo?id=8d9a7116-08ae-494f-2385-08dd9e557d91" TargetMode="External"/></Relationships>
</file>

<file path=ppt/slides/_rels/slide118.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39.jpg"/><Relationship Id="rId2" Type="http://schemas.openxmlformats.org/officeDocument/2006/relationships/image" Target="../media/image338.png"/><Relationship Id="rId1" Type="http://schemas.openxmlformats.org/officeDocument/2006/relationships/slideLayout" Target="../slideLayouts/slideLayout2.xml"/><Relationship Id="rId4" Type="http://schemas.openxmlformats.org/officeDocument/2006/relationships/image" Target="../media/image340.jpg"/></Relationships>
</file>

<file path=ppt/slides/_rels/slide1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15.xml"/><Relationship Id="rId16" Type="http://schemas.openxmlformats.org/officeDocument/2006/relationships/image" Target="../media/image82.png"/><Relationship Id="rId20" Type="http://schemas.openxmlformats.org/officeDocument/2006/relationships/image" Target="../media/image86.png"/><Relationship Id="rId29" Type="http://schemas.openxmlformats.org/officeDocument/2006/relationships/image" Target="../media/image95.jp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jp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83.png"/><Relationship Id="rId21" Type="http://schemas.openxmlformats.org/officeDocument/2006/relationships/image" Target="../media/image77.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notesSlide" Target="../notesSlides/notesSlide16.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98.jp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80.png"/><Relationship Id="rId5" Type="http://schemas.openxmlformats.org/officeDocument/2006/relationships/image" Target="../media/image85.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97.png"/><Relationship Id="rId10" Type="http://schemas.openxmlformats.org/officeDocument/2006/relationships/image" Target="../media/image90.png"/><Relationship Id="rId19" Type="http://schemas.openxmlformats.org/officeDocument/2006/relationships/image" Target="../media/image75.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96.jp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17.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100.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9.png"/></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18.xml"/><Relationship Id="rId16" Type="http://schemas.openxmlformats.org/officeDocument/2006/relationships/image" Target="../media/image82.png"/><Relationship Id="rId20" Type="http://schemas.openxmlformats.org/officeDocument/2006/relationships/image" Target="../media/image86.png"/><Relationship Id="rId29"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102.jp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101.jpg"/><Relationship Id="rId30"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91.png"/><Relationship Id="rId26" Type="http://schemas.openxmlformats.org/officeDocument/2006/relationships/image" Target="../media/image113.png"/><Relationship Id="rId3" Type="http://schemas.openxmlformats.org/officeDocument/2006/relationships/image" Target="../media/image72.png"/><Relationship Id="rId21" Type="http://schemas.openxmlformats.org/officeDocument/2006/relationships/image" Target="../media/image108.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90.png"/><Relationship Id="rId25" Type="http://schemas.openxmlformats.org/officeDocument/2006/relationships/image" Target="../media/image112.png"/><Relationship Id="rId2" Type="http://schemas.openxmlformats.org/officeDocument/2006/relationships/notesSlide" Target="../notesSlides/notesSlide20.xml"/><Relationship Id="rId16" Type="http://schemas.openxmlformats.org/officeDocument/2006/relationships/image" Target="../media/image89.png"/><Relationship Id="rId20" Type="http://schemas.openxmlformats.org/officeDocument/2006/relationships/image" Target="../media/image107.png"/><Relationship Id="rId29"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111.png"/><Relationship Id="rId5" Type="http://schemas.openxmlformats.org/officeDocument/2006/relationships/image" Target="../media/image74.png"/><Relationship Id="rId15" Type="http://schemas.openxmlformats.org/officeDocument/2006/relationships/image" Target="../media/image88.png"/><Relationship Id="rId23" Type="http://schemas.openxmlformats.org/officeDocument/2006/relationships/image" Target="../media/image110.png"/><Relationship Id="rId28" Type="http://schemas.openxmlformats.org/officeDocument/2006/relationships/image" Target="../media/image83.png"/><Relationship Id="rId10" Type="http://schemas.openxmlformats.org/officeDocument/2006/relationships/image" Target="../media/image79.png"/><Relationship Id="rId19" Type="http://schemas.openxmlformats.org/officeDocument/2006/relationships/image" Target="../media/image92.png"/><Relationship Id="rId31" Type="http://schemas.openxmlformats.org/officeDocument/2006/relationships/image" Target="../media/image86.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7.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 Type="http://schemas.openxmlformats.org/officeDocument/2006/relationships/image" Target="../media/image115.jp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notesSlide" Target="../notesSlides/notesSlide21.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116.jp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2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61.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notesSlide" Target="../notesSlides/notesSlide34.xml"/><Relationship Id="rId16"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8.png"/><Relationship Id="rId10" Type="http://schemas.openxmlformats.org/officeDocument/2006/relationships/image" Target="../media/image153.png"/><Relationship Id="rId19" Type="http://schemas.openxmlformats.org/officeDocument/2006/relationships/image" Target="../media/image162.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s>
</file>

<file path=ppt/slides/_rels/slide35.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chart" Target="../charts/char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law.moj.gov.tw/LawClass/LawAll.aspx?pcode=N0060002" TargetMode="External"/><Relationship Id="rId3" Type="http://schemas.openxmlformats.org/officeDocument/2006/relationships/image" Target="../media/image143.png"/><Relationship Id="rId7" Type="http://schemas.openxmlformats.org/officeDocument/2006/relationships/image" Target="../media/image171.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2.png"/><Relationship Id="rId4" Type="http://schemas.openxmlformats.org/officeDocument/2006/relationships/image" Target="../media/image168.png"/><Relationship Id="rId9" Type="http://schemas.openxmlformats.org/officeDocument/2006/relationships/hyperlink" Target="https://law.moj.gov.tw/LawClass/LawSingle.aspx?pcode=N0060002&amp;flno=41"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73.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49.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jpg"/><Relationship Id="rId7" Type="http://schemas.openxmlformats.org/officeDocument/2006/relationships/image" Target="../media/image19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96.jp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53.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26" Type="http://schemas.openxmlformats.org/officeDocument/2006/relationships/image" Target="../media/image224.png"/><Relationship Id="rId3" Type="http://schemas.openxmlformats.org/officeDocument/2006/relationships/image" Target="../media/image201.png"/><Relationship Id="rId21" Type="http://schemas.openxmlformats.org/officeDocument/2006/relationships/image" Target="../media/image219.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5" Type="http://schemas.openxmlformats.org/officeDocument/2006/relationships/image" Target="../media/image223.png"/><Relationship Id="rId2" Type="http://schemas.openxmlformats.org/officeDocument/2006/relationships/notesSlide" Target="../notesSlides/notesSlide53.xml"/><Relationship Id="rId16" Type="http://schemas.openxmlformats.org/officeDocument/2006/relationships/image" Target="../media/image214.png"/><Relationship Id="rId20" Type="http://schemas.openxmlformats.org/officeDocument/2006/relationships/image" Target="../media/image218.png"/><Relationship Id="rId29"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image" Target="../media/image209.png"/><Relationship Id="rId24" Type="http://schemas.openxmlformats.org/officeDocument/2006/relationships/image" Target="../media/image222.png"/><Relationship Id="rId5" Type="http://schemas.openxmlformats.org/officeDocument/2006/relationships/image" Target="../media/image203.png"/><Relationship Id="rId15" Type="http://schemas.openxmlformats.org/officeDocument/2006/relationships/image" Target="../media/image213.png"/><Relationship Id="rId23" Type="http://schemas.openxmlformats.org/officeDocument/2006/relationships/image" Target="../media/image221.png"/><Relationship Id="rId28" Type="http://schemas.openxmlformats.org/officeDocument/2006/relationships/image" Target="../media/image226.png"/><Relationship Id="rId10" Type="http://schemas.openxmlformats.org/officeDocument/2006/relationships/image" Target="../media/image208.png"/><Relationship Id="rId19" Type="http://schemas.openxmlformats.org/officeDocument/2006/relationships/image" Target="../media/image217.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 Id="rId22" Type="http://schemas.openxmlformats.org/officeDocument/2006/relationships/image" Target="../media/image220.png"/><Relationship Id="rId27" Type="http://schemas.openxmlformats.org/officeDocument/2006/relationships/image" Target="../media/image225.png"/><Relationship Id="rId30" Type="http://schemas.openxmlformats.org/officeDocument/2006/relationships/image" Target="../media/image228.png"/></Relationships>
</file>

<file path=ppt/slides/_rels/slide54.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30.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2.jp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jpg"/><Relationship Id="rId4" Type="http://schemas.openxmlformats.org/officeDocument/2006/relationships/image" Target="../media/image233.png"/></Relationships>
</file>

<file path=ppt/slides/_rels/slide58.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png"/><Relationship Id="rId3" Type="http://schemas.openxmlformats.org/officeDocument/2006/relationships/image" Target="../media/image236.png"/><Relationship Id="rId7" Type="http://schemas.openxmlformats.org/officeDocument/2006/relationships/image" Target="../media/image240.png"/><Relationship Id="rId12" Type="http://schemas.openxmlformats.org/officeDocument/2006/relationships/image" Target="../media/image245.png"/><Relationship Id="rId2" Type="http://schemas.openxmlformats.org/officeDocument/2006/relationships/notesSlide" Target="../notesSlides/notesSlide58.xml"/><Relationship Id="rId16" Type="http://schemas.openxmlformats.org/officeDocument/2006/relationships/image" Target="../media/image249.png"/><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44.png"/><Relationship Id="rId5" Type="http://schemas.openxmlformats.org/officeDocument/2006/relationships/image" Target="../media/image238.png"/><Relationship Id="rId15" Type="http://schemas.openxmlformats.org/officeDocument/2006/relationships/image" Target="../media/image248.png"/><Relationship Id="rId10" Type="http://schemas.openxmlformats.org/officeDocument/2006/relationships/image" Target="../media/image243.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hyperlink" Target="mailto:osha_service@osha.gov.tw" TargetMode="External"/><Relationship Id="rId4" Type="http://schemas.openxmlformats.org/officeDocument/2006/relationships/hyperlink" Target="http://www.osha.gov.tw/"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256.jpg"/><Relationship Id="rId3" Type="http://schemas.openxmlformats.org/officeDocument/2006/relationships/image" Target="../media/image251.jpg"/><Relationship Id="rId7" Type="http://schemas.openxmlformats.org/officeDocument/2006/relationships/image" Target="../media/image255.jp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54.jpg"/><Relationship Id="rId5" Type="http://schemas.openxmlformats.org/officeDocument/2006/relationships/image" Target="../media/image253.jpg"/><Relationship Id="rId10" Type="http://schemas.openxmlformats.org/officeDocument/2006/relationships/hyperlink" Target="http://www.sh168.org.tw/" TargetMode="External"/><Relationship Id="rId4" Type="http://schemas.openxmlformats.org/officeDocument/2006/relationships/image" Target="../media/image252.jpg"/><Relationship Id="rId9" Type="http://schemas.openxmlformats.org/officeDocument/2006/relationships/hyperlink" Target="http://www.ilosh.gov.tw/"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6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262.jpeg"/></Relationships>
</file>

<file path=ppt/slides/_rels/slide6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267.svg"/><Relationship Id="rId5" Type="http://schemas.openxmlformats.org/officeDocument/2006/relationships/image" Target="../media/image266.png"/><Relationship Id="rId4" Type="http://schemas.openxmlformats.org/officeDocument/2006/relationships/image" Target="../media/image265.png"/></Relationships>
</file>

<file path=ppt/slides/_rels/slide6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68.png"/></Relationships>
</file>

<file path=ppt/slides/_rels/slide6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4.png"/><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267.svg"/></Relationships>
</file>

<file path=ppt/slides/_rels/slide6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4.png"/><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267.sv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3" Type="http://schemas.openxmlformats.org/officeDocument/2006/relationships/image" Target="../media/image7.pn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2" Type="http://schemas.openxmlformats.org/officeDocument/2006/relationships/notesSlide" Target="../notesSlides/notesSlide7.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s>
</file>

<file path=ppt/slides/_rels/slide7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71.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5.png"/><Relationship Id="rId2" Type="http://schemas.openxmlformats.org/officeDocument/2006/relationships/image" Target="../media/image264.png"/><Relationship Id="rId1" Type="http://schemas.openxmlformats.org/officeDocument/2006/relationships/slideLayout" Target="../slideLayouts/slideLayout2.xml"/><Relationship Id="rId6" Type="http://schemas.openxmlformats.org/officeDocument/2006/relationships/image" Target="../media/image274.svg"/><Relationship Id="rId5" Type="http://schemas.openxmlformats.org/officeDocument/2006/relationships/image" Target="../media/image273.png"/><Relationship Id="rId4" Type="http://schemas.openxmlformats.org/officeDocument/2006/relationships/image" Target="../media/image272.svg"/></Relationships>
</file>

<file path=ppt/slides/_rels/slide7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64.png"/><Relationship Id="rId1" Type="http://schemas.openxmlformats.org/officeDocument/2006/relationships/slideLayout" Target="../slideLayouts/slideLayout2.xml"/><Relationship Id="rId5" Type="http://schemas.openxmlformats.org/officeDocument/2006/relationships/image" Target="../media/image275.png"/><Relationship Id="rId4" Type="http://schemas.openxmlformats.org/officeDocument/2006/relationships/image" Target="../media/image277.svg"/></Relationships>
</file>

<file path=ppt/slides/_rels/slide73.xml.rels><?xml version="1.0" encoding="UTF-8" standalone="yes"?>
<Relationships xmlns="http://schemas.openxmlformats.org/package/2006/relationships"><Relationship Id="rId8" Type="http://schemas.openxmlformats.org/officeDocument/2006/relationships/image" Target="../media/image283.svg"/><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image" Target="../media/image264.png"/><Relationship Id="rId1" Type="http://schemas.openxmlformats.org/officeDocument/2006/relationships/slideLayout" Target="../slideLayouts/slideLayout2.xml"/><Relationship Id="rId6" Type="http://schemas.openxmlformats.org/officeDocument/2006/relationships/image" Target="../media/image281.svg"/><Relationship Id="rId5" Type="http://schemas.openxmlformats.org/officeDocument/2006/relationships/image" Target="../media/image280.png"/><Relationship Id="rId4" Type="http://schemas.openxmlformats.org/officeDocument/2006/relationships/image" Target="../media/image279.svg"/></Relationships>
</file>

<file path=ppt/slides/_rels/slide74.xml.rels><?xml version="1.0" encoding="UTF-8" standalone="yes"?>
<Relationships xmlns="http://schemas.openxmlformats.org/package/2006/relationships"><Relationship Id="rId3" Type="http://schemas.openxmlformats.org/officeDocument/2006/relationships/image" Target="../media/image284.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86.jpg"/><Relationship Id="rId4" Type="http://schemas.openxmlformats.org/officeDocument/2006/relationships/image" Target="../media/image285.jpg"/></Relationships>
</file>

<file path=ppt/slides/_rels/slide75.xml.rels><?xml version="1.0" encoding="UTF-8" standalone="yes"?>
<Relationships xmlns="http://schemas.openxmlformats.org/package/2006/relationships"><Relationship Id="rId3" Type="http://schemas.openxmlformats.org/officeDocument/2006/relationships/hyperlink" Target="https://ctinews.com/news/items/pRnYvrDMWY"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79.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9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94.jpeg"/></Relationships>
</file>

<file path=ppt/slides/_rels/slide81.xml.rels><?xml version="1.0" encoding="UTF-8" standalone="yes"?>
<Relationships xmlns="http://schemas.openxmlformats.org/package/2006/relationships"><Relationship Id="rId3" Type="http://schemas.openxmlformats.org/officeDocument/2006/relationships/image" Target="../media/image295.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jpeg"/><Relationship Id="rId4" Type="http://schemas.openxmlformats.org/officeDocument/2006/relationships/image" Target="../media/image296.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9.jpe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01.jpeg"/><Relationship Id="rId4" Type="http://schemas.openxmlformats.org/officeDocument/2006/relationships/image" Target="../media/image300.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0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 Id="rId9" Type="http://schemas.openxmlformats.org/officeDocument/2006/relationships/image" Target="../media/image310.png"/></Relationships>
</file>

<file path=ppt/slides/_rels/slide88.xml.rels><?xml version="1.0" encoding="UTF-8" standalone="yes"?>
<Relationships xmlns="http://schemas.openxmlformats.org/package/2006/relationships"><Relationship Id="rId2" Type="http://schemas.openxmlformats.org/officeDocument/2006/relationships/hyperlink" Target="https://www.youtube.com/watch?v=9BGF58YsotU"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13.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91.xml.rels><?xml version="1.0" encoding="UTF-8" standalone="yes"?>
<Relationships xmlns="http://schemas.openxmlformats.org/package/2006/relationships"><Relationship Id="rId3" Type="http://schemas.openxmlformats.org/officeDocument/2006/relationships/image" Target="../media/image316.jpg"/><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92.xml.rels><?xml version="1.0" encoding="UTF-8" standalone="yes"?>
<Relationships xmlns="http://schemas.openxmlformats.org/package/2006/relationships"><Relationship Id="rId2" Type="http://schemas.openxmlformats.org/officeDocument/2006/relationships/image" Target="../media/image320.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20.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2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hyperlink" Target="https://zh.wikipedia.org/w/index.php?title=1999%E5%B9%B4%E8%81%AF%E5%90%88%E5%9C%8B%E6%B0%A3%E5%80%99%E8%AE%8A%E5%8C%96%E5%A4%A7%E6%9C%83&amp;action=edit&amp;redlink=1" TargetMode="External"/><Relationship Id="rId13" Type="http://schemas.openxmlformats.org/officeDocument/2006/relationships/hyperlink" Target="https://zh.wikipedia.org/wiki/2010%E5%B9%B4%E8%81%AF%E5%90%88%E5%9C%8B%E6%B0%A3%E5%80%99%E8%AE%8A%E5%8C%96%E5%A4%A7%E6%9C%83" TargetMode="External"/><Relationship Id="rId18" Type="http://schemas.openxmlformats.org/officeDocument/2006/relationships/hyperlink" Target="https://zh.wikipedia.org/wiki/2015%E5%B9%B4%E8%81%AF%E5%90%88%E5%9C%8B%E6%B0%A3%E5%80%99%E8%AE%8A%E5%8C%96%E5%A4%A7%E6%9C%83" TargetMode="External"/><Relationship Id="rId26" Type="http://schemas.openxmlformats.org/officeDocument/2006/relationships/hyperlink" Target="https://zh.wikipedia.org/wiki/2024%E5%B9%B4%E8%81%AF%E5%90%88%E5%9C%8B%E6%B0%A3%E5%80%99%E8%AE%8A%E5%8C%96%E5%A4%A7%E6%9C%83" TargetMode="External"/><Relationship Id="rId3" Type="http://schemas.openxmlformats.org/officeDocument/2006/relationships/hyperlink" Target="https://zh.wikipedia.org/wiki/%E5%B7%B4%E9%BB%8E%E5%8D%94%E5%AE%9A" TargetMode="External"/><Relationship Id="rId21" Type="http://schemas.openxmlformats.org/officeDocument/2006/relationships/hyperlink" Target="https://zh.wikipedia.org/w/index.php?title=2018%E5%B9%B4%E8%81%AF%E5%90%88%E5%9C%8B%E6%B0%A3%E5%80%99%E8%AE%8A%E5%8C%96%E5%A4%A7%E6%9C%83&amp;action=edit&amp;redlink=1" TargetMode="External"/><Relationship Id="rId7" Type="http://schemas.openxmlformats.org/officeDocument/2006/relationships/hyperlink" Target="https://zh.wikipedia.org/w/index.php?title=1998%E5%B9%B4%E8%81%AF%E5%90%88%E5%9C%8B%E6%B0%A3%E5%80%99%E8%AE%8A%E5%8C%96%E5%A4%A7%E6%9C%83&amp;action=edit&amp;redlink=1" TargetMode="External"/><Relationship Id="rId12" Type="http://schemas.openxmlformats.org/officeDocument/2006/relationships/hyperlink" Target="https://zh.wikipedia.org/wiki/2009%E5%B9%B4%E8%81%94%E5%90%88%E5%9B%BD%E6%B0%94%E5%80%99%E5%8F%98%E5%8C%96%E5%A4%A7%E4%BC%9A" TargetMode="External"/><Relationship Id="rId17" Type="http://schemas.openxmlformats.org/officeDocument/2006/relationships/hyperlink" Target="https://zh.wikipedia.org/w/index.php?title=2014%E5%B9%B4%E8%81%94%E5%90%88%E5%9B%BD%E6%B0%94%E5%80%99%E5%8F%98%E5%8C%96%E5%A4%A7%E4%BC%9A&amp;action=edit&amp;redlink=1" TargetMode="External"/><Relationship Id="rId25" Type="http://schemas.openxmlformats.org/officeDocument/2006/relationships/hyperlink" Target="https://zh.wikipedia.org/wiki/2023%E5%B9%B4%E8%81%AF%E5%90%88%E5%9C%8B%E6%B0%A3%E5%80%99%E8%AE%8A%E5%8C%96%E5%A4%A7%E6%9C%83" TargetMode="External"/><Relationship Id="rId2" Type="http://schemas.openxmlformats.org/officeDocument/2006/relationships/hyperlink" Target="https://zh.wikipedia.org/wiki/%E4%BA%AC%E9%83%BD%E8%AE%AE%E5%AE%9A%E4%B9%A6" TargetMode="External"/><Relationship Id="rId16" Type="http://schemas.openxmlformats.org/officeDocument/2006/relationships/hyperlink" Target="https://zh.wikipedia.org/wiki/2013%E5%B9%B4%E8%81%94%E5%90%88%E5%9B%BD%E6%B0%94%E5%80%99%E5%8F%98%E5%8C%96%E5%A4%A7%E4%BC%9A" TargetMode="External"/><Relationship Id="rId20" Type="http://schemas.openxmlformats.org/officeDocument/2006/relationships/hyperlink" Target="https://zh.wikipedia.org/w/index.php?title=2017%E5%B9%B4%E8%81%AF%E5%90%88%E5%9C%8B%E6%B0%A3%E5%80%99%E8%AE%8A%E5%8C%96%E5%A4%A7%E6%9C%83&amp;action=edit&amp;redlink=1" TargetMode="External"/><Relationship Id="rId1" Type="http://schemas.openxmlformats.org/officeDocument/2006/relationships/slideLayout" Target="../slideLayouts/slideLayout2.xml"/><Relationship Id="rId6" Type="http://schemas.openxmlformats.org/officeDocument/2006/relationships/hyperlink" Target="https://zh.wikipedia.org/w/index.php?title=1997%E5%B9%B4%E8%81%AF%E5%90%88%E5%9C%8B%E6%B0%A3%E5%80%99%E8%AE%8A%E5%8C%96%E5%A4%A7%E6%9C%83&amp;action=edit&amp;redlink=1" TargetMode="External"/><Relationship Id="rId11" Type="http://schemas.openxmlformats.org/officeDocument/2006/relationships/hyperlink" Target="https://zh.wikipedia.org/wiki/2007%E5%B9%B4%E8%81%94%E5%90%88%E5%9B%BD%E6%B0%94%E5%80%99%E5%8F%98%E5%8C%96%E5%A4%A7%E4%BC%9A" TargetMode="External"/><Relationship Id="rId24" Type="http://schemas.openxmlformats.org/officeDocument/2006/relationships/hyperlink" Target="https://zh.wikipedia.org/wiki/2022%E5%B9%B4%E8%81%AF%E5%90%88%E5%9C%8B%E6%B0%A3%E5%80%99%E8%AE%8A%E5%8C%96%E5%A4%A7%E6%9C%83" TargetMode="External"/><Relationship Id="rId5" Type="http://schemas.openxmlformats.org/officeDocument/2006/relationships/hyperlink" Target="https://zh.wikipedia.org/w/index.php?title=1996%E5%B9%B4%E8%81%AF%E5%90%88%E5%9C%8B%E6%B0%A3%E5%80%99%E8%AE%8A%E5%8C%96%E5%A4%A7%E6%9C%83&amp;action=edit&amp;redlink=1" TargetMode="External"/><Relationship Id="rId15" Type="http://schemas.openxmlformats.org/officeDocument/2006/relationships/hyperlink" Target="https://zh.wikipedia.org/w/index.php?title=2012%E5%B9%B4%E8%81%94%E5%90%88%E5%9B%BD%E6%B0%94%E5%80%99%E5%8F%98%E5%8C%96%E5%A4%A7%E4%BC%9A&amp;action=edit&amp;redlink=1" TargetMode="External"/><Relationship Id="rId23" Type="http://schemas.openxmlformats.org/officeDocument/2006/relationships/hyperlink" Target="https://zh.wikipedia.org/wiki/2021%E5%B9%B4%E8%81%AF%E5%90%88%E5%9C%8B%E6%B0%A3%E5%80%99%E8%AE%8A%E5%8C%96%E5%A4%A7%E6%9C%83" TargetMode="External"/><Relationship Id="rId10" Type="http://schemas.openxmlformats.org/officeDocument/2006/relationships/hyperlink" Target="https://zh.wikipedia.org/w/index.php?title=2006%E5%B9%B4%E8%81%AF%E5%90%88%E5%9C%8B%E6%B0%A3%E5%80%99%E8%AE%8A%E5%8C%96%E5%A4%A7%E6%9C%83&amp;action=edit&amp;redlink=1" TargetMode="External"/><Relationship Id="rId19" Type="http://schemas.openxmlformats.org/officeDocument/2006/relationships/hyperlink" Target="https://zh.wikipedia.org/w/index.php?title=2016%E5%B9%B4%E8%81%AF%E5%90%88%E5%9C%8B%E6%B0%A3%E5%80%99%E8%AE%8A%E5%8C%96%E5%A4%A7%E6%9C%83&amp;action=edit&amp;redlink=1" TargetMode="External"/><Relationship Id="rId4" Type="http://schemas.openxmlformats.org/officeDocument/2006/relationships/hyperlink" Target="https://zh.wikipedia.org/w/index.php?title=1995%E5%B9%B4%E8%81%AF%E5%90%88%E5%9C%8B%E6%B0%A3%E5%80%99%E8%AE%8A%E5%8C%96%E5%A4%A7%E6%9C%83&amp;action=edit&amp;redlink=1" TargetMode="External"/><Relationship Id="rId9" Type="http://schemas.openxmlformats.org/officeDocument/2006/relationships/hyperlink" Target="https://zh.wikipedia.org/w/index.php?title=2005%E5%B9%B4%E8%81%AF%E5%90%88%E5%9C%8B%E6%B0%A3%E5%80%99%E8%AE%8A%E5%8C%96%E5%A4%A7%E6%9C%83&amp;action=edit&amp;redlink=1" TargetMode="External"/><Relationship Id="rId14" Type="http://schemas.openxmlformats.org/officeDocument/2006/relationships/hyperlink" Target="https://zh.wikipedia.org/wiki/2011%E5%B9%B4%E8%81%94%E5%90%88%E5%9B%BD%E6%B0%94%E5%80%99%E5%8F%98%E5%8C%96%E5%A4%A7%E4%BC%9A" TargetMode="External"/><Relationship Id="rId22" Type="http://schemas.openxmlformats.org/officeDocument/2006/relationships/hyperlink" Target="https://zh.wikipedia.org/wiki/2019%E5%B9%B4%E8%81%94%E5%90%88%E5%9B%BD%E6%B0%94%E5%80%99%E5%8F%98%E5%8C%96%E5%A4%A7%E4%BC%9A" TargetMode="External"/><Relationship Id="rId27" Type="http://schemas.openxmlformats.org/officeDocument/2006/relationships/hyperlink" Target="https://zh.wikipedia.org/w/index.php?title=2025%E5%B9%B4%E8%81%AF%E5%90%88%E5%9C%8B%E6%B0%A3%E5%80%99%E8%AE%8A%E5%8C%96%E5%A4%A7%E6%9C%83&amp;action=edit&amp;redlink=1"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D1F9C-0769-984B-865C-71AA28334397}"/>
              </a:ext>
            </a:extLst>
          </p:cNvPr>
          <p:cNvSpPr>
            <a:spLocks noGrp="1"/>
          </p:cNvSpPr>
          <p:nvPr>
            <p:ph type="ctrTitle"/>
          </p:nvPr>
        </p:nvSpPr>
        <p:spPr>
          <a:xfrm>
            <a:off x="932293" y="957943"/>
            <a:ext cx="6752558" cy="2029097"/>
          </a:xfrm>
        </p:spPr>
        <p:txBody>
          <a:bodyPr>
            <a:normAutofit/>
          </a:bodyPr>
          <a:lstStyle/>
          <a:p>
            <a:r>
              <a:rPr lang="zh-TW" altLang="en-US"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Times New Roman" panose="02020603050405020304" pitchFamily="18" charset="0"/>
              </a:rPr>
              <a:t>職業安全衛生教育訓練</a:t>
            </a:r>
            <a:endParaRPr lang="en-US"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0658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職業安全衛生法義務主體</a:t>
            </a:r>
          </a:p>
        </p:txBody>
      </p:sp>
      <p:grpSp>
        <p:nvGrpSpPr>
          <p:cNvPr id="20" name="object 2"/>
          <p:cNvGrpSpPr/>
          <p:nvPr/>
        </p:nvGrpSpPr>
        <p:grpSpPr>
          <a:xfrm>
            <a:off x="2535174" y="125257"/>
            <a:ext cx="9144000" cy="6858000"/>
            <a:chOff x="0" y="0"/>
            <a:chExt cx="9144000" cy="6858000"/>
          </a:xfrm>
        </p:grpSpPr>
        <p:sp>
          <p:nvSpPr>
            <p:cNvPr id="21" name="object 3"/>
            <p:cNvSpPr/>
            <p:nvPr/>
          </p:nvSpPr>
          <p:spPr>
            <a:xfrm>
              <a:off x="2484882" y="742950"/>
              <a:ext cx="3767454" cy="3766185"/>
            </a:xfrm>
            <a:custGeom>
              <a:avLst/>
              <a:gdLst/>
              <a:ahLst/>
              <a:cxnLst/>
              <a:rect l="l" t="t" r="r" b="b"/>
              <a:pathLst>
                <a:path w="3767454" h="3766185">
                  <a:moveTo>
                    <a:pt x="1883664" y="0"/>
                  </a:moveTo>
                  <a:lnTo>
                    <a:pt x="1835048" y="614"/>
                  </a:lnTo>
                  <a:lnTo>
                    <a:pt x="1786736" y="2450"/>
                  </a:lnTo>
                  <a:lnTo>
                    <a:pt x="1738742" y="5490"/>
                  </a:lnTo>
                  <a:lnTo>
                    <a:pt x="1691080" y="9721"/>
                  </a:lnTo>
                  <a:lnTo>
                    <a:pt x="1643766" y="15128"/>
                  </a:lnTo>
                  <a:lnTo>
                    <a:pt x="1596814" y="21695"/>
                  </a:lnTo>
                  <a:lnTo>
                    <a:pt x="1550240" y="29409"/>
                  </a:lnTo>
                  <a:lnTo>
                    <a:pt x="1504057" y="38254"/>
                  </a:lnTo>
                  <a:lnTo>
                    <a:pt x="1458281" y="48216"/>
                  </a:lnTo>
                  <a:lnTo>
                    <a:pt x="1412927" y="59280"/>
                  </a:lnTo>
                  <a:lnTo>
                    <a:pt x="1368009" y="71430"/>
                  </a:lnTo>
                  <a:lnTo>
                    <a:pt x="1323542" y="84653"/>
                  </a:lnTo>
                  <a:lnTo>
                    <a:pt x="1279542" y="98933"/>
                  </a:lnTo>
                  <a:lnTo>
                    <a:pt x="1236021" y="114256"/>
                  </a:lnTo>
                  <a:lnTo>
                    <a:pt x="1192997" y="130607"/>
                  </a:lnTo>
                  <a:lnTo>
                    <a:pt x="1150483" y="147970"/>
                  </a:lnTo>
                  <a:lnTo>
                    <a:pt x="1108493" y="166332"/>
                  </a:lnTo>
                  <a:lnTo>
                    <a:pt x="1067044" y="185678"/>
                  </a:lnTo>
                  <a:lnTo>
                    <a:pt x="1026150" y="205992"/>
                  </a:lnTo>
                  <a:lnTo>
                    <a:pt x="985825" y="227260"/>
                  </a:lnTo>
                  <a:lnTo>
                    <a:pt x="946084" y="249467"/>
                  </a:lnTo>
                  <a:lnTo>
                    <a:pt x="906943" y="272599"/>
                  </a:lnTo>
                  <a:lnTo>
                    <a:pt x="868415" y="296640"/>
                  </a:lnTo>
                  <a:lnTo>
                    <a:pt x="830516" y="321575"/>
                  </a:lnTo>
                  <a:lnTo>
                    <a:pt x="793261" y="347391"/>
                  </a:lnTo>
                  <a:lnTo>
                    <a:pt x="756664" y="374072"/>
                  </a:lnTo>
                  <a:lnTo>
                    <a:pt x="720740" y="401603"/>
                  </a:lnTo>
                  <a:lnTo>
                    <a:pt x="685504" y="429970"/>
                  </a:lnTo>
                  <a:lnTo>
                    <a:pt x="650971" y="459157"/>
                  </a:lnTo>
                  <a:lnTo>
                    <a:pt x="617155" y="489151"/>
                  </a:lnTo>
                  <a:lnTo>
                    <a:pt x="584071" y="519936"/>
                  </a:lnTo>
                  <a:lnTo>
                    <a:pt x="551735" y="551497"/>
                  </a:lnTo>
                  <a:lnTo>
                    <a:pt x="520161" y="583820"/>
                  </a:lnTo>
                  <a:lnTo>
                    <a:pt x="489363" y="616889"/>
                  </a:lnTo>
                  <a:lnTo>
                    <a:pt x="459357" y="650691"/>
                  </a:lnTo>
                  <a:lnTo>
                    <a:pt x="430157" y="685210"/>
                  </a:lnTo>
                  <a:lnTo>
                    <a:pt x="401778" y="720432"/>
                  </a:lnTo>
                  <a:lnTo>
                    <a:pt x="374235" y="756341"/>
                  </a:lnTo>
                  <a:lnTo>
                    <a:pt x="347543" y="792923"/>
                  </a:lnTo>
                  <a:lnTo>
                    <a:pt x="321716" y="830163"/>
                  </a:lnTo>
                  <a:lnTo>
                    <a:pt x="296770" y="868046"/>
                  </a:lnTo>
                  <a:lnTo>
                    <a:pt x="272718" y="906558"/>
                  </a:lnTo>
                  <a:lnTo>
                    <a:pt x="249577" y="945684"/>
                  </a:lnTo>
                  <a:lnTo>
                    <a:pt x="227360" y="985408"/>
                  </a:lnTo>
                  <a:lnTo>
                    <a:pt x="206083" y="1025717"/>
                  </a:lnTo>
                  <a:lnTo>
                    <a:pt x="185760" y="1066595"/>
                  </a:lnTo>
                  <a:lnTo>
                    <a:pt x="166406" y="1108028"/>
                  </a:lnTo>
                  <a:lnTo>
                    <a:pt x="148036" y="1150000"/>
                  </a:lnTo>
                  <a:lnTo>
                    <a:pt x="130665" y="1192498"/>
                  </a:lnTo>
                  <a:lnTo>
                    <a:pt x="114307" y="1235505"/>
                  </a:lnTo>
                  <a:lnTo>
                    <a:pt x="98977" y="1279009"/>
                  </a:lnTo>
                  <a:lnTo>
                    <a:pt x="84691" y="1322992"/>
                  </a:lnTo>
                  <a:lnTo>
                    <a:pt x="71462" y="1367442"/>
                  </a:lnTo>
                  <a:lnTo>
                    <a:pt x="59306" y="1412342"/>
                  </a:lnTo>
                  <a:lnTo>
                    <a:pt x="48238" y="1457679"/>
                  </a:lnTo>
                  <a:lnTo>
                    <a:pt x="38271" y="1503437"/>
                  </a:lnTo>
                  <a:lnTo>
                    <a:pt x="29422" y="1549602"/>
                  </a:lnTo>
                  <a:lnTo>
                    <a:pt x="21705" y="1596159"/>
                  </a:lnTo>
                  <a:lnTo>
                    <a:pt x="15134" y="1643093"/>
                  </a:lnTo>
                  <a:lnTo>
                    <a:pt x="9725" y="1690389"/>
                  </a:lnTo>
                  <a:lnTo>
                    <a:pt x="5492" y="1738033"/>
                  </a:lnTo>
                  <a:lnTo>
                    <a:pt x="2451" y="1786010"/>
                  </a:lnTo>
                  <a:lnTo>
                    <a:pt x="615" y="1834304"/>
                  </a:lnTo>
                  <a:lnTo>
                    <a:pt x="0" y="1882902"/>
                  </a:lnTo>
                  <a:lnTo>
                    <a:pt x="615" y="1931499"/>
                  </a:lnTo>
                  <a:lnTo>
                    <a:pt x="2451" y="1979793"/>
                  </a:lnTo>
                  <a:lnTo>
                    <a:pt x="5492" y="2027770"/>
                  </a:lnTo>
                  <a:lnTo>
                    <a:pt x="9725" y="2075414"/>
                  </a:lnTo>
                  <a:lnTo>
                    <a:pt x="15134" y="2122710"/>
                  </a:lnTo>
                  <a:lnTo>
                    <a:pt x="21705" y="2169644"/>
                  </a:lnTo>
                  <a:lnTo>
                    <a:pt x="29422" y="2216201"/>
                  </a:lnTo>
                  <a:lnTo>
                    <a:pt x="38271" y="2262366"/>
                  </a:lnTo>
                  <a:lnTo>
                    <a:pt x="48238" y="2308124"/>
                  </a:lnTo>
                  <a:lnTo>
                    <a:pt x="59306" y="2353461"/>
                  </a:lnTo>
                  <a:lnTo>
                    <a:pt x="71462" y="2398361"/>
                  </a:lnTo>
                  <a:lnTo>
                    <a:pt x="84691" y="2442811"/>
                  </a:lnTo>
                  <a:lnTo>
                    <a:pt x="98977" y="2486794"/>
                  </a:lnTo>
                  <a:lnTo>
                    <a:pt x="114307" y="2530298"/>
                  </a:lnTo>
                  <a:lnTo>
                    <a:pt x="130665" y="2573305"/>
                  </a:lnTo>
                  <a:lnTo>
                    <a:pt x="148036" y="2615803"/>
                  </a:lnTo>
                  <a:lnTo>
                    <a:pt x="166406" y="2657775"/>
                  </a:lnTo>
                  <a:lnTo>
                    <a:pt x="185760" y="2699208"/>
                  </a:lnTo>
                  <a:lnTo>
                    <a:pt x="206083" y="2740086"/>
                  </a:lnTo>
                  <a:lnTo>
                    <a:pt x="227360" y="2780395"/>
                  </a:lnTo>
                  <a:lnTo>
                    <a:pt x="249577" y="2820119"/>
                  </a:lnTo>
                  <a:lnTo>
                    <a:pt x="272718" y="2859245"/>
                  </a:lnTo>
                  <a:lnTo>
                    <a:pt x="296770" y="2897757"/>
                  </a:lnTo>
                  <a:lnTo>
                    <a:pt x="321716" y="2935640"/>
                  </a:lnTo>
                  <a:lnTo>
                    <a:pt x="347543" y="2972880"/>
                  </a:lnTo>
                  <a:lnTo>
                    <a:pt x="374235" y="3009462"/>
                  </a:lnTo>
                  <a:lnTo>
                    <a:pt x="401778" y="3045371"/>
                  </a:lnTo>
                  <a:lnTo>
                    <a:pt x="430157" y="3080593"/>
                  </a:lnTo>
                  <a:lnTo>
                    <a:pt x="459357" y="3115112"/>
                  </a:lnTo>
                  <a:lnTo>
                    <a:pt x="489363" y="3148914"/>
                  </a:lnTo>
                  <a:lnTo>
                    <a:pt x="520161" y="3181983"/>
                  </a:lnTo>
                  <a:lnTo>
                    <a:pt x="551735" y="3214306"/>
                  </a:lnTo>
                  <a:lnTo>
                    <a:pt x="584071" y="3245867"/>
                  </a:lnTo>
                  <a:lnTo>
                    <a:pt x="617155" y="3276652"/>
                  </a:lnTo>
                  <a:lnTo>
                    <a:pt x="650971" y="3306646"/>
                  </a:lnTo>
                  <a:lnTo>
                    <a:pt x="685504" y="3335833"/>
                  </a:lnTo>
                  <a:lnTo>
                    <a:pt x="720740" y="3364200"/>
                  </a:lnTo>
                  <a:lnTo>
                    <a:pt x="756664" y="3391731"/>
                  </a:lnTo>
                  <a:lnTo>
                    <a:pt x="793261" y="3418412"/>
                  </a:lnTo>
                  <a:lnTo>
                    <a:pt x="830516" y="3444228"/>
                  </a:lnTo>
                  <a:lnTo>
                    <a:pt x="868415" y="3469163"/>
                  </a:lnTo>
                  <a:lnTo>
                    <a:pt x="906943" y="3493204"/>
                  </a:lnTo>
                  <a:lnTo>
                    <a:pt x="946084" y="3516336"/>
                  </a:lnTo>
                  <a:lnTo>
                    <a:pt x="985825" y="3538543"/>
                  </a:lnTo>
                  <a:lnTo>
                    <a:pt x="1026150" y="3559811"/>
                  </a:lnTo>
                  <a:lnTo>
                    <a:pt x="1067044" y="3580125"/>
                  </a:lnTo>
                  <a:lnTo>
                    <a:pt x="1108493" y="3599471"/>
                  </a:lnTo>
                  <a:lnTo>
                    <a:pt x="1150483" y="3617833"/>
                  </a:lnTo>
                  <a:lnTo>
                    <a:pt x="1192997" y="3635196"/>
                  </a:lnTo>
                  <a:lnTo>
                    <a:pt x="1236021" y="3651547"/>
                  </a:lnTo>
                  <a:lnTo>
                    <a:pt x="1279542" y="3666870"/>
                  </a:lnTo>
                  <a:lnTo>
                    <a:pt x="1323542" y="3681150"/>
                  </a:lnTo>
                  <a:lnTo>
                    <a:pt x="1368009" y="3694373"/>
                  </a:lnTo>
                  <a:lnTo>
                    <a:pt x="1412927" y="3706523"/>
                  </a:lnTo>
                  <a:lnTo>
                    <a:pt x="1458281" y="3717587"/>
                  </a:lnTo>
                  <a:lnTo>
                    <a:pt x="1504057" y="3727549"/>
                  </a:lnTo>
                  <a:lnTo>
                    <a:pt x="1550240" y="3736394"/>
                  </a:lnTo>
                  <a:lnTo>
                    <a:pt x="1596814" y="3744108"/>
                  </a:lnTo>
                  <a:lnTo>
                    <a:pt x="1643766" y="3750675"/>
                  </a:lnTo>
                  <a:lnTo>
                    <a:pt x="1691080" y="3756082"/>
                  </a:lnTo>
                  <a:lnTo>
                    <a:pt x="1738742" y="3760313"/>
                  </a:lnTo>
                  <a:lnTo>
                    <a:pt x="1786736" y="3763353"/>
                  </a:lnTo>
                  <a:lnTo>
                    <a:pt x="1835048" y="3765189"/>
                  </a:lnTo>
                  <a:lnTo>
                    <a:pt x="1883664" y="3765804"/>
                  </a:lnTo>
                  <a:lnTo>
                    <a:pt x="1932279" y="3765189"/>
                  </a:lnTo>
                  <a:lnTo>
                    <a:pt x="1980591" y="3763353"/>
                  </a:lnTo>
                  <a:lnTo>
                    <a:pt x="2028585" y="3760313"/>
                  </a:lnTo>
                  <a:lnTo>
                    <a:pt x="2076247" y="3756082"/>
                  </a:lnTo>
                  <a:lnTo>
                    <a:pt x="2123561" y="3750675"/>
                  </a:lnTo>
                  <a:lnTo>
                    <a:pt x="2170513" y="3744108"/>
                  </a:lnTo>
                  <a:lnTo>
                    <a:pt x="2217087" y="3736394"/>
                  </a:lnTo>
                  <a:lnTo>
                    <a:pt x="2263270" y="3727549"/>
                  </a:lnTo>
                  <a:lnTo>
                    <a:pt x="2309046" y="3717587"/>
                  </a:lnTo>
                  <a:lnTo>
                    <a:pt x="2354400" y="3706523"/>
                  </a:lnTo>
                  <a:lnTo>
                    <a:pt x="2399318" y="3694373"/>
                  </a:lnTo>
                  <a:lnTo>
                    <a:pt x="2443785" y="3681150"/>
                  </a:lnTo>
                  <a:lnTo>
                    <a:pt x="2487785" y="3666870"/>
                  </a:lnTo>
                  <a:lnTo>
                    <a:pt x="2531306" y="3651547"/>
                  </a:lnTo>
                  <a:lnTo>
                    <a:pt x="2574330" y="3635196"/>
                  </a:lnTo>
                  <a:lnTo>
                    <a:pt x="2616844" y="3617833"/>
                  </a:lnTo>
                  <a:lnTo>
                    <a:pt x="2658834" y="3599471"/>
                  </a:lnTo>
                  <a:lnTo>
                    <a:pt x="2700283" y="3580125"/>
                  </a:lnTo>
                  <a:lnTo>
                    <a:pt x="2741177" y="3559811"/>
                  </a:lnTo>
                  <a:lnTo>
                    <a:pt x="2781502" y="3538543"/>
                  </a:lnTo>
                  <a:lnTo>
                    <a:pt x="2821243" y="3516336"/>
                  </a:lnTo>
                  <a:lnTo>
                    <a:pt x="2860384" y="3493204"/>
                  </a:lnTo>
                  <a:lnTo>
                    <a:pt x="2898912" y="3469163"/>
                  </a:lnTo>
                  <a:lnTo>
                    <a:pt x="2936811" y="3444228"/>
                  </a:lnTo>
                  <a:lnTo>
                    <a:pt x="2974066" y="3418412"/>
                  </a:lnTo>
                  <a:lnTo>
                    <a:pt x="3010663" y="3391731"/>
                  </a:lnTo>
                  <a:lnTo>
                    <a:pt x="3046587" y="3364200"/>
                  </a:lnTo>
                  <a:lnTo>
                    <a:pt x="3081823" y="3335833"/>
                  </a:lnTo>
                  <a:lnTo>
                    <a:pt x="3116356" y="3306646"/>
                  </a:lnTo>
                  <a:lnTo>
                    <a:pt x="3150172" y="3276652"/>
                  </a:lnTo>
                  <a:lnTo>
                    <a:pt x="3183256" y="3245867"/>
                  </a:lnTo>
                  <a:lnTo>
                    <a:pt x="3215592" y="3214306"/>
                  </a:lnTo>
                  <a:lnTo>
                    <a:pt x="3247166" y="3181983"/>
                  </a:lnTo>
                  <a:lnTo>
                    <a:pt x="3277964" y="3148914"/>
                  </a:lnTo>
                  <a:lnTo>
                    <a:pt x="3307970" y="3115112"/>
                  </a:lnTo>
                  <a:lnTo>
                    <a:pt x="3337170" y="3080593"/>
                  </a:lnTo>
                  <a:lnTo>
                    <a:pt x="3365549" y="3045371"/>
                  </a:lnTo>
                  <a:lnTo>
                    <a:pt x="3393092" y="3009462"/>
                  </a:lnTo>
                  <a:lnTo>
                    <a:pt x="3419784" y="2972880"/>
                  </a:lnTo>
                  <a:lnTo>
                    <a:pt x="3445611" y="2935640"/>
                  </a:lnTo>
                  <a:lnTo>
                    <a:pt x="3470557" y="2897757"/>
                  </a:lnTo>
                  <a:lnTo>
                    <a:pt x="3494609" y="2859245"/>
                  </a:lnTo>
                  <a:lnTo>
                    <a:pt x="3517750" y="2820119"/>
                  </a:lnTo>
                  <a:lnTo>
                    <a:pt x="3539967" y="2780395"/>
                  </a:lnTo>
                  <a:lnTo>
                    <a:pt x="3561244" y="2740086"/>
                  </a:lnTo>
                  <a:lnTo>
                    <a:pt x="3581567" y="2699208"/>
                  </a:lnTo>
                  <a:lnTo>
                    <a:pt x="3600921" y="2657775"/>
                  </a:lnTo>
                  <a:lnTo>
                    <a:pt x="3619291" y="2615803"/>
                  </a:lnTo>
                  <a:lnTo>
                    <a:pt x="3636662" y="2573305"/>
                  </a:lnTo>
                  <a:lnTo>
                    <a:pt x="3653020" y="2530298"/>
                  </a:lnTo>
                  <a:lnTo>
                    <a:pt x="3668350" y="2486794"/>
                  </a:lnTo>
                  <a:lnTo>
                    <a:pt x="3682636" y="2442811"/>
                  </a:lnTo>
                  <a:lnTo>
                    <a:pt x="3695865" y="2398361"/>
                  </a:lnTo>
                  <a:lnTo>
                    <a:pt x="3708021" y="2353461"/>
                  </a:lnTo>
                  <a:lnTo>
                    <a:pt x="3719089" y="2308124"/>
                  </a:lnTo>
                  <a:lnTo>
                    <a:pt x="3729056" y="2262366"/>
                  </a:lnTo>
                  <a:lnTo>
                    <a:pt x="3737905" y="2216201"/>
                  </a:lnTo>
                  <a:lnTo>
                    <a:pt x="3745622" y="2169644"/>
                  </a:lnTo>
                  <a:lnTo>
                    <a:pt x="3752193" y="2122710"/>
                  </a:lnTo>
                  <a:lnTo>
                    <a:pt x="3757602" y="2075414"/>
                  </a:lnTo>
                  <a:lnTo>
                    <a:pt x="3761835" y="2027770"/>
                  </a:lnTo>
                  <a:lnTo>
                    <a:pt x="3764876" y="1979793"/>
                  </a:lnTo>
                  <a:lnTo>
                    <a:pt x="3766712" y="1931499"/>
                  </a:lnTo>
                  <a:lnTo>
                    <a:pt x="3767328" y="1882902"/>
                  </a:lnTo>
                  <a:lnTo>
                    <a:pt x="3766712" y="1834304"/>
                  </a:lnTo>
                  <a:lnTo>
                    <a:pt x="3764876" y="1786010"/>
                  </a:lnTo>
                  <a:lnTo>
                    <a:pt x="3761835" y="1738033"/>
                  </a:lnTo>
                  <a:lnTo>
                    <a:pt x="3757602" y="1690389"/>
                  </a:lnTo>
                  <a:lnTo>
                    <a:pt x="3752193" y="1643093"/>
                  </a:lnTo>
                  <a:lnTo>
                    <a:pt x="3745622" y="1596159"/>
                  </a:lnTo>
                  <a:lnTo>
                    <a:pt x="3737905" y="1549602"/>
                  </a:lnTo>
                  <a:lnTo>
                    <a:pt x="3729056" y="1503437"/>
                  </a:lnTo>
                  <a:lnTo>
                    <a:pt x="3719089" y="1457679"/>
                  </a:lnTo>
                  <a:lnTo>
                    <a:pt x="3708021" y="1412342"/>
                  </a:lnTo>
                  <a:lnTo>
                    <a:pt x="3695865" y="1367442"/>
                  </a:lnTo>
                  <a:lnTo>
                    <a:pt x="3682636" y="1322992"/>
                  </a:lnTo>
                  <a:lnTo>
                    <a:pt x="3668350" y="1279009"/>
                  </a:lnTo>
                  <a:lnTo>
                    <a:pt x="3653020" y="1235505"/>
                  </a:lnTo>
                  <a:lnTo>
                    <a:pt x="3636662" y="1192498"/>
                  </a:lnTo>
                  <a:lnTo>
                    <a:pt x="3619291" y="1150000"/>
                  </a:lnTo>
                  <a:lnTo>
                    <a:pt x="3600921" y="1108028"/>
                  </a:lnTo>
                  <a:lnTo>
                    <a:pt x="3581567" y="1066595"/>
                  </a:lnTo>
                  <a:lnTo>
                    <a:pt x="3561244" y="1025717"/>
                  </a:lnTo>
                  <a:lnTo>
                    <a:pt x="3539967" y="985408"/>
                  </a:lnTo>
                  <a:lnTo>
                    <a:pt x="3517750" y="945684"/>
                  </a:lnTo>
                  <a:lnTo>
                    <a:pt x="3494609" y="906558"/>
                  </a:lnTo>
                  <a:lnTo>
                    <a:pt x="3470557" y="868046"/>
                  </a:lnTo>
                  <a:lnTo>
                    <a:pt x="3445611" y="830163"/>
                  </a:lnTo>
                  <a:lnTo>
                    <a:pt x="3419784" y="792923"/>
                  </a:lnTo>
                  <a:lnTo>
                    <a:pt x="3393092" y="756341"/>
                  </a:lnTo>
                  <a:lnTo>
                    <a:pt x="3365549" y="720432"/>
                  </a:lnTo>
                  <a:lnTo>
                    <a:pt x="3337170" y="685210"/>
                  </a:lnTo>
                  <a:lnTo>
                    <a:pt x="3307970" y="650691"/>
                  </a:lnTo>
                  <a:lnTo>
                    <a:pt x="3277964" y="616889"/>
                  </a:lnTo>
                  <a:lnTo>
                    <a:pt x="3247166" y="583820"/>
                  </a:lnTo>
                  <a:lnTo>
                    <a:pt x="3215592" y="551497"/>
                  </a:lnTo>
                  <a:lnTo>
                    <a:pt x="3183256" y="519936"/>
                  </a:lnTo>
                  <a:lnTo>
                    <a:pt x="3150172" y="489151"/>
                  </a:lnTo>
                  <a:lnTo>
                    <a:pt x="3116356" y="459157"/>
                  </a:lnTo>
                  <a:lnTo>
                    <a:pt x="3081823" y="429970"/>
                  </a:lnTo>
                  <a:lnTo>
                    <a:pt x="3046587" y="401603"/>
                  </a:lnTo>
                  <a:lnTo>
                    <a:pt x="3010663" y="374072"/>
                  </a:lnTo>
                  <a:lnTo>
                    <a:pt x="2974066" y="347391"/>
                  </a:lnTo>
                  <a:lnTo>
                    <a:pt x="2936811" y="321575"/>
                  </a:lnTo>
                  <a:lnTo>
                    <a:pt x="2898912" y="296640"/>
                  </a:lnTo>
                  <a:lnTo>
                    <a:pt x="2860384" y="272599"/>
                  </a:lnTo>
                  <a:lnTo>
                    <a:pt x="2821243" y="249467"/>
                  </a:lnTo>
                  <a:lnTo>
                    <a:pt x="2781502" y="227260"/>
                  </a:lnTo>
                  <a:lnTo>
                    <a:pt x="2741177" y="205992"/>
                  </a:lnTo>
                  <a:lnTo>
                    <a:pt x="2700283" y="185678"/>
                  </a:lnTo>
                  <a:lnTo>
                    <a:pt x="2658834" y="166332"/>
                  </a:lnTo>
                  <a:lnTo>
                    <a:pt x="2616844" y="147970"/>
                  </a:lnTo>
                  <a:lnTo>
                    <a:pt x="2574330" y="130607"/>
                  </a:lnTo>
                  <a:lnTo>
                    <a:pt x="2531306" y="114256"/>
                  </a:lnTo>
                  <a:lnTo>
                    <a:pt x="2487785" y="98933"/>
                  </a:lnTo>
                  <a:lnTo>
                    <a:pt x="2443785" y="84653"/>
                  </a:lnTo>
                  <a:lnTo>
                    <a:pt x="2399318" y="71430"/>
                  </a:lnTo>
                  <a:lnTo>
                    <a:pt x="2354400" y="59280"/>
                  </a:lnTo>
                  <a:lnTo>
                    <a:pt x="2309046" y="48216"/>
                  </a:lnTo>
                  <a:lnTo>
                    <a:pt x="2263270" y="38254"/>
                  </a:lnTo>
                  <a:lnTo>
                    <a:pt x="2217087" y="29409"/>
                  </a:lnTo>
                  <a:lnTo>
                    <a:pt x="2170513" y="21695"/>
                  </a:lnTo>
                  <a:lnTo>
                    <a:pt x="2123561" y="15128"/>
                  </a:lnTo>
                  <a:lnTo>
                    <a:pt x="2076247" y="9721"/>
                  </a:lnTo>
                  <a:lnTo>
                    <a:pt x="2028585" y="5490"/>
                  </a:lnTo>
                  <a:lnTo>
                    <a:pt x="1980591" y="2450"/>
                  </a:lnTo>
                  <a:lnTo>
                    <a:pt x="1932279" y="614"/>
                  </a:lnTo>
                  <a:lnTo>
                    <a:pt x="1883664" y="0"/>
                  </a:lnTo>
                  <a:close/>
                </a:path>
              </a:pathLst>
            </a:custGeom>
            <a:solidFill>
              <a:srgbClr val="FFC000">
                <a:alpha val="50195"/>
              </a:srgbClr>
            </a:solidFill>
          </p:spPr>
          <p:txBody>
            <a:bodyPr wrap="square" lIns="0" tIns="0" rIns="0" bIns="0" rtlCol="0" anchor="ctr" anchorCtr="0"/>
            <a:lstStyle/>
            <a:p>
              <a:endParaRPr>
                <a:latin typeface="標楷體" panose="03000509000000000000" pitchFamily="65" charset="-120"/>
                <a:ea typeface="標楷體" panose="03000509000000000000" pitchFamily="65" charset="-120"/>
              </a:endParaRPr>
            </a:p>
          </p:txBody>
        </p:sp>
        <p:sp>
          <p:nvSpPr>
            <p:cNvPr id="22" name="object 4"/>
            <p:cNvSpPr/>
            <p:nvPr/>
          </p:nvSpPr>
          <p:spPr>
            <a:xfrm>
              <a:off x="2484882" y="742950"/>
              <a:ext cx="3767454" cy="3766185"/>
            </a:xfrm>
            <a:custGeom>
              <a:avLst/>
              <a:gdLst/>
              <a:ahLst/>
              <a:cxnLst/>
              <a:rect l="l" t="t" r="r" b="b"/>
              <a:pathLst>
                <a:path w="3767454" h="3766185">
                  <a:moveTo>
                    <a:pt x="0" y="1882902"/>
                  </a:moveTo>
                  <a:lnTo>
                    <a:pt x="615" y="1834304"/>
                  </a:lnTo>
                  <a:lnTo>
                    <a:pt x="2451" y="1786010"/>
                  </a:lnTo>
                  <a:lnTo>
                    <a:pt x="5492" y="1738033"/>
                  </a:lnTo>
                  <a:lnTo>
                    <a:pt x="9725" y="1690389"/>
                  </a:lnTo>
                  <a:lnTo>
                    <a:pt x="15134" y="1643093"/>
                  </a:lnTo>
                  <a:lnTo>
                    <a:pt x="21705" y="1596159"/>
                  </a:lnTo>
                  <a:lnTo>
                    <a:pt x="29422" y="1549602"/>
                  </a:lnTo>
                  <a:lnTo>
                    <a:pt x="38271" y="1503437"/>
                  </a:lnTo>
                  <a:lnTo>
                    <a:pt x="48238" y="1457679"/>
                  </a:lnTo>
                  <a:lnTo>
                    <a:pt x="59306" y="1412342"/>
                  </a:lnTo>
                  <a:lnTo>
                    <a:pt x="71462" y="1367442"/>
                  </a:lnTo>
                  <a:lnTo>
                    <a:pt x="84691" y="1322992"/>
                  </a:lnTo>
                  <a:lnTo>
                    <a:pt x="98977" y="1279009"/>
                  </a:lnTo>
                  <a:lnTo>
                    <a:pt x="114307" y="1235505"/>
                  </a:lnTo>
                  <a:lnTo>
                    <a:pt x="130665" y="1192498"/>
                  </a:lnTo>
                  <a:lnTo>
                    <a:pt x="148036" y="1150000"/>
                  </a:lnTo>
                  <a:lnTo>
                    <a:pt x="166406" y="1108028"/>
                  </a:lnTo>
                  <a:lnTo>
                    <a:pt x="185760" y="1066595"/>
                  </a:lnTo>
                  <a:lnTo>
                    <a:pt x="206083" y="1025717"/>
                  </a:lnTo>
                  <a:lnTo>
                    <a:pt x="227360" y="985408"/>
                  </a:lnTo>
                  <a:lnTo>
                    <a:pt x="249577" y="945684"/>
                  </a:lnTo>
                  <a:lnTo>
                    <a:pt x="272718" y="906558"/>
                  </a:lnTo>
                  <a:lnTo>
                    <a:pt x="296770" y="868046"/>
                  </a:lnTo>
                  <a:lnTo>
                    <a:pt x="321716" y="830163"/>
                  </a:lnTo>
                  <a:lnTo>
                    <a:pt x="347543" y="792923"/>
                  </a:lnTo>
                  <a:lnTo>
                    <a:pt x="374235" y="756341"/>
                  </a:lnTo>
                  <a:lnTo>
                    <a:pt x="401778" y="720432"/>
                  </a:lnTo>
                  <a:lnTo>
                    <a:pt x="430157" y="685210"/>
                  </a:lnTo>
                  <a:lnTo>
                    <a:pt x="459357" y="650691"/>
                  </a:lnTo>
                  <a:lnTo>
                    <a:pt x="489363" y="616889"/>
                  </a:lnTo>
                  <a:lnTo>
                    <a:pt x="520161" y="583820"/>
                  </a:lnTo>
                  <a:lnTo>
                    <a:pt x="551735" y="551497"/>
                  </a:lnTo>
                  <a:lnTo>
                    <a:pt x="584071" y="519936"/>
                  </a:lnTo>
                  <a:lnTo>
                    <a:pt x="617155" y="489151"/>
                  </a:lnTo>
                  <a:lnTo>
                    <a:pt x="650971" y="459157"/>
                  </a:lnTo>
                  <a:lnTo>
                    <a:pt x="685504" y="429970"/>
                  </a:lnTo>
                  <a:lnTo>
                    <a:pt x="720740" y="401603"/>
                  </a:lnTo>
                  <a:lnTo>
                    <a:pt x="756664" y="374072"/>
                  </a:lnTo>
                  <a:lnTo>
                    <a:pt x="793261" y="347391"/>
                  </a:lnTo>
                  <a:lnTo>
                    <a:pt x="830516" y="321575"/>
                  </a:lnTo>
                  <a:lnTo>
                    <a:pt x="868415" y="296640"/>
                  </a:lnTo>
                  <a:lnTo>
                    <a:pt x="906943" y="272599"/>
                  </a:lnTo>
                  <a:lnTo>
                    <a:pt x="946084" y="249467"/>
                  </a:lnTo>
                  <a:lnTo>
                    <a:pt x="985825" y="227260"/>
                  </a:lnTo>
                  <a:lnTo>
                    <a:pt x="1026150" y="205992"/>
                  </a:lnTo>
                  <a:lnTo>
                    <a:pt x="1067044" y="185678"/>
                  </a:lnTo>
                  <a:lnTo>
                    <a:pt x="1108493" y="166332"/>
                  </a:lnTo>
                  <a:lnTo>
                    <a:pt x="1150483" y="147970"/>
                  </a:lnTo>
                  <a:lnTo>
                    <a:pt x="1192997" y="130607"/>
                  </a:lnTo>
                  <a:lnTo>
                    <a:pt x="1236021" y="114256"/>
                  </a:lnTo>
                  <a:lnTo>
                    <a:pt x="1279542" y="98933"/>
                  </a:lnTo>
                  <a:lnTo>
                    <a:pt x="1323542" y="84653"/>
                  </a:lnTo>
                  <a:lnTo>
                    <a:pt x="1368009" y="71430"/>
                  </a:lnTo>
                  <a:lnTo>
                    <a:pt x="1412927" y="59280"/>
                  </a:lnTo>
                  <a:lnTo>
                    <a:pt x="1458281" y="48216"/>
                  </a:lnTo>
                  <a:lnTo>
                    <a:pt x="1504057" y="38254"/>
                  </a:lnTo>
                  <a:lnTo>
                    <a:pt x="1550240" y="29409"/>
                  </a:lnTo>
                  <a:lnTo>
                    <a:pt x="1596814" y="21695"/>
                  </a:lnTo>
                  <a:lnTo>
                    <a:pt x="1643766" y="15128"/>
                  </a:lnTo>
                  <a:lnTo>
                    <a:pt x="1691080" y="9721"/>
                  </a:lnTo>
                  <a:lnTo>
                    <a:pt x="1738742" y="5490"/>
                  </a:lnTo>
                  <a:lnTo>
                    <a:pt x="1786736" y="2450"/>
                  </a:lnTo>
                  <a:lnTo>
                    <a:pt x="1835048" y="614"/>
                  </a:lnTo>
                  <a:lnTo>
                    <a:pt x="1883664" y="0"/>
                  </a:lnTo>
                  <a:lnTo>
                    <a:pt x="1932279" y="614"/>
                  </a:lnTo>
                  <a:lnTo>
                    <a:pt x="1980591" y="2450"/>
                  </a:lnTo>
                  <a:lnTo>
                    <a:pt x="2028585" y="5490"/>
                  </a:lnTo>
                  <a:lnTo>
                    <a:pt x="2076247" y="9721"/>
                  </a:lnTo>
                  <a:lnTo>
                    <a:pt x="2123561" y="15128"/>
                  </a:lnTo>
                  <a:lnTo>
                    <a:pt x="2170513" y="21695"/>
                  </a:lnTo>
                  <a:lnTo>
                    <a:pt x="2217087" y="29409"/>
                  </a:lnTo>
                  <a:lnTo>
                    <a:pt x="2263270" y="38254"/>
                  </a:lnTo>
                  <a:lnTo>
                    <a:pt x="2309046" y="48216"/>
                  </a:lnTo>
                  <a:lnTo>
                    <a:pt x="2354400" y="59280"/>
                  </a:lnTo>
                  <a:lnTo>
                    <a:pt x="2399318" y="71430"/>
                  </a:lnTo>
                  <a:lnTo>
                    <a:pt x="2443785" y="84653"/>
                  </a:lnTo>
                  <a:lnTo>
                    <a:pt x="2487785" y="98933"/>
                  </a:lnTo>
                  <a:lnTo>
                    <a:pt x="2531306" y="114256"/>
                  </a:lnTo>
                  <a:lnTo>
                    <a:pt x="2574330" y="130607"/>
                  </a:lnTo>
                  <a:lnTo>
                    <a:pt x="2616844" y="147970"/>
                  </a:lnTo>
                  <a:lnTo>
                    <a:pt x="2658834" y="166332"/>
                  </a:lnTo>
                  <a:lnTo>
                    <a:pt x="2700283" y="185678"/>
                  </a:lnTo>
                  <a:lnTo>
                    <a:pt x="2741177" y="205992"/>
                  </a:lnTo>
                  <a:lnTo>
                    <a:pt x="2781502" y="227260"/>
                  </a:lnTo>
                  <a:lnTo>
                    <a:pt x="2821243" y="249467"/>
                  </a:lnTo>
                  <a:lnTo>
                    <a:pt x="2860384" y="272599"/>
                  </a:lnTo>
                  <a:lnTo>
                    <a:pt x="2898912" y="296640"/>
                  </a:lnTo>
                  <a:lnTo>
                    <a:pt x="2936811" y="321575"/>
                  </a:lnTo>
                  <a:lnTo>
                    <a:pt x="2974066" y="347391"/>
                  </a:lnTo>
                  <a:lnTo>
                    <a:pt x="3010663" y="374072"/>
                  </a:lnTo>
                  <a:lnTo>
                    <a:pt x="3046587" y="401603"/>
                  </a:lnTo>
                  <a:lnTo>
                    <a:pt x="3081823" y="429970"/>
                  </a:lnTo>
                  <a:lnTo>
                    <a:pt x="3116356" y="459157"/>
                  </a:lnTo>
                  <a:lnTo>
                    <a:pt x="3150172" y="489151"/>
                  </a:lnTo>
                  <a:lnTo>
                    <a:pt x="3183256" y="519936"/>
                  </a:lnTo>
                  <a:lnTo>
                    <a:pt x="3215592" y="551497"/>
                  </a:lnTo>
                  <a:lnTo>
                    <a:pt x="3247166" y="583820"/>
                  </a:lnTo>
                  <a:lnTo>
                    <a:pt x="3277964" y="616889"/>
                  </a:lnTo>
                  <a:lnTo>
                    <a:pt x="3307970" y="650691"/>
                  </a:lnTo>
                  <a:lnTo>
                    <a:pt x="3337170" y="685210"/>
                  </a:lnTo>
                  <a:lnTo>
                    <a:pt x="3365549" y="720432"/>
                  </a:lnTo>
                  <a:lnTo>
                    <a:pt x="3393092" y="756341"/>
                  </a:lnTo>
                  <a:lnTo>
                    <a:pt x="3419784" y="792923"/>
                  </a:lnTo>
                  <a:lnTo>
                    <a:pt x="3445611" y="830163"/>
                  </a:lnTo>
                  <a:lnTo>
                    <a:pt x="3470557" y="868046"/>
                  </a:lnTo>
                  <a:lnTo>
                    <a:pt x="3494609" y="906558"/>
                  </a:lnTo>
                  <a:lnTo>
                    <a:pt x="3517750" y="945684"/>
                  </a:lnTo>
                  <a:lnTo>
                    <a:pt x="3539967" y="985408"/>
                  </a:lnTo>
                  <a:lnTo>
                    <a:pt x="3561244" y="1025717"/>
                  </a:lnTo>
                  <a:lnTo>
                    <a:pt x="3581567" y="1066595"/>
                  </a:lnTo>
                  <a:lnTo>
                    <a:pt x="3600921" y="1108028"/>
                  </a:lnTo>
                  <a:lnTo>
                    <a:pt x="3619291" y="1150000"/>
                  </a:lnTo>
                  <a:lnTo>
                    <a:pt x="3636662" y="1192498"/>
                  </a:lnTo>
                  <a:lnTo>
                    <a:pt x="3653020" y="1235505"/>
                  </a:lnTo>
                  <a:lnTo>
                    <a:pt x="3668350" y="1279009"/>
                  </a:lnTo>
                  <a:lnTo>
                    <a:pt x="3682636" y="1322992"/>
                  </a:lnTo>
                  <a:lnTo>
                    <a:pt x="3695865" y="1367442"/>
                  </a:lnTo>
                  <a:lnTo>
                    <a:pt x="3708021" y="1412342"/>
                  </a:lnTo>
                  <a:lnTo>
                    <a:pt x="3719089" y="1457679"/>
                  </a:lnTo>
                  <a:lnTo>
                    <a:pt x="3729056" y="1503437"/>
                  </a:lnTo>
                  <a:lnTo>
                    <a:pt x="3737905" y="1549602"/>
                  </a:lnTo>
                  <a:lnTo>
                    <a:pt x="3745622" y="1596159"/>
                  </a:lnTo>
                  <a:lnTo>
                    <a:pt x="3752193" y="1643093"/>
                  </a:lnTo>
                  <a:lnTo>
                    <a:pt x="3757602" y="1690389"/>
                  </a:lnTo>
                  <a:lnTo>
                    <a:pt x="3761835" y="1738033"/>
                  </a:lnTo>
                  <a:lnTo>
                    <a:pt x="3764876" y="1786010"/>
                  </a:lnTo>
                  <a:lnTo>
                    <a:pt x="3766712" y="1834304"/>
                  </a:lnTo>
                  <a:lnTo>
                    <a:pt x="3767328" y="1882902"/>
                  </a:lnTo>
                  <a:lnTo>
                    <a:pt x="3766712" y="1931499"/>
                  </a:lnTo>
                  <a:lnTo>
                    <a:pt x="3764876" y="1979793"/>
                  </a:lnTo>
                  <a:lnTo>
                    <a:pt x="3761835" y="2027770"/>
                  </a:lnTo>
                  <a:lnTo>
                    <a:pt x="3757602" y="2075414"/>
                  </a:lnTo>
                  <a:lnTo>
                    <a:pt x="3752193" y="2122710"/>
                  </a:lnTo>
                  <a:lnTo>
                    <a:pt x="3745622" y="2169644"/>
                  </a:lnTo>
                  <a:lnTo>
                    <a:pt x="3737905" y="2216201"/>
                  </a:lnTo>
                  <a:lnTo>
                    <a:pt x="3729056" y="2262366"/>
                  </a:lnTo>
                  <a:lnTo>
                    <a:pt x="3719089" y="2308124"/>
                  </a:lnTo>
                  <a:lnTo>
                    <a:pt x="3708021" y="2353461"/>
                  </a:lnTo>
                  <a:lnTo>
                    <a:pt x="3695865" y="2398361"/>
                  </a:lnTo>
                  <a:lnTo>
                    <a:pt x="3682636" y="2442811"/>
                  </a:lnTo>
                  <a:lnTo>
                    <a:pt x="3668350" y="2486794"/>
                  </a:lnTo>
                  <a:lnTo>
                    <a:pt x="3653020" y="2530298"/>
                  </a:lnTo>
                  <a:lnTo>
                    <a:pt x="3636662" y="2573305"/>
                  </a:lnTo>
                  <a:lnTo>
                    <a:pt x="3619291" y="2615803"/>
                  </a:lnTo>
                  <a:lnTo>
                    <a:pt x="3600921" y="2657775"/>
                  </a:lnTo>
                  <a:lnTo>
                    <a:pt x="3581567" y="2699208"/>
                  </a:lnTo>
                  <a:lnTo>
                    <a:pt x="3561244" y="2740086"/>
                  </a:lnTo>
                  <a:lnTo>
                    <a:pt x="3539967" y="2780395"/>
                  </a:lnTo>
                  <a:lnTo>
                    <a:pt x="3517750" y="2820119"/>
                  </a:lnTo>
                  <a:lnTo>
                    <a:pt x="3494609" y="2859245"/>
                  </a:lnTo>
                  <a:lnTo>
                    <a:pt x="3470557" y="2897757"/>
                  </a:lnTo>
                  <a:lnTo>
                    <a:pt x="3445611" y="2935640"/>
                  </a:lnTo>
                  <a:lnTo>
                    <a:pt x="3419784" y="2972880"/>
                  </a:lnTo>
                  <a:lnTo>
                    <a:pt x="3393092" y="3009462"/>
                  </a:lnTo>
                  <a:lnTo>
                    <a:pt x="3365549" y="3045371"/>
                  </a:lnTo>
                  <a:lnTo>
                    <a:pt x="3337170" y="3080593"/>
                  </a:lnTo>
                  <a:lnTo>
                    <a:pt x="3307970" y="3115112"/>
                  </a:lnTo>
                  <a:lnTo>
                    <a:pt x="3277964" y="3148914"/>
                  </a:lnTo>
                  <a:lnTo>
                    <a:pt x="3247166" y="3181983"/>
                  </a:lnTo>
                  <a:lnTo>
                    <a:pt x="3215592" y="3214306"/>
                  </a:lnTo>
                  <a:lnTo>
                    <a:pt x="3183256" y="3245867"/>
                  </a:lnTo>
                  <a:lnTo>
                    <a:pt x="3150172" y="3276652"/>
                  </a:lnTo>
                  <a:lnTo>
                    <a:pt x="3116356" y="3306646"/>
                  </a:lnTo>
                  <a:lnTo>
                    <a:pt x="3081823" y="3335833"/>
                  </a:lnTo>
                  <a:lnTo>
                    <a:pt x="3046587" y="3364200"/>
                  </a:lnTo>
                  <a:lnTo>
                    <a:pt x="3010663" y="3391731"/>
                  </a:lnTo>
                  <a:lnTo>
                    <a:pt x="2974066" y="3418412"/>
                  </a:lnTo>
                  <a:lnTo>
                    <a:pt x="2936811" y="3444228"/>
                  </a:lnTo>
                  <a:lnTo>
                    <a:pt x="2898912" y="3469163"/>
                  </a:lnTo>
                  <a:lnTo>
                    <a:pt x="2860384" y="3493204"/>
                  </a:lnTo>
                  <a:lnTo>
                    <a:pt x="2821243" y="3516336"/>
                  </a:lnTo>
                  <a:lnTo>
                    <a:pt x="2781502" y="3538543"/>
                  </a:lnTo>
                  <a:lnTo>
                    <a:pt x="2741177" y="3559811"/>
                  </a:lnTo>
                  <a:lnTo>
                    <a:pt x="2700283" y="3580125"/>
                  </a:lnTo>
                  <a:lnTo>
                    <a:pt x="2658834" y="3599471"/>
                  </a:lnTo>
                  <a:lnTo>
                    <a:pt x="2616844" y="3617833"/>
                  </a:lnTo>
                  <a:lnTo>
                    <a:pt x="2574330" y="3635196"/>
                  </a:lnTo>
                  <a:lnTo>
                    <a:pt x="2531306" y="3651547"/>
                  </a:lnTo>
                  <a:lnTo>
                    <a:pt x="2487785" y="3666870"/>
                  </a:lnTo>
                  <a:lnTo>
                    <a:pt x="2443785" y="3681150"/>
                  </a:lnTo>
                  <a:lnTo>
                    <a:pt x="2399318" y="3694373"/>
                  </a:lnTo>
                  <a:lnTo>
                    <a:pt x="2354400" y="3706523"/>
                  </a:lnTo>
                  <a:lnTo>
                    <a:pt x="2309046" y="3717587"/>
                  </a:lnTo>
                  <a:lnTo>
                    <a:pt x="2263270" y="3727549"/>
                  </a:lnTo>
                  <a:lnTo>
                    <a:pt x="2217087" y="3736394"/>
                  </a:lnTo>
                  <a:lnTo>
                    <a:pt x="2170513" y="3744108"/>
                  </a:lnTo>
                  <a:lnTo>
                    <a:pt x="2123561" y="3750675"/>
                  </a:lnTo>
                  <a:lnTo>
                    <a:pt x="2076247" y="3756082"/>
                  </a:lnTo>
                  <a:lnTo>
                    <a:pt x="2028585" y="3760313"/>
                  </a:lnTo>
                  <a:lnTo>
                    <a:pt x="1980591" y="3763353"/>
                  </a:lnTo>
                  <a:lnTo>
                    <a:pt x="1932279" y="3765189"/>
                  </a:lnTo>
                  <a:lnTo>
                    <a:pt x="1883664" y="3765804"/>
                  </a:lnTo>
                  <a:lnTo>
                    <a:pt x="1835048" y="3765189"/>
                  </a:lnTo>
                  <a:lnTo>
                    <a:pt x="1786736" y="3763353"/>
                  </a:lnTo>
                  <a:lnTo>
                    <a:pt x="1738742" y="3760313"/>
                  </a:lnTo>
                  <a:lnTo>
                    <a:pt x="1691080" y="3756082"/>
                  </a:lnTo>
                  <a:lnTo>
                    <a:pt x="1643766" y="3750675"/>
                  </a:lnTo>
                  <a:lnTo>
                    <a:pt x="1596814" y="3744108"/>
                  </a:lnTo>
                  <a:lnTo>
                    <a:pt x="1550240" y="3736394"/>
                  </a:lnTo>
                  <a:lnTo>
                    <a:pt x="1504057" y="3727549"/>
                  </a:lnTo>
                  <a:lnTo>
                    <a:pt x="1458281" y="3717587"/>
                  </a:lnTo>
                  <a:lnTo>
                    <a:pt x="1412927" y="3706523"/>
                  </a:lnTo>
                  <a:lnTo>
                    <a:pt x="1368009" y="3694373"/>
                  </a:lnTo>
                  <a:lnTo>
                    <a:pt x="1323542" y="3681150"/>
                  </a:lnTo>
                  <a:lnTo>
                    <a:pt x="1279542" y="3666870"/>
                  </a:lnTo>
                  <a:lnTo>
                    <a:pt x="1236021" y="3651547"/>
                  </a:lnTo>
                  <a:lnTo>
                    <a:pt x="1192997" y="3635196"/>
                  </a:lnTo>
                  <a:lnTo>
                    <a:pt x="1150483" y="3617833"/>
                  </a:lnTo>
                  <a:lnTo>
                    <a:pt x="1108493" y="3599471"/>
                  </a:lnTo>
                  <a:lnTo>
                    <a:pt x="1067044" y="3580125"/>
                  </a:lnTo>
                  <a:lnTo>
                    <a:pt x="1026150" y="3559811"/>
                  </a:lnTo>
                  <a:lnTo>
                    <a:pt x="985825" y="3538543"/>
                  </a:lnTo>
                  <a:lnTo>
                    <a:pt x="946084" y="3516336"/>
                  </a:lnTo>
                  <a:lnTo>
                    <a:pt x="906943" y="3493204"/>
                  </a:lnTo>
                  <a:lnTo>
                    <a:pt x="868415" y="3469163"/>
                  </a:lnTo>
                  <a:lnTo>
                    <a:pt x="830516" y="3444228"/>
                  </a:lnTo>
                  <a:lnTo>
                    <a:pt x="793261" y="3418412"/>
                  </a:lnTo>
                  <a:lnTo>
                    <a:pt x="756664" y="3391731"/>
                  </a:lnTo>
                  <a:lnTo>
                    <a:pt x="720740" y="3364200"/>
                  </a:lnTo>
                  <a:lnTo>
                    <a:pt x="685504" y="3335833"/>
                  </a:lnTo>
                  <a:lnTo>
                    <a:pt x="650971" y="3306646"/>
                  </a:lnTo>
                  <a:lnTo>
                    <a:pt x="617155" y="3276652"/>
                  </a:lnTo>
                  <a:lnTo>
                    <a:pt x="584071" y="3245867"/>
                  </a:lnTo>
                  <a:lnTo>
                    <a:pt x="551735" y="3214306"/>
                  </a:lnTo>
                  <a:lnTo>
                    <a:pt x="520161" y="3181983"/>
                  </a:lnTo>
                  <a:lnTo>
                    <a:pt x="489363" y="3148914"/>
                  </a:lnTo>
                  <a:lnTo>
                    <a:pt x="459357" y="3115112"/>
                  </a:lnTo>
                  <a:lnTo>
                    <a:pt x="430157" y="3080593"/>
                  </a:lnTo>
                  <a:lnTo>
                    <a:pt x="401778" y="3045371"/>
                  </a:lnTo>
                  <a:lnTo>
                    <a:pt x="374235" y="3009462"/>
                  </a:lnTo>
                  <a:lnTo>
                    <a:pt x="347543" y="2972880"/>
                  </a:lnTo>
                  <a:lnTo>
                    <a:pt x="321716" y="2935640"/>
                  </a:lnTo>
                  <a:lnTo>
                    <a:pt x="296770" y="2897757"/>
                  </a:lnTo>
                  <a:lnTo>
                    <a:pt x="272718" y="2859245"/>
                  </a:lnTo>
                  <a:lnTo>
                    <a:pt x="249577" y="2820119"/>
                  </a:lnTo>
                  <a:lnTo>
                    <a:pt x="227360" y="2780395"/>
                  </a:lnTo>
                  <a:lnTo>
                    <a:pt x="206083" y="2740086"/>
                  </a:lnTo>
                  <a:lnTo>
                    <a:pt x="185760" y="2699208"/>
                  </a:lnTo>
                  <a:lnTo>
                    <a:pt x="166406" y="2657775"/>
                  </a:lnTo>
                  <a:lnTo>
                    <a:pt x="148036" y="2615803"/>
                  </a:lnTo>
                  <a:lnTo>
                    <a:pt x="130665" y="2573305"/>
                  </a:lnTo>
                  <a:lnTo>
                    <a:pt x="114307" y="2530298"/>
                  </a:lnTo>
                  <a:lnTo>
                    <a:pt x="98977" y="2486794"/>
                  </a:lnTo>
                  <a:lnTo>
                    <a:pt x="84691" y="2442811"/>
                  </a:lnTo>
                  <a:lnTo>
                    <a:pt x="71462" y="2398361"/>
                  </a:lnTo>
                  <a:lnTo>
                    <a:pt x="59306" y="2353461"/>
                  </a:lnTo>
                  <a:lnTo>
                    <a:pt x="48238" y="2308124"/>
                  </a:lnTo>
                  <a:lnTo>
                    <a:pt x="38271" y="2262366"/>
                  </a:lnTo>
                  <a:lnTo>
                    <a:pt x="29422" y="2216201"/>
                  </a:lnTo>
                  <a:lnTo>
                    <a:pt x="21705" y="2169644"/>
                  </a:lnTo>
                  <a:lnTo>
                    <a:pt x="15134" y="2122710"/>
                  </a:lnTo>
                  <a:lnTo>
                    <a:pt x="9725" y="2075414"/>
                  </a:lnTo>
                  <a:lnTo>
                    <a:pt x="5492" y="2027770"/>
                  </a:lnTo>
                  <a:lnTo>
                    <a:pt x="2451" y="1979793"/>
                  </a:lnTo>
                  <a:lnTo>
                    <a:pt x="615" y="1931499"/>
                  </a:lnTo>
                  <a:lnTo>
                    <a:pt x="0" y="1882902"/>
                  </a:lnTo>
                  <a:close/>
                </a:path>
              </a:pathLst>
            </a:custGeom>
            <a:ln w="25908">
              <a:solidFill>
                <a:srgbClr val="FFFFFF"/>
              </a:solidFill>
            </a:ln>
          </p:spPr>
          <p:txBody>
            <a:bodyPr wrap="square" lIns="0" tIns="0" rIns="0" bIns="0" rtlCol="0" anchor="ctr" anchorCtr="0"/>
            <a:lstStyle/>
            <a:p>
              <a:endParaRPr>
                <a:latin typeface="標楷體" panose="03000509000000000000" pitchFamily="65" charset="-120"/>
                <a:ea typeface="標楷體" panose="03000509000000000000" pitchFamily="65" charset="-120"/>
              </a:endParaRPr>
            </a:p>
          </p:txBody>
        </p:sp>
      </p:grpSp>
      <p:sp>
        <p:nvSpPr>
          <p:cNvPr id="23" name="object 5"/>
          <p:cNvSpPr txBox="1"/>
          <p:nvPr/>
        </p:nvSpPr>
        <p:spPr>
          <a:xfrm>
            <a:off x="6379508" y="1884583"/>
            <a:ext cx="1321435" cy="751488"/>
          </a:xfrm>
          <a:prstGeom prst="rect">
            <a:avLst/>
          </a:prstGeom>
        </p:spPr>
        <p:txBody>
          <a:bodyPr vert="horz" wrap="square" lIns="0" tIns="12700" rIns="0" bIns="0" rtlCol="0" anchor="ctr" anchorCtr="0">
            <a:spAutoFit/>
          </a:bodyPr>
          <a:lstStyle/>
          <a:p>
            <a:pPr marL="12700">
              <a:lnSpc>
                <a:spcPct val="100000"/>
              </a:lnSpc>
              <a:spcBef>
                <a:spcPts val="100"/>
              </a:spcBef>
            </a:pPr>
            <a:r>
              <a:rPr sz="4800" b="1" spc="-25" dirty="0">
                <a:latin typeface="標楷體" panose="03000509000000000000" pitchFamily="65" charset="-120"/>
                <a:ea typeface="標楷體" panose="03000509000000000000" pitchFamily="65" charset="-120"/>
                <a:cs typeface="Microsoft JhengHei"/>
              </a:rPr>
              <a:t>雇主</a:t>
            </a:r>
            <a:endParaRPr sz="4800" dirty="0">
              <a:latin typeface="標楷體" panose="03000509000000000000" pitchFamily="65" charset="-120"/>
              <a:ea typeface="標楷體" panose="03000509000000000000" pitchFamily="65" charset="-120"/>
              <a:cs typeface="Microsoft JhengHei"/>
            </a:endParaRPr>
          </a:p>
        </p:txBody>
      </p:sp>
      <p:grpSp>
        <p:nvGrpSpPr>
          <p:cNvPr id="24" name="object 6"/>
          <p:cNvGrpSpPr/>
          <p:nvPr/>
        </p:nvGrpSpPr>
        <p:grpSpPr>
          <a:xfrm>
            <a:off x="7649718" y="201919"/>
            <a:ext cx="3867479" cy="2844845"/>
            <a:chOff x="5114544" y="76662"/>
            <a:chExt cx="3867479" cy="2844845"/>
          </a:xfrm>
        </p:grpSpPr>
        <p:pic>
          <p:nvPicPr>
            <p:cNvPr id="25" name="object 7"/>
            <p:cNvPicPr/>
            <p:nvPr/>
          </p:nvPicPr>
          <p:blipFill>
            <a:blip r:embed="rId3" cstate="print"/>
            <a:stretch>
              <a:fillRect/>
            </a:stretch>
          </p:blipFill>
          <p:spPr>
            <a:xfrm>
              <a:off x="5114544" y="1031747"/>
              <a:ext cx="1929383" cy="1889760"/>
            </a:xfrm>
            <a:prstGeom prst="rect">
              <a:avLst/>
            </a:prstGeom>
          </p:spPr>
        </p:pic>
        <p:sp>
          <p:nvSpPr>
            <p:cNvPr id="26" name="object 8"/>
            <p:cNvSpPr/>
            <p:nvPr/>
          </p:nvSpPr>
          <p:spPr>
            <a:xfrm>
              <a:off x="5478218" y="76662"/>
              <a:ext cx="3503805" cy="1545590"/>
            </a:xfrm>
            <a:custGeom>
              <a:avLst/>
              <a:gdLst/>
              <a:ahLst/>
              <a:cxnLst/>
              <a:rect l="l" t="t" r="r" b="b"/>
              <a:pathLst>
                <a:path w="3235959" h="1545590">
                  <a:moveTo>
                    <a:pt x="2228607" y="1398397"/>
                  </a:moveTo>
                  <a:lnTo>
                    <a:pt x="1326787" y="1398397"/>
                  </a:lnTo>
                  <a:lnTo>
                    <a:pt x="1358708" y="1424561"/>
                  </a:lnTo>
                  <a:lnTo>
                    <a:pt x="1394499" y="1448536"/>
                  </a:lnTo>
                  <a:lnTo>
                    <a:pt x="1433846" y="1470182"/>
                  </a:lnTo>
                  <a:lnTo>
                    <a:pt x="1476437" y="1489363"/>
                  </a:lnTo>
                  <a:lnTo>
                    <a:pt x="1521958" y="1505939"/>
                  </a:lnTo>
                  <a:lnTo>
                    <a:pt x="1570096" y="1519774"/>
                  </a:lnTo>
                  <a:lnTo>
                    <a:pt x="1620538" y="1530730"/>
                  </a:lnTo>
                  <a:lnTo>
                    <a:pt x="1674415" y="1538881"/>
                  </a:lnTo>
                  <a:lnTo>
                    <a:pt x="1728331" y="1543594"/>
                  </a:lnTo>
                  <a:lnTo>
                    <a:pt x="1781944" y="1544981"/>
                  </a:lnTo>
                  <a:lnTo>
                    <a:pt x="1834916" y="1543153"/>
                  </a:lnTo>
                  <a:lnTo>
                    <a:pt x="1886907" y="1538220"/>
                  </a:lnTo>
                  <a:lnTo>
                    <a:pt x="1937576" y="1530293"/>
                  </a:lnTo>
                  <a:lnTo>
                    <a:pt x="1986583" y="1519483"/>
                  </a:lnTo>
                  <a:lnTo>
                    <a:pt x="2033461" y="1505939"/>
                  </a:lnTo>
                  <a:lnTo>
                    <a:pt x="2078255" y="1489660"/>
                  </a:lnTo>
                  <a:lnTo>
                    <a:pt x="2120240" y="1470867"/>
                  </a:lnTo>
                  <a:lnTo>
                    <a:pt x="2159180" y="1449648"/>
                  </a:lnTo>
                  <a:lnTo>
                    <a:pt x="2194807" y="1426075"/>
                  </a:lnTo>
                  <a:lnTo>
                    <a:pt x="2226709" y="1400297"/>
                  </a:lnTo>
                  <a:lnTo>
                    <a:pt x="2228607" y="1398397"/>
                  </a:lnTo>
                  <a:close/>
                </a:path>
                <a:path w="3235959" h="1545590">
                  <a:moveTo>
                    <a:pt x="2884225" y="1262761"/>
                  </a:moveTo>
                  <a:lnTo>
                    <a:pt x="469283" y="1262761"/>
                  </a:lnTo>
                  <a:lnTo>
                    <a:pt x="471442" y="1265047"/>
                  </a:lnTo>
                  <a:lnTo>
                    <a:pt x="473601" y="1267205"/>
                  </a:lnTo>
                  <a:lnTo>
                    <a:pt x="475760" y="1269491"/>
                  </a:lnTo>
                  <a:lnTo>
                    <a:pt x="505290" y="1296674"/>
                  </a:lnTo>
                  <a:lnTo>
                    <a:pt x="537963" y="1321809"/>
                  </a:lnTo>
                  <a:lnTo>
                    <a:pt x="573523" y="1344857"/>
                  </a:lnTo>
                  <a:lnTo>
                    <a:pt x="611716" y="1365780"/>
                  </a:lnTo>
                  <a:lnTo>
                    <a:pt x="652285" y="1384540"/>
                  </a:lnTo>
                  <a:lnTo>
                    <a:pt x="694976" y="1401097"/>
                  </a:lnTo>
                  <a:lnTo>
                    <a:pt x="739532" y="1415413"/>
                  </a:lnTo>
                  <a:lnTo>
                    <a:pt x="785699" y="1427450"/>
                  </a:lnTo>
                  <a:lnTo>
                    <a:pt x="833222" y="1437170"/>
                  </a:lnTo>
                  <a:lnTo>
                    <a:pt x="882622" y="1444650"/>
                  </a:lnTo>
                  <a:lnTo>
                    <a:pt x="883017" y="1444650"/>
                  </a:lnTo>
                  <a:lnTo>
                    <a:pt x="931310" y="1449500"/>
                  </a:lnTo>
                  <a:lnTo>
                    <a:pt x="982592" y="1452096"/>
                  </a:lnTo>
                  <a:lnTo>
                    <a:pt x="1031754" y="1452096"/>
                  </a:lnTo>
                  <a:lnTo>
                    <a:pt x="1082221" y="1449648"/>
                  </a:lnTo>
                  <a:lnTo>
                    <a:pt x="1132510" y="1444650"/>
                  </a:lnTo>
                  <a:lnTo>
                    <a:pt x="1181678" y="1437170"/>
                  </a:lnTo>
                  <a:lnTo>
                    <a:pt x="1181862" y="1437170"/>
                  </a:lnTo>
                  <a:lnTo>
                    <a:pt x="1231536" y="1426853"/>
                  </a:lnTo>
                  <a:lnTo>
                    <a:pt x="1279761" y="1413976"/>
                  </a:lnTo>
                  <a:lnTo>
                    <a:pt x="1326787" y="1398397"/>
                  </a:lnTo>
                  <a:lnTo>
                    <a:pt x="2228607" y="1398397"/>
                  </a:lnTo>
                  <a:lnTo>
                    <a:pt x="2254571" y="1372412"/>
                  </a:lnTo>
                  <a:lnTo>
                    <a:pt x="2278052" y="1342532"/>
                  </a:lnTo>
                  <a:lnTo>
                    <a:pt x="2296813" y="1310766"/>
                  </a:lnTo>
                  <a:lnTo>
                    <a:pt x="2787618" y="1310766"/>
                  </a:lnTo>
                  <a:lnTo>
                    <a:pt x="2805289" y="1304329"/>
                  </a:lnTo>
                  <a:lnTo>
                    <a:pt x="2848690" y="1283939"/>
                  </a:lnTo>
                  <a:lnTo>
                    <a:pt x="2884225" y="1262761"/>
                  </a:lnTo>
                  <a:close/>
                </a:path>
                <a:path w="3235959" h="1545590">
                  <a:moveTo>
                    <a:pt x="2787618" y="1310766"/>
                  </a:moveTo>
                  <a:lnTo>
                    <a:pt x="2296813" y="1310766"/>
                  </a:lnTo>
                  <a:lnTo>
                    <a:pt x="2341680" y="1325750"/>
                  </a:lnTo>
                  <a:lnTo>
                    <a:pt x="2388802" y="1337583"/>
                  </a:lnTo>
                  <a:lnTo>
                    <a:pt x="2437722" y="1346190"/>
                  </a:lnTo>
                  <a:lnTo>
                    <a:pt x="2488308" y="1351534"/>
                  </a:lnTo>
                  <a:lnTo>
                    <a:pt x="2488888" y="1351534"/>
                  </a:lnTo>
                  <a:lnTo>
                    <a:pt x="2539129" y="1353439"/>
                  </a:lnTo>
                  <a:lnTo>
                    <a:pt x="2597453" y="1351534"/>
                  </a:lnTo>
                  <a:lnTo>
                    <a:pt x="2653669" y="1345410"/>
                  </a:lnTo>
                  <a:lnTo>
                    <a:pt x="2707340" y="1335326"/>
                  </a:lnTo>
                  <a:lnTo>
                    <a:pt x="2758026" y="1321546"/>
                  </a:lnTo>
                  <a:lnTo>
                    <a:pt x="2787618" y="1310766"/>
                  </a:lnTo>
                  <a:close/>
                </a:path>
                <a:path w="3235959" h="1545590">
                  <a:moveTo>
                    <a:pt x="832212" y="135178"/>
                  </a:moveTo>
                  <a:lnTo>
                    <a:pt x="780560" y="137922"/>
                  </a:lnTo>
                  <a:lnTo>
                    <a:pt x="722288" y="144672"/>
                  </a:lnTo>
                  <a:lnTo>
                    <a:pt x="666960" y="154912"/>
                  </a:lnTo>
                  <a:lnTo>
                    <a:pt x="614424" y="168497"/>
                  </a:lnTo>
                  <a:lnTo>
                    <a:pt x="565109" y="185173"/>
                  </a:lnTo>
                  <a:lnTo>
                    <a:pt x="519298" y="204714"/>
                  </a:lnTo>
                  <a:lnTo>
                    <a:pt x="477274" y="226895"/>
                  </a:lnTo>
                  <a:lnTo>
                    <a:pt x="439321" y="251489"/>
                  </a:lnTo>
                  <a:lnTo>
                    <a:pt x="405723" y="278270"/>
                  </a:lnTo>
                  <a:lnTo>
                    <a:pt x="376761" y="307012"/>
                  </a:lnTo>
                  <a:lnTo>
                    <a:pt x="352721" y="337490"/>
                  </a:lnTo>
                  <a:lnTo>
                    <a:pt x="320536" y="402748"/>
                  </a:lnTo>
                  <a:lnTo>
                    <a:pt x="311434" y="472235"/>
                  </a:lnTo>
                  <a:lnTo>
                    <a:pt x="316248" y="508000"/>
                  </a:lnTo>
                  <a:lnTo>
                    <a:pt x="313327" y="512699"/>
                  </a:lnTo>
                  <a:lnTo>
                    <a:pt x="259164" y="518781"/>
                  </a:lnTo>
                  <a:lnTo>
                    <a:pt x="207851" y="529820"/>
                  </a:lnTo>
                  <a:lnTo>
                    <a:pt x="160229" y="545480"/>
                  </a:lnTo>
                  <a:lnTo>
                    <a:pt x="117136" y="565427"/>
                  </a:lnTo>
                  <a:lnTo>
                    <a:pt x="79412" y="589325"/>
                  </a:lnTo>
                  <a:lnTo>
                    <a:pt x="47897" y="616838"/>
                  </a:lnTo>
                  <a:lnTo>
                    <a:pt x="21046" y="651556"/>
                  </a:lnTo>
                  <a:lnTo>
                    <a:pt x="5198" y="687595"/>
                  </a:lnTo>
                  <a:lnTo>
                    <a:pt x="0" y="724135"/>
                  </a:lnTo>
                  <a:lnTo>
                    <a:pt x="5099" y="760351"/>
                  </a:lnTo>
                  <a:lnTo>
                    <a:pt x="20145" y="795422"/>
                  </a:lnTo>
                  <a:lnTo>
                    <a:pt x="44783" y="828524"/>
                  </a:lnTo>
                  <a:lnTo>
                    <a:pt x="78664" y="858836"/>
                  </a:lnTo>
                  <a:lnTo>
                    <a:pt x="121433" y="885534"/>
                  </a:lnTo>
                  <a:lnTo>
                    <a:pt x="172738" y="907796"/>
                  </a:lnTo>
                  <a:lnTo>
                    <a:pt x="126917" y="944731"/>
                  </a:lnTo>
                  <a:lnTo>
                    <a:pt x="95729" y="986297"/>
                  </a:lnTo>
                  <a:lnTo>
                    <a:pt x="79995" y="1030936"/>
                  </a:lnTo>
                  <a:lnTo>
                    <a:pt x="80312" y="1057941"/>
                  </a:lnTo>
                  <a:lnTo>
                    <a:pt x="80427" y="1067787"/>
                  </a:lnTo>
                  <a:lnTo>
                    <a:pt x="91726" y="1110890"/>
                  </a:lnTo>
                  <a:lnTo>
                    <a:pt x="138158" y="1171007"/>
                  </a:lnTo>
                  <a:lnTo>
                    <a:pt x="171802" y="1196558"/>
                  </a:lnTo>
                  <a:lnTo>
                    <a:pt x="211330" y="1218596"/>
                  </a:lnTo>
                  <a:lnTo>
                    <a:pt x="255946" y="1236741"/>
                  </a:lnTo>
                  <a:lnTo>
                    <a:pt x="304848" y="1250610"/>
                  </a:lnTo>
                  <a:lnTo>
                    <a:pt x="357238" y="1259824"/>
                  </a:lnTo>
                  <a:lnTo>
                    <a:pt x="412316" y="1264001"/>
                  </a:lnTo>
                  <a:lnTo>
                    <a:pt x="469283" y="1262761"/>
                  </a:lnTo>
                  <a:lnTo>
                    <a:pt x="2884225" y="1262761"/>
                  </a:lnTo>
                  <a:lnTo>
                    <a:pt x="2922151" y="1234681"/>
                  </a:lnTo>
                  <a:lnTo>
                    <a:pt x="2951334" y="1206336"/>
                  </a:lnTo>
                  <a:lnTo>
                    <a:pt x="2974899" y="1175864"/>
                  </a:lnTo>
                  <a:lnTo>
                    <a:pt x="3003424" y="1109580"/>
                  </a:lnTo>
                  <a:lnTo>
                    <a:pt x="3007505" y="1074292"/>
                  </a:lnTo>
                  <a:lnTo>
                    <a:pt x="3062455" y="1067787"/>
                  </a:lnTo>
                  <a:lnTo>
                    <a:pt x="3115782" y="1057941"/>
                  </a:lnTo>
                  <a:lnTo>
                    <a:pt x="3167086" y="1044858"/>
                  </a:lnTo>
                  <a:lnTo>
                    <a:pt x="3215964" y="1028642"/>
                  </a:lnTo>
                  <a:lnTo>
                    <a:pt x="3235343" y="1020542"/>
                  </a:lnTo>
                  <a:lnTo>
                    <a:pt x="3235343" y="241391"/>
                  </a:lnTo>
                  <a:lnTo>
                    <a:pt x="3195549" y="223776"/>
                  </a:lnTo>
                  <a:lnTo>
                    <a:pt x="3140786" y="206235"/>
                  </a:lnTo>
                  <a:lnTo>
                    <a:pt x="3080911" y="193421"/>
                  </a:lnTo>
                  <a:lnTo>
                    <a:pt x="3074890" y="179958"/>
                  </a:lnTo>
                  <a:lnTo>
                    <a:pt x="1127905" y="179958"/>
                  </a:lnTo>
                  <a:lnTo>
                    <a:pt x="1081992" y="165393"/>
                  </a:lnTo>
                  <a:lnTo>
                    <a:pt x="1034284" y="153619"/>
                  </a:lnTo>
                  <a:lnTo>
                    <a:pt x="985117" y="144672"/>
                  </a:lnTo>
                  <a:lnTo>
                    <a:pt x="934825" y="138591"/>
                  </a:lnTo>
                  <a:lnTo>
                    <a:pt x="883745" y="135414"/>
                  </a:lnTo>
                  <a:lnTo>
                    <a:pt x="832212" y="135178"/>
                  </a:lnTo>
                  <a:close/>
                </a:path>
                <a:path w="3235959" h="1545590">
                  <a:moveTo>
                    <a:pt x="1505820" y="41917"/>
                  </a:moveTo>
                  <a:lnTo>
                    <a:pt x="1455059" y="43805"/>
                  </a:lnTo>
                  <a:lnTo>
                    <a:pt x="1404762" y="49344"/>
                  </a:lnTo>
                  <a:lnTo>
                    <a:pt x="1404951" y="49344"/>
                  </a:lnTo>
                  <a:lnTo>
                    <a:pt x="1356861" y="58279"/>
                  </a:lnTo>
                  <a:lnTo>
                    <a:pt x="1310508" y="70661"/>
                  </a:lnTo>
                  <a:lnTo>
                    <a:pt x="1266710" y="86338"/>
                  </a:lnTo>
                  <a:lnTo>
                    <a:pt x="1226008" y="105208"/>
                  </a:lnTo>
                  <a:lnTo>
                    <a:pt x="1188945" y="127169"/>
                  </a:lnTo>
                  <a:lnTo>
                    <a:pt x="1156063" y="152120"/>
                  </a:lnTo>
                  <a:lnTo>
                    <a:pt x="1127905" y="179958"/>
                  </a:lnTo>
                  <a:lnTo>
                    <a:pt x="3074890" y="179958"/>
                  </a:lnTo>
                  <a:lnTo>
                    <a:pt x="3063298" y="154043"/>
                  </a:lnTo>
                  <a:lnTo>
                    <a:pt x="3034969" y="117379"/>
                  </a:lnTo>
                  <a:lnTo>
                    <a:pt x="3034200" y="116713"/>
                  </a:lnTo>
                  <a:lnTo>
                    <a:pt x="1806720" y="116713"/>
                  </a:lnTo>
                  <a:lnTo>
                    <a:pt x="1783878" y="104001"/>
                  </a:lnTo>
                  <a:lnTo>
                    <a:pt x="1734051" y="81815"/>
                  </a:lnTo>
                  <a:lnTo>
                    <a:pt x="1658237" y="58864"/>
                  </a:lnTo>
                  <a:lnTo>
                    <a:pt x="1607951" y="49344"/>
                  </a:lnTo>
                  <a:lnTo>
                    <a:pt x="1557655" y="43805"/>
                  </a:lnTo>
                  <a:lnTo>
                    <a:pt x="1559111" y="43805"/>
                  </a:lnTo>
                  <a:lnTo>
                    <a:pt x="1505820" y="41917"/>
                  </a:lnTo>
                  <a:close/>
                </a:path>
                <a:path w="3235959" h="1545590">
                  <a:moveTo>
                    <a:pt x="2143263" y="0"/>
                  </a:moveTo>
                  <a:lnTo>
                    <a:pt x="2096416" y="0"/>
                  </a:lnTo>
                  <a:lnTo>
                    <a:pt x="2061536" y="1964"/>
                  </a:lnTo>
                  <a:lnTo>
                    <a:pt x="2008656" y="10025"/>
                  </a:lnTo>
                  <a:lnTo>
                    <a:pt x="2008929" y="10025"/>
                  </a:lnTo>
                  <a:lnTo>
                    <a:pt x="1959732" y="22607"/>
                  </a:lnTo>
                  <a:lnTo>
                    <a:pt x="1913702" y="39824"/>
                  </a:lnTo>
                  <a:lnTo>
                    <a:pt x="1872211" y="61378"/>
                  </a:lnTo>
                  <a:lnTo>
                    <a:pt x="1836227" y="87073"/>
                  </a:lnTo>
                  <a:lnTo>
                    <a:pt x="1806720" y="116713"/>
                  </a:lnTo>
                  <a:lnTo>
                    <a:pt x="3034200" y="116713"/>
                  </a:lnTo>
                  <a:lnTo>
                    <a:pt x="2996687" y="84193"/>
                  </a:lnTo>
                  <a:lnTo>
                    <a:pt x="2994200" y="82676"/>
                  </a:lnTo>
                  <a:lnTo>
                    <a:pt x="2399302" y="82676"/>
                  </a:lnTo>
                  <a:lnTo>
                    <a:pt x="2373228" y="64198"/>
                  </a:lnTo>
                  <a:lnTo>
                    <a:pt x="2311791" y="33385"/>
                  </a:lnTo>
                  <a:lnTo>
                    <a:pt x="2224074" y="8421"/>
                  </a:lnTo>
                  <a:lnTo>
                    <a:pt x="2169875" y="1019"/>
                  </a:lnTo>
                  <a:lnTo>
                    <a:pt x="2143263" y="0"/>
                  </a:lnTo>
                  <a:close/>
                </a:path>
                <a:path w="3235959" h="1545590">
                  <a:moveTo>
                    <a:pt x="2721772" y="0"/>
                  </a:moveTo>
                  <a:lnTo>
                    <a:pt x="2664875" y="0"/>
                  </a:lnTo>
                  <a:lnTo>
                    <a:pt x="2615485" y="4479"/>
                  </a:lnTo>
                  <a:lnTo>
                    <a:pt x="2567272" y="12657"/>
                  </a:lnTo>
                  <a:lnTo>
                    <a:pt x="2520891" y="24598"/>
                  </a:lnTo>
                  <a:lnTo>
                    <a:pt x="2476999" y="40269"/>
                  </a:lnTo>
                  <a:lnTo>
                    <a:pt x="2436251" y="59639"/>
                  </a:lnTo>
                  <a:lnTo>
                    <a:pt x="2399302" y="82676"/>
                  </a:lnTo>
                  <a:lnTo>
                    <a:pt x="2994200" y="82676"/>
                  </a:lnTo>
                  <a:lnTo>
                    <a:pt x="2949212" y="55245"/>
                  </a:lnTo>
                  <a:lnTo>
                    <a:pt x="2906531" y="36197"/>
                  </a:lnTo>
                  <a:lnTo>
                    <a:pt x="2861091" y="21134"/>
                  </a:lnTo>
                  <a:lnTo>
                    <a:pt x="2813551" y="10025"/>
                  </a:lnTo>
                  <a:lnTo>
                    <a:pt x="2764564" y="2836"/>
                  </a:lnTo>
                  <a:lnTo>
                    <a:pt x="2721772" y="0"/>
                  </a:lnTo>
                  <a:close/>
                </a:path>
              </a:pathLst>
            </a:custGeom>
            <a:solidFill>
              <a:srgbClr val="92D050"/>
            </a:solidFill>
          </p:spPr>
          <p:txBody>
            <a:bodyPr wrap="square" lIns="0" tIns="0" rIns="0" bIns="0" rtlCol="0" anchor="ctr" anchorCtr="0"/>
            <a:lstStyle/>
            <a:p>
              <a:pPr>
                <a:lnSpc>
                  <a:spcPts val="3200"/>
                </a:lnSpc>
              </a:pP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合理可行範圍內，採取必要之預  防設備或措施</a:t>
              </a:r>
              <a:endParaRPr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pic>
          <p:nvPicPr>
            <p:cNvPr id="27" name="object 9"/>
            <p:cNvPicPr/>
            <p:nvPr/>
          </p:nvPicPr>
          <p:blipFill>
            <a:blip r:embed="rId4" cstate="print"/>
            <a:stretch>
              <a:fillRect/>
            </a:stretch>
          </p:blipFill>
          <p:spPr>
            <a:xfrm>
              <a:off x="6878827" y="1591817"/>
              <a:ext cx="171703" cy="183515"/>
            </a:xfrm>
            <a:prstGeom prst="rect">
              <a:avLst/>
            </a:prstGeom>
          </p:spPr>
        </p:pic>
        <p:sp>
          <p:nvSpPr>
            <p:cNvPr id="28" name="object 10"/>
            <p:cNvSpPr/>
            <p:nvPr/>
          </p:nvSpPr>
          <p:spPr>
            <a:xfrm>
              <a:off x="6928230" y="1425447"/>
              <a:ext cx="257810" cy="257810"/>
            </a:xfrm>
            <a:custGeom>
              <a:avLst/>
              <a:gdLst/>
              <a:ahLst/>
              <a:cxnLst/>
              <a:rect l="l" t="t" r="r" b="b"/>
              <a:pathLst>
                <a:path w="257809" h="257810">
                  <a:moveTo>
                    <a:pt x="128777" y="0"/>
                  </a:moveTo>
                  <a:lnTo>
                    <a:pt x="78652" y="10120"/>
                  </a:lnTo>
                  <a:lnTo>
                    <a:pt x="37719" y="37718"/>
                  </a:lnTo>
                  <a:lnTo>
                    <a:pt x="10120" y="78652"/>
                  </a:lnTo>
                  <a:lnTo>
                    <a:pt x="0" y="128777"/>
                  </a:lnTo>
                  <a:lnTo>
                    <a:pt x="10120" y="178956"/>
                  </a:lnTo>
                  <a:lnTo>
                    <a:pt x="37719" y="219884"/>
                  </a:lnTo>
                  <a:lnTo>
                    <a:pt x="78652" y="247453"/>
                  </a:lnTo>
                  <a:lnTo>
                    <a:pt x="128777" y="257555"/>
                  </a:lnTo>
                  <a:lnTo>
                    <a:pt x="178903" y="247453"/>
                  </a:lnTo>
                  <a:lnTo>
                    <a:pt x="219836" y="219884"/>
                  </a:lnTo>
                  <a:lnTo>
                    <a:pt x="247435" y="178956"/>
                  </a:lnTo>
                  <a:lnTo>
                    <a:pt x="257555" y="128777"/>
                  </a:lnTo>
                  <a:lnTo>
                    <a:pt x="247435" y="78652"/>
                  </a:lnTo>
                  <a:lnTo>
                    <a:pt x="219836" y="37718"/>
                  </a:lnTo>
                  <a:lnTo>
                    <a:pt x="178903" y="10120"/>
                  </a:lnTo>
                  <a:lnTo>
                    <a:pt x="128777" y="0"/>
                  </a:lnTo>
                  <a:close/>
                </a:path>
              </a:pathLst>
            </a:custGeom>
            <a:solidFill>
              <a:srgbClr val="92D050"/>
            </a:solidFill>
          </p:spPr>
          <p:txBody>
            <a:bodyPr wrap="square" lIns="0" tIns="0" rIns="0" bIns="0" rtlCol="0" anchor="ctr" anchorCtr="0"/>
            <a:lstStyle/>
            <a:p>
              <a:endParaRPr>
                <a:latin typeface="標楷體" panose="03000509000000000000" pitchFamily="65" charset="-120"/>
                <a:ea typeface="標楷體" panose="03000509000000000000" pitchFamily="65" charset="-120"/>
              </a:endParaRPr>
            </a:p>
          </p:txBody>
        </p:sp>
      </p:grpSp>
      <p:pic>
        <p:nvPicPr>
          <p:cNvPr id="30" name="object 12"/>
          <p:cNvPicPr/>
          <p:nvPr/>
        </p:nvPicPr>
        <p:blipFill>
          <a:blip r:embed="rId5" cstate="print"/>
          <a:stretch>
            <a:fillRect/>
          </a:stretch>
        </p:blipFill>
        <p:spPr>
          <a:xfrm>
            <a:off x="3707129" y="3034573"/>
            <a:ext cx="6336792" cy="3793235"/>
          </a:xfrm>
          <a:prstGeom prst="rect">
            <a:avLst/>
          </a:prstGeom>
        </p:spPr>
      </p:pic>
      <p:sp>
        <p:nvSpPr>
          <p:cNvPr id="31" name="object 13"/>
          <p:cNvSpPr txBox="1"/>
          <p:nvPr/>
        </p:nvSpPr>
        <p:spPr>
          <a:xfrm>
            <a:off x="8013392" y="3707838"/>
            <a:ext cx="1320800" cy="1503045"/>
          </a:xfrm>
          <a:prstGeom prst="rect">
            <a:avLst/>
          </a:prstGeom>
        </p:spPr>
        <p:txBody>
          <a:bodyPr vert="horz" wrap="square" lIns="0" tIns="100965" rIns="0" bIns="0" rtlCol="0" anchor="ctr" anchorCtr="0">
            <a:spAutoFit/>
          </a:bodyPr>
          <a:lstStyle/>
          <a:p>
            <a:pPr marL="12700" marR="5080">
              <a:lnSpc>
                <a:spcPts val="5510"/>
              </a:lnSpc>
              <a:spcBef>
                <a:spcPts val="795"/>
              </a:spcBef>
            </a:pPr>
            <a:r>
              <a:rPr sz="4800" b="1" spc="-35" dirty="0">
                <a:latin typeface="全字庫正楷體" panose="03000500000000000000" pitchFamily="66" charset="-120"/>
                <a:ea typeface="全字庫正楷體" panose="03000500000000000000" pitchFamily="66" charset="-120"/>
                <a:cs typeface="全字庫正楷體" panose="03000500000000000000" pitchFamily="66" charset="-120"/>
              </a:rPr>
              <a:t>源頭</a:t>
            </a:r>
            <a:r>
              <a:rPr sz="4800" b="1" spc="-25" dirty="0">
                <a:latin typeface="全字庫正楷體" panose="03000500000000000000" pitchFamily="66" charset="-120"/>
                <a:ea typeface="全字庫正楷體" panose="03000500000000000000" pitchFamily="66" charset="-120"/>
                <a:cs typeface="全字庫正楷體" panose="03000500000000000000" pitchFamily="66" charset="-120"/>
              </a:rPr>
              <a:t>廠商</a:t>
            </a:r>
            <a:endParaRPr sz="4800" dirty="0">
              <a:latin typeface="全字庫正楷體" panose="03000500000000000000" pitchFamily="66" charset="-120"/>
              <a:ea typeface="全字庫正楷體" panose="03000500000000000000" pitchFamily="66" charset="-120"/>
              <a:cs typeface="全字庫正楷體" panose="03000500000000000000" pitchFamily="66" charset="-120"/>
            </a:endParaRPr>
          </a:p>
        </p:txBody>
      </p:sp>
      <p:grpSp>
        <p:nvGrpSpPr>
          <p:cNvPr id="32" name="object 14"/>
          <p:cNvGrpSpPr/>
          <p:nvPr/>
        </p:nvGrpSpPr>
        <p:grpSpPr>
          <a:xfrm>
            <a:off x="2666927" y="1200160"/>
            <a:ext cx="3322954" cy="3668395"/>
            <a:chOff x="131753" y="1074903"/>
            <a:chExt cx="3322954" cy="3668395"/>
          </a:xfrm>
        </p:grpSpPr>
        <p:pic>
          <p:nvPicPr>
            <p:cNvPr id="33" name="object 15"/>
            <p:cNvPicPr/>
            <p:nvPr/>
          </p:nvPicPr>
          <p:blipFill>
            <a:blip r:embed="rId6" cstate="print"/>
            <a:stretch>
              <a:fillRect/>
            </a:stretch>
          </p:blipFill>
          <p:spPr>
            <a:xfrm>
              <a:off x="1220723" y="3075432"/>
              <a:ext cx="1668780" cy="1667256"/>
            </a:xfrm>
            <a:prstGeom prst="rect">
              <a:avLst/>
            </a:prstGeom>
          </p:spPr>
        </p:pic>
        <p:sp>
          <p:nvSpPr>
            <p:cNvPr id="34" name="object 16"/>
            <p:cNvSpPr/>
            <p:nvPr/>
          </p:nvSpPr>
          <p:spPr>
            <a:xfrm>
              <a:off x="131753" y="1074903"/>
              <a:ext cx="3322954" cy="2016125"/>
            </a:xfrm>
            <a:custGeom>
              <a:avLst/>
              <a:gdLst/>
              <a:ahLst/>
              <a:cxnLst/>
              <a:rect l="l" t="t" r="r" b="b"/>
              <a:pathLst>
                <a:path w="3322954" h="2016125">
                  <a:moveTo>
                    <a:pt x="2037182" y="0"/>
                  </a:moveTo>
                  <a:lnTo>
                    <a:pt x="1990081" y="1695"/>
                  </a:lnTo>
                  <a:lnTo>
                    <a:pt x="1943995" y="8769"/>
                  </a:lnTo>
                  <a:lnTo>
                    <a:pt x="1899620" y="21031"/>
                  </a:lnTo>
                  <a:lnTo>
                    <a:pt x="1857653" y="38289"/>
                  </a:lnTo>
                  <a:lnTo>
                    <a:pt x="1818789" y="60350"/>
                  </a:lnTo>
                  <a:lnTo>
                    <a:pt x="1783725" y="87024"/>
                  </a:lnTo>
                  <a:lnTo>
                    <a:pt x="1753156" y="118118"/>
                  </a:lnTo>
                  <a:lnTo>
                    <a:pt x="1727780" y="153440"/>
                  </a:lnTo>
                  <a:lnTo>
                    <a:pt x="1705914" y="136928"/>
                  </a:lnTo>
                  <a:lnTo>
                    <a:pt x="1658182" y="107952"/>
                  </a:lnTo>
                  <a:lnTo>
                    <a:pt x="1585632" y="78055"/>
                  </a:lnTo>
                  <a:lnTo>
                    <a:pt x="1537543" y="65671"/>
                  </a:lnTo>
                  <a:lnTo>
                    <a:pt x="1488784" y="58371"/>
                  </a:lnTo>
                  <a:lnTo>
                    <a:pt x="1439873" y="56023"/>
                  </a:lnTo>
                  <a:lnTo>
                    <a:pt x="1391328" y="58495"/>
                  </a:lnTo>
                  <a:lnTo>
                    <a:pt x="1343669" y="65656"/>
                  </a:lnTo>
                  <a:lnTo>
                    <a:pt x="1297414" y="77374"/>
                  </a:lnTo>
                  <a:lnTo>
                    <a:pt x="1253083" y="93516"/>
                  </a:lnTo>
                  <a:lnTo>
                    <a:pt x="1211195" y="113952"/>
                  </a:lnTo>
                  <a:lnTo>
                    <a:pt x="1172267" y="138549"/>
                  </a:lnTo>
                  <a:lnTo>
                    <a:pt x="1136820" y="167175"/>
                  </a:lnTo>
                  <a:lnTo>
                    <a:pt x="1105372" y="199700"/>
                  </a:lnTo>
                  <a:lnTo>
                    <a:pt x="1078442" y="235990"/>
                  </a:lnTo>
                  <a:lnTo>
                    <a:pt x="1034530" y="217035"/>
                  </a:lnTo>
                  <a:lnTo>
                    <a:pt x="988889" y="201687"/>
                  </a:lnTo>
                  <a:lnTo>
                    <a:pt x="941847" y="190003"/>
                  </a:lnTo>
                  <a:lnTo>
                    <a:pt x="893731" y="182046"/>
                  </a:lnTo>
                  <a:lnTo>
                    <a:pt x="844867" y="177874"/>
                  </a:lnTo>
                  <a:lnTo>
                    <a:pt x="795585" y="177547"/>
                  </a:lnTo>
                  <a:lnTo>
                    <a:pt x="746210" y="181126"/>
                  </a:lnTo>
                  <a:lnTo>
                    <a:pt x="694004" y="189220"/>
                  </a:lnTo>
                  <a:lnTo>
                    <a:pt x="644015" y="201388"/>
                  </a:lnTo>
                  <a:lnTo>
                    <a:pt x="596467" y="217387"/>
                  </a:lnTo>
                  <a:lnTo>
                    <a:pt x="551583" y="236974"/>
                  </a:lnTo>
                  <a:lnTo>
                    <a:pt x="509586" y="259907"/>
                  </a:lnTo>
                  <a:lnTo>
                    <a:pt x="470699" y="285943"/>
                  </a:lnTo>
                  <a:lnTo>
                    <a:pt x="435146" y="314839"/>
                  </a:lnTo>
                  <a:lnTo>
                    <a:pt x="403149" y="346353"/>
                  </a:lnTo>
                  <a:lnTo>
                    <a:pt x="374933" y="380242"/>
                  </a:lnTo>
                  <a:lnTo>
                    <a:pt x="350720" y="416264"/>
                  </a:lnTo>
                  <a:lnTo>
                    <a:pt x="330733" y="454177"/>
                  </a:lnTo>
                  <a:lnTo>
                    <a:pt x="315197" y="493736"/>
                  </a:lnTo>
                  <a:lnTo>
                    <a:pt x="304333" y="534701"/>
                  </a:lnTo>
                  <a:lnTo>
                    <a:pt x="298366" y="576828"/>
                  </a:lnTo>
                  <a:lnTo>
                    <a:pt x="297519" y="619875"/>
                  </a:lnTo>
                  <a:lnTo>
                    <a:pt x="302014" y="663599"/>
                  </a:lnTo>
                  <a:lnTo>
                    <a:pt x="299220" y="669822"/>
                  </a:lnTo>
                  <a:lnTo>
                    <a:pt x="247408" y="677762"/>
                  </a:lnTo>
                  <a:lnTo>
                    <a:pt x="198325" y="692150"/>
                  </a:lnTo>
                  <a:lnTo>
                    <a:pt x="152775" y="712557"/>
                  </a:lnTo>
                  <a:lnTo>
                    <a:pt x="111563" y="738552"/>
                  </a:lnTo>
                  <a:lnTo>
                    <a:pt x="75494" y="769705"/>
                  </a:lnTo>
                  <a:lnTo>
                    <a:pt x="45373" y="805585"/>
                  </a:lnTo>
                  <a:lnTo>
                    <a:pt x="21779" y="846214"/>
                  </a:lnTo>
                  <a:lnTo>
                    <a:pt x="6737" y="888331"/>
                  </a:lnTo>
                  <a:lnTo>
                    <a:pt x="0" y="931154"/>
                  </a:lnTo>
                  <a:lnTo>
                    <a:pt x="1322" y="973900"/>
                  </a:lnTo>
                  <a:lnTo>
                    <a:pt x="10459" y="1015786"/>
                  </a:lnTo>
                  <a:lnTo>
                    <a:pt x="27164" y="1056030"/>
                  </a:lnTo>
                  <a:lnTo>
                    <a:pt x="51192" y="1093849"/>
                  </a:lnTo>
                  <a:lnTo>
                    <a:pt x="82296" y="1128462"/>
                  </a:lnTo>
                  <a:lnTo>
                    <a:pt x="120232" y="1159084"/>
                  </a:lnTo>
                  <a:lnTo>
                    <a:pt x="164753" y="1184934"/>
                  </a:lnTo>
                  <a:lnTo>
                    <a:pt x="128607" y="1222922"/>
                  </a:lnTo>
                  <a:lnTo>
                    <a:pt x="101307" y="1265025"/>
                  </a:lnTo>
                  <a:lnTo>
                    <a:pt x="83267" y="1310207"/>
                  </a:lnTo>
                  <a:lnTo>
                    <a:pt x="74899" y="1357430"/>
                  </a:lnTo>
                  <a:lnTo>
                    <a:pt x="76615" y="1405660"/>
                  </a:lnTo>
                  <a:lnTo>
                    <a:pt x="85992" y="1445817"/>
                  </a:lnTo>
                  <a:lnTo>
                    <a:pt x="101979" y="1483464"/>
                  </a:lnTo>
                  <a:lnTo>
                    <a:pt x="124000" y="1518228"/>
                  </a:lnTo>
                  <a:lnTo>
                    <a:pt x="151479" y="1549733"/>
                  </a:lnTo>
                  <a:lnTo>
                    <a:pt x="183843" y="1577607"/>
                  </a:lnTo>
                  <a:lnTo>
                    <a:pt x="220515" y="1601473"/>
                  </a:lnTo>
                  <a:lnTo>
                    <a:pt x="260921" y="1620958"/>
                  </a:lnTo>
                  <a:lnTo>
                    <a:pt x="304486" y="1635687"/>
                  </a:lnTo>
                  <a:lnTo>
                    <a:pt x="350635" y="1645285"/>
                  </a:lnTo>
                  <a:lnTo>
                    <a:pt x="398792" y="1649380"/>
                  </a:lnTo>
                  <a:lnTo>
                    <a:pt x="448382" y="1647595"/>
                  </a:lnTo>
                  <a:lnTo>
                    <a:pt x="454656" y="1656485"/>
                  </a:lnTo>
                  <a:lnTo>
                    <a:pt x="482889" y="1691923"/>
                  </a:lnTo>
                  <a:lnTo>
                    <a:pt x="514130" y="1724692"/>
                  </a:lnTo>
                  <a:lnTo>
                    <a:pt x="548135" y="1754741"/>
                  </a:lnTo>
                  <a:lnTo>
                    <a:pt x="584658" y="1782019"/>
                  </a:lnTo>
                  <a:lnTo>
                    <a:pt x="623457" y="1806477"/>
                  </a:lnTo>
                  <a:lnTo>
                    <a:pt x="664286" y="1828065"/>
                  </a:lnTo>
                  <a:lnTo>
                    <a:pt x="706901" y="1846732"/>
                  </a:lnTo>
                  <a:lnTo>
                    <a:pt x="751058" y="1862427"/>
                  </a:lnTo>
                  <a:lnTo>
                    <a:pt x="796513" y="1875102"/>
                  </a:lnTo>
                  <a:lnTo>
                    <a:pt x="843021" y="1884705"/>
                  </a:lnTo>
                  <a:lnTo>
                    <a:pt x="890338" y="1891187"/>
                  </a:lnTo>
                  <a:lnTo>
                    <a:pt x="938219" y="1894496"/>
                  </a:lnTo>
                  <a:lnTo>
                    <a:pt x="986421" y="1894584"/>
                  </a:lnTo>
                  <a:lnTo>
                    <a:pt x="1034698" y="1891399"/>
                  </a:lnTo>
                  <a:lnTo>
                    <a:pt x="1082808" y="1884892"/>
                  </a:lnTo>
                  <a:lnTo>
                    <a:pt x="1130504" y="1875012"/>
                  </a:lnTo>
                  <a:lnTo>
                    <a:pt x="1177544" y="1861709"/>
                  </a:lnTo>
                  <a:lnTo>
                    <a:pt x="1223682" y="1844932"/>
                  </a:lnTo>
                  <a:lnTo>
                    <a:pt x="1268675" y="1824633"/>
                  </a:lnTo>
                  <a:lnTo>
                    <a:pt x="1299199" y="1858706"/>
                  </a:lnTo>
                  <a:lnTo>
                    <a:pt x="1333421" y="1889938"/>
                  </a:lnTo>
                  <a:lnTo>
                    <a:pt x="1371045" y="1918146"/>
                  </a:lnTo>
                  <a:lnTo>
                    <a:pt x="1411772" y="1943148"/>
                  </a:lnTo>
                  <a:lnTo>
                    <a:pt x="1455306" y="1964762"/>
                  </a:lnTo>
                  <a:lnTo>
                    <a:pt x="1501347" y="1982807"/>
                  </a:lnTo>
                  <a:lnTo>
                    <a:pt x="1549599" y="1997099"/>
                  </a:lnTo>
                  <a:lnTo>
                    <a:pt x="1598101" y="2007198"/>
                  </a:lnTo>
                  <a:lnTo>
                    <a:pt x="1646654" y="2013324"/>
                  </a:lnTo>
                  <a:lnTo>
                    <a:pt x="1694986" y="2015600"/>
                  </a:lnTo>
                  <a:lnTo>
                    <a:pt x="1742825" y="2014143"/>
                  </a:lnTo>
                  <a:lnTo>
                    <a:pt x="1789900" y="2009075"/>
                  </a:lnTo>
                  <a:lnTo>
                    <a:pt x="1835940" y="2000517"/>
                  </a:lnTo>
                  <a:lnTo>
                    <a:pt x="1880673" y="1988587"/>
                  </a:lnTo>
                  <a:lnTo>
                    <a:pt x="1923827" y="1973406"/>
                  </a:lnTo>
                  <a:lnTo>
                    <a:pt x="1965132" y="1955095"/>
                  </a:lnTo>
                  <a:lnTo>
                    <a:pt x="2004316" y="1933774"/>
                  </a:lnTo>
                  <a:lnTo>
                    <a:pt x="2041107" y="1909563"/>
                  </a:lnTo>
                  <a:lnTo>
                    <a:pt x="2075234" y="1882581"/>
                  </a:lnTo>
                  <a:lnTo>
                    <a:pt x="2106425" y="1852950"/>
                  </a:lnTo>
                  <a:lnTo>
                    <a:pt x="2134410" y="1820790"/>
                  </a:lnTo>
                  <a:lnTo>
                    <a:pt x="2158917" y="1786220"/>
                  </a:lnTo>
                  <a:lnTo>
                    <a:pt x="2179674" y="1749361"/>
                  </a:lnTo>
                  <a:lnTo>
                    <a:pt x="2196410" y="1710333"/>
                  </a:lnTo>
                  <a:lnTo>
                    <a:pt x="2239377" y="1729822"/>
                  </a:lnTo>
                  <a:lnTo>
                    <a:pt x="2284477" y="1745239"/>
                  </a:lnTo>
                  <a:lnTo>
                    <a:pt x="2331284" y="1756474"/>
                  </a:lnTo>
                  <a:lnTo>
                    <a:pt x="2379371" y="1763417"/>
                  </a:lnTo>
                  <a:lnTo>
                    <a:pt x="2428312" y="1765959"/>
                  </a:lnTo>
                  <a:lnTo>
                    <a:pt x="2480173" y="1763839"/>
                  </a:lnTo>
                  <a:lnTo>
                    <a:pt x="2530322" y="1756953"/>
                  </a:lnTo>
                  <a:lnTo>
                    <a:pt x="2578424" y="1745575"/>
                  </a:lnTo>
                  <a:lnTo>
                    <a:pt x="2624141" y="1729978"/>
                  </a:lnTo>
                  <a:lnTo>
                    <a:pt x="2667140" y="1710433"/>
                  </a:lnTo>
                  <a:lnTo>
                    <a:pt x="2707084" y="1687215"/>
                  </a:lnTo>
                  <a:lnTo>
                    <a:pt x="2743637" y="1660597"/>
                  </a:lnTo>
                  <a:lnTo>
                    <a:pt x="2776464" y="1630850"/>
                  </a:lnTo>
                  <a:lnTo>
                    <a:pt x="2805228" y="1598249"/>
                  </a:lnTo>
                  <a:lnTo>
                    <a:pt x="2829595" y="1563066"/>
                  </a:lnTo>
                  <a:lnTo>
                    <a:pt x="2849228" y="1525575"/>
                  </a:lnTo>
                  <a:lnTo>
                    <a:pt x="2863792" y="1486047"/>
                  </a:lnTo>
                  <a:lnTo>
                    <a:pt x="2872950" y="1444757"/>
                  </a:lnTo>
                  <a:lnTo>
                    <a:pt x="2876368" y="1401977"/>
                  </a:lnTo>
                  <a:lnTo>
                    <a:pt x="2928850" y="1393497"/>
                  </a:lnTo>
                  <a:lnTo>
                    <a:pt x="2979815" y="1380653"/>
                  </a:lnTo>
                  <a:lnTo>
                    <a:pt x="3028872" y="1363590"/>
                  </a:lnTo>
                  <a:lnTo>
                    <a:pt x="3075630" y="1342456"/>
                  </a:lnTo>
                  <a:lnTo>
                    <a:pt x="3119700" y="1317395"/>
                  </a:lnTo>
                  <a:lnTo>
                    <a:pt x="3160267" y="1288854"/>
                  </a:lnTo>
                  <a:lnTo>
                    <a:pt x="3196449" y="1257679"/>
                  </a:lnTo>
                  <a:lnTo>
                    <a:pt x="3228197" y="1224172"/>
                  </a:lnTo>
                  <a:lnTo>
                    <a:pt x="3255463" y="1188637"/>
                  </a:lnTo>
                  <a:lnTo>
                    <a:pt x="3278199" y="1151377"/>
                  </a:lnTo>
                  <a:lnTo>
                    <a:pt x="3296356" y="1112695"/>
                  </a:lnTo>
                  <a:lnTo>
                    <a:pt x="3309886" y="1072895"/>
                  </a:lnTo>
                  <a:lnTo>
                    <a:pt x="3318741" y="1032280"/>
                  </a:lnTo>
                  <a:lnTo>
                    <a:pt x="3322871" y="991153"/>
                  </a:lnTo>
                  <a:lnTo>
                    <a:pt x="3322230" y="949817"/>
                  </a:lnTo>
                  <a:lnTo>
                    <a:pt x="3316768" y="908575"/>
                  </a:lnTo>
                  <a:lnTo>
                    <a:pt x="3306438" y="867732"/>
                  </a:lnTo>
                  <a:lnTo>
                    <a:pt x="3291189" y="827589"/>
                  </a:lnTo>
                  <a:lnTo>
                    <a:pt x="3270976" y="788450"/>
                  </a:lnTo>
                  <a:lnTo>
                    <a:pt x="3245748" y="750619"/>
                  </a:lnTo>
                  <a:lnTo>
                    <a:pt x="3215458" y="714399"/>
                  </a:lnTo>
                  <a:lnTo>
                    <a:pt x="3220859" y="703469"/>
                  </a:lnTo>
                  <a:lnTo>
                    <a:pt x="3244674" y="628081"/>
                  </a:lnTo>
                  <a:lnTo>
                    <a:pt x="3248680" y="586527"/>
                  </a:lnTo>
                  <a:lnTo>
                    <a:pt x="3246543" y="545552"/>
                  </a:lnTo>
                  <a:lnTo>
                    <a:pt x="3238532" y="505545"/>
                  </a:lnTo>
                  <a:lnTo>
                    <a:pt x="3224914" y="466898"/>
                  </a:lnTo>
                  <a:lnTo>
                    <a:pt x="3205960" y="430000"/>
                  </a:lnTo>
                  <a:lnTo>
                    <a:pt x="3181939" y="395243"/>
                  </a:lnTo>
                  <a:lnTo>
                    <a:pt x="3153120" y="363016"/>
                  </a:lnTo>
                  <a:lnTo>
                    <a:pt x="3119772" y="333711"/>
                  </a:lnTo>
                  <a:lnTo>
                    <a:pt x="3082164" y="307718"/>
                  </a:lnTo>
                  <a:lnTo>
                    <a:pt x="3040565" y="285428"/>
                  </a:lnTo>
                  <a:lnTo>
                    <a:pt x="2995245" y="267230"/>
                  </a:lnTo>
                  <a:lnTo>
                    <a:pt x="2946472" y="253516"/>
                  </a:lnTo>
                  <a:lnTo>
                    <a:pt x="2933870" y="212195"/>
                  </a:lnTo>
                  <a:lnTo>
                    <a:pt x="2914606" y="173008"/>
                  </a:lnTo>
                  <a:lnTo>
                    <a:pt x="2889057" y="136473"/>
                  </a:lnTo>
                  <a:lnTo>
                    <a:pt x="2857600" y="103107"/>
                  </a:lnTo>
                  <a:lnTo>
                    <a:pt x="2820615" y="73430"/>
                  </a:lnTo>
                  <a:lnTo>
                    <a:pt x="2779780" y="48581"/>
                  </a:lnTo>
                  <a:lnTo>
                    <a:pt x="2736309" y="28933"/>
                  </a:lnTo>
                  <a:lnTo>
                    <a:pt x="2690827" y="14444"/>
                  </a:lnTo>
                  <a:lnTo>
                    <a:pt x="2643963" y="5071"/>
                  </a:lnTo>
                  <a:lnTo>
                    <a:pt x="2596343" y="771"/>
                  </a:lnTo>
                  <a:lnTo>
                    <a:pt x="2548597" y="1500"/>
                  </a:lnTo>
                  <a:lnTo>
                    <a:pt x="2501350" y="7217"/>
                  </a:lnTo>
                  <a:lnTo>
                    <a:pt x="2455231" y="17879"/>
                  </a:lnTo>
                  <a:lnTo>
                    <a:pt x="2410867" y="33443"/>
                  </a:lnTo>
                  <a:lnTo>
                    <a:pt x="2368886" y="53865"/>
                  </a:lnTo>
                  <a:lnTo>
                    <a:pt x="2329915" y="79104"/>
                  </a:lnTo>
                  <a:lnTo>
                    <a:pt x="2294581" y="109117"/>
                  </a:lnTo>
                  <a:lnTo>
                    <a:pt x="2269625" y="85078"/>
                  </a:lnTo>
                  <a:lnTo>
                    <a:pt x="2210856" y="44859"/>
                  </a:lnTo>
                  <a:lnTo>
                    <a:pt x="2131645" y="13514"/>
                  </a:lnTo>
                  <a:lnTo>
                    <a:pt x="2084602" y="3875"/>
                  </a:lnTo>
                  <a:lnTo>
                    <a:pt x="2037182" y="0"/>
                  </a:lnTo>
                  <a:close/>
                </a:path>
              </a:pathLst>
            </a:custGeom>
            <a:solidFill>
              <a:srgbClr val="92D050"/>
            </a:solidFill>
          </p:spPr>
          <p:txBody>
            <a:bodyPr wrap="square" lIns="0" tIns="0" rIns="0" bIns="0" rtlCol="0" anchor="ctr" anchorCtr="0"/>
            <a:lstStyle/>
            <a:p>
              <a:pPr marL="812800" indent="-342900">
                <a:lnSpc>
                  <a:spcPct val="100000"/>
                </a:lnSpc>
                <a:spcBef>
                  <a:spcPts val="105"/>
                </a:spcBef>
                <a:buFont typeface="+mj-lt"/>
                <a:buAutoNum type="arabicPeriod"/>
              </a:pPr>
              <a:r>
                <a:rPr lang="zh-TW" altLang="en-US" b="1" spc="-15" dirty="0">
                  <a:latin typeface="Times New Roman" panose="02020603050405020304" pitchFamily="18" charset="0"/>
                  <a:ea typeface="標楷體" panose="03000509000000000000" pitchFamily="65" charset="-120"/>
                  <a:cs typeface="Times New Roman" panose="02020603050405020304" pitchFamily="18" charset="0"/>
                </a:rPr>
                <a:t>安全衛生教育</a:t>
              </a:r>
              <a:r>
                <a:rPr lang="zh-TW" altLang="en-US" b="1" spc="-25" dirty="0">
                  <a:latin typeface="Times New Roman" panose="02020603050405020304" pitchFamily="18" charset="0"/>
                  <a:ea typeface="標楷體" panose="03000509000000000000" pitchFamily="65" charset="-120"/>
                  <a:cs typeface="Times New Roman" panose="02020603050405020304" pitchFamily="18" charset="0"/>
                </a:rPr>
                <a:t>訓練</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812800" indent="-342900">
                <a:lnSpc>
                  <a:spcPct val="100000"/>
                </a:lnSpc>
                <a:spcBef>
                  <a:spcPts val="105"/>
                </a:spcBef>
                <a:buFont typeface="+mj-lt"/>
                <a:buAutoNum type="arabicPeriod"/>
              </a:pPr>
              <a:r>
                <a:rPr lang="zh-TW" altLang="en-US" b="1" spc="-15" dirty="0">
                  <a:latin typeface="Times New Roman" panose="02020603050405020304" pitchFamily="18" charset="0"/>
                  <a:ea typeface="標楷體" panose="03000509000000000000" pitchFamily="65" charset="-120"/>
                  <a:cs typeface="Times New Roman" panose="02020603050405020304" pitchFamily="18" charset="0"/>
                </a:rPr>
                <a:t>健康檢查</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812800" indent="-342900">
                <a:lnSpc>
                  <a:spcPct val="100000"/>
                </a:lnSpc>
                <a:spcBef>
                  <a:spcPts val="105"/>
                </a:spcBef>
                <a:buFont typeface="+mj-lt"/>
                <a:buAutoNum type="arabicPeriod"/>
              </a:pPr>
              <a:r>
                <a:rPr lang="zh-TW" altLang="en-US" b="1" spc="-20" dirty="0">
                  <a:latin typeface="Times New Roman" panose="02020603050405020304" pitchFamily="18" charset="0"/>
                  <a:ea typeface="標楷體" panose="03000509000000000000" pitchFamily="65" charset="-120"/>
                  <a:cs typeface="Times New Roman" panose="02020603050405020304" pitchFamily="18" charset="0"/>
                </a:rPr>
                <a:t>遵守</a:t>
              </a:r>
              <a:r>
                <a:rPr lang="zh-TW" altLang="en-US" b="1" spc="-20" dirty="0">
                  <a:latin typeface="標楷體" panose="03000509000000000000" pitchFamily="65" charset="-120"/>
                  <a:ea typeface="標楷體" panose="03000509000000000000" pitchFamily="65" charset="-120"/>
                  <a:cs typeface="Microsoft JhengHei"/>
                </a:rPr>
                <a:t>工作守則</a:t>
              </a:r>
              <a:endParaRPr dirty="0">
                <a:latin typeface="標楷體" panose="03000509000000000000" pitchFamily="65" charset="-120"/>
                <a:ea typeface="標楷體" panose="03000509000000000000" pitchFamily="65" charset="-120"/>
              </a:endParaRPr>
            </a:p>
          </p:txBody>
        </p:sp>
        <p:pic>
          <p:nvPicPr>
            <p:cNvPr id="35" name="object 17"/>
            <p:cNvPicPr/>
            <p:nvPr/>
          </p:nvPicPr>
          <p:blipFill>
            <a:blip r:embed="rId7" cstate="print"/>
            <a:stretch>
              <a:fillRect/>
            </a:stretch>
          </p:blipFill>
          <p:spPr>
            <a:xfrm>
              <a:off x="1537208" y="3157854"/>
              <a:ext cx="223900" cy="223900"/>
            </a:xfrm>
            <a:prstGeom prst="rect">
              <a:avLst/>
            </a:prstGeom>
          </p:spPr>
        </p:pic>
        <p:sp>
          <p:nvSpPr>
            <p:cNvPr id="36" name="object 18"/>
            <p:cNvSpPr/>
            <p:nvPr/>
          </p:nvSpPr>
          <p:spPr>
            <a:xfrm>
              <a:off x="1499489" y="2951607"/>
              <a:ext cx="335915" cy="335915"/>
            </a:xfrm>
            <a:custGeom>
              <a:avLst/>
              <a:gdLst/>
              <a:ahLst/>
              <a:cxnLst/>
              <a:rect l="l" t="t" r="r" b="b"/>
              <a:pathLst>
                <a:path w="335914" h="335914">
                  <a:moveTo>
                    <a:pt x="167894" y="0"/>
                  </a:moveTo>
                  <a:lnTo>
                    <a:pt x="123266" y="5998"/>
                  </a:lnTo>
                  <a:lnTo>
                    <a:pt x="83161" y="22925"/>
                  </a:lnTo>
                  <a:lnTo>
                    <a:pt x="49180" y="49180"/>
                  </a:lnTo>
                  <a:lnTo>
                    <a:pt x="22925" y="83161"/>
                  </a:lnTo>
                  <a:lnTo>
                    <a:pt x="5998" y="123266"/>
                  </a:lnTo>
                  <a:lnTo>
                    <a:pt x="0" y="167893"/>
                  </a:lnTo>
                  <a:lnTo>
                    <a:pt x="5998" y="212521"/>
                  </a:lnTo>
                  <a:lnTo>
                    <a:pt x="22925" y="252626"/>
                  </a:lnTo>
                  <a:lnTo>
                    <a:pt x="49180" y="286607"/>
                  </a:lnTo>
                  <a:lnTo>
                    <a:pt x="83161" y="312862"/>
                  </a:lnTo>
                  <a:lnTo>
                    <a:pt x="123266" y="329789"/>
                  </a:lnTo>
                  <a:lnTo>
                    <a:pt x="167894" y="335788"/>
                  </a:lnTo>
                  <a:lnTo>
                    <a:pt x="212521" y="329789"/>
                  </a:lnTo>
                  <a:lnTo>
                    <a:pt x="252626" y="312862"/>
                  </a:lnTo>
                  <a:lnTo>
                    <a:pt x="286607" y="286607"/>
                  </a:lnTo>
                  <a:lnTo>
                    <a:pt x="312862" y="252626"/>
                  </a:lnTo>
                  <a:lnTo>
                    <a:pt x="329789" y="212521"/>
                  </a:lnTo>
                  <a:lnTo>
                    <a:pt x="335788" y="167893"/>
                  </a:lnTo>
                  <a:lnTo>
                    <a:pt x="329789" y="123266"/>
                  </a:lnTo>
                  <a:lnTo>
                    <a:pt x="312862" y="83161"/>
                  </a:lnTo>
                  <a:lnTo>
                    <a:pt x="286607" y="49180"/>
                  </a:lnTo>
                  <a:lnTo>
                    <a:pt x="252626" y="22925"/>
                  </a:lnTo>
                  <a:lnTo>
                    <a:pt x="212521" y="5998"/>
                  </a:lnTo>
                  <a:lnTo>
                    <a:pt x="167894" y="0"/>
                  </a:lnTo>
                  <a:close/>
                </a:path>
              </a:pathLst>
            </a:custGeom>
            <a:solidFill>
              <a:srgbClr val="92D050"/>
            </a:solidFill>
          </p:spPr>
          <p:txBody>
            <a:bodyPr wrap="square" lIns="0" tIns="0" rIns="0" bIns="0" rtlCol="0" anchor="ctr" anchorCtr="0"/>
            <a:lstStyle/>
            <a:p>
              <a:endParaRPr>
                <a:latin typeface="標楷體" panose="03000509000000000000" pitchFamily="65" charset="-120"/>
                <a:ea typeface="標楷體" panose="03000509000000000000" pitchFamily="65" charset="-120"/>
              </a:endParaRPr>
            </a:p>
          </p:txBody>
        </p:sp>
      </p:grpSp>
      <p:grpSp>
        <p:nvGrpSpPr>
          <p:cNvPr id="39" name="object 41"/>
          <p:cNvGrpSpPr/>
          <p:nvPr/>
        </p:nvGrpSpPr>
        <p:grpSpPr>
          <a:xfrm>
            <a:off x="5296006" y="4632362"/>
            <a:ext cx="5822789" cy="2049663"/>
            <a:chOff x="2710085" y="4495800"/>
            <a:chExt cx="5822789" cy="2049663"/>
          </a:xfrm>
        </p:grpSpPr>
        <p:pic>
          <p:nvPicPr>
            <p:cNvPr id="40" name="object 42"/>
            <p:cNvPicPr/>
            <p:nvPr/>
          </p:nvPicPr>
          <p:blipFill>
            <a:blip r:embed="rId8" cstate="print"/>
            <a:stretch>
              <a:fillRect/>
            </a:stretch>
          </p:blipFill>
          <p:spPr>
            <a:xfrm>
              <a:off x="6748271" y="4495800"/>
              <a:ext cx="1784603" cy="1997964"/>
            </a:xfrm>
            <a:prstGeom prst="rect">
              <a:avLst/>
            </a:prstGeom>
          </p:spPr>
        </p:pic>
        <p:sp>
          <p:nvSpPr>
            <p:cNvPr id="41" name="object 43"/>
            <p:cNvSpPr/>
            <p:nvPr/>
          </p:nvSpPr>
          <p:spPr>
            <a:xfrm>
              <a:off x="2710085" y="4865601"/>
              <a:ext cx="3010535" cy="1679862"/>
            </a:xfrm>
            <a:custGeom>
              <a:avLst/>
              <a:gdLst/>
              <a:ahLst/>
              <a:cxnLst/>
              <a:rect l="l" t="t" r="r" b="b"/>
              <a:pathLst>
                <a:path w="3010535" h="2016125">
                  <a:moveTo>
                    <a:pt x="1832562" y="0"/>
                  </a:moveTo>
                  <a:lnTo>
                    <a:pt x="1785907" y="3957"/>
                  </a:lnTo>
                  <a:lnTo>
                    <a:pt x="1740673" y="14331"/>
                  </a:lnTo>
                  <a:lnTo>
                    <a:pt x="1697698" y="30866"/>
                  </a:lnTo>
                  <a:lnTo>
                    <a:pt x="1657821" y="53306"/>
                  </a:lnTo>
                  <a:lnTo>
                    <a:pt x="1621877" y="81397"/>
                  </a:lnTo>
                  <a:lnTo>
                    <a:pt x="1590706" y="114882"/>
                  </a:lnTo>
                  <a:lnTo>
                    <a:pt x="1565143" y="153508"/>
                  </a:lnTo>
                  <a:lnTo>
                    <a:pt x="1545347" y="136996"/>
                  </a:lnTo>
                  <a:lnTo>
                    <a:pt x="1502135" y="108020"/>
                  </a:lnTo>
                  <a:lnTo>
                    <a:pt x="1432826" y="76893"/>
                  </a:lnTo>
                  <a:lnTo>
                    <a:pt x="1385526" y="64172"/>
                  </a:lnTo>
                  <a:lnTo>
                    <a:pt x="1337605" y="57392"/>
                  </a:lnTo>
                  <a:lnTo>
                    <a:pt x="1289661" y="56386"/>
                  </a:lnTo>
                  <a:lnTo>
                    <a:pt x="1242293" y="60984"/>
                  </a:lnTo>
                  <a:lnTo>
                    <a:pt x="1196097" y="71021"/>
                  </a:lnTo>
                  <a:lnTo>
                    <a:pt x="1151671" y="86328"/>
                  </a:lnTo>
                  <a:lnTo>
                    <a:pt x="1109613" y="106739"/>
                  </a:lnTo>
                  <a:lnTo>
                    <a:pt x="1070520" y="132084"/>
                  </a:lnTo>
                  <a:lnTo>
                    <a:pt x="1034989" y="162198"/>
                  </a:lnTo>
                  <a:lnTo>
                    <a:pt x="1003619" y="196911"/>
                  </a:lnTo>
                  <a:lnTo>
                    <a:pt x="977006" y="236058"/>
                  </a:lnTo>
                  <a:lnTo>
                    <a:pt x="930422" y="214293"/>
                  </a:lnTo>
                  <a:lnTo>
                    <a:pt x="881784" y="197450"/>
                  </a:lnTo>
                  <a:lnTo>
                    <a:pt x="831559" y="185623"/>
                  </a:lnTo>
                  <a:lnTo>
                    <a:pt x="780212" y="178908"/>
                  </a:lnTo>
                  <a:lnTo>
                    <a:pt x="728209" y="177399"/>
                  </a:lnTo>
                  <a:lnTo>
                    <a:pt x="676016" y="181194"/>
                  </a:lnTo>
                  <a:lnTo>
                    <a:pt x="625626" y="189975"/>
                  </a:lnTo>
                  <a:lnTo>
                    <a:pt x="577540" y="203373"/>
                  </a:lnTo>
                  <a:lnTo>
                    <a:pt x="532003" y="221093"/>
                  </a:lnTo>
                  <a:lnTo>
                    <a:pt x="489260" y="242840"/>
                  </a:lnTo>
                  <a:lnTo>
                    <a:pt x="449556" y="268320"/>
                  </a:lnTo>
                  <a:lnTo>
                    <a:pt x="413136" y="297239"/>
                  </a:lnTo>
                  <a:lnTo>
                    <a:pt x="380245" y="329302"/>
                  </a:lnTo>
                  <a:lnTo>
                    <a:pt x="351128" y="364215"/>
                  </a:lnTo>
                  <a:lnTo>
                    <a:pt x="326029" y="401683"/>
                  </a:lnTo>
                  <a:lnTo>
                    <a:pt x="305195" y="441412"/>
                  </a:lnTo>
                  <a:lnTo>
                    <a:pt x="288869" y="483107"/>
                  </a:lnTo>
                  <a:lnTo>
                    <a:pt x="277297" y="526475"/>
                  </a:lnTo>
                  <a:lnTo>
                    <a:pt x="270724" y="571220"/>
                  </a:lnTo>
                  <a:lnTo>
                    <a:pt x="269394" y="617049"/>
                  </a:lnTo>
                  <a:lnTo>
                    <a:pt x="273553" y="663667"/>
                  </a:lnTo>
                  <a:lnTo>
                    <a:pt x="271013" y="669890"/>
                  </a:lnTo>
                  <a:lnTo>
                    <a:pt x="224114" y="677829"/>
                  </a:lnTo>
                  <a:lnTo>
                    <a:pt x="179667" y="692217"/>
                  </a:lnTo>
                  <a:lnTo>
                    <a:pt x="138409" y="712622"/>
                  </a:lnTo>
                  <a:lnTo>
                    <a:pt x="101078" y="738613"/>
                  </a:lnTo>
                  <a:lnTo>
                    <a:pt x="68410" y="769758"/>
                  </a:lnTo>
                  <a:lnTo>
                    <a:pt x="41143" y="805627"/>
                  </a:lnTo>
                  <a:lnTo>
                    <a:pt x="19755" y="846268"/>
                  </a:lnTo>
                  <a:lnTo>
                    <a:pt x="6114" y="888390"/>
                  </a:lnTo>
                  <a:lnTo>
                    <a:pt x="0" y="931214"/>
                  </a:lnTo>
                  <a:lnTo>
                    <a:pt x="1188" y="973957"/>
                  </a:lnTo>
                  <a:lnTo>
                    <a:pt x="9456" y="1015839"/>
                  </a:lnTo>
                  <a:lnTo>
                    <a:pt x="24583" y="1056079"/>
                  </a:lnTo>
                  <a:lnTo>
                    <a:pt x="46345" y="1093894"/>
                  </a:lnTo>
                  <a:lnTo>
                    <a:pt x="74521" y="1128505"/>
                  </a:lnTo>
                  <a:lnTo>
                    <a:pt x="108886" y="1159131"/>
                  </a:lnTo>
                  <a:lnTo>
                    <a:pt x="149220" y="1184989"/>
                  </a:lnTo>
                  <a:lnTo>
                    <a:pt x="116517" y="1222978"/>
                  </a:lnTo>
                  <a:lnTo>
                    <a:pt x="91812" y="1265083"/>
                  </a:lnTo>
                  <a:lnTo>
                    <a:pt x="75483" y="1310273"/>
                  </a:lnTo>
                  <a:lnTo>
                    <a:pt x="67907" y="1357511"/>
                  </a:lnTo>
                  <a:lnTo>
                    <a:pt x="69464" y="1405766"/>
                  </a:lnTo>
                  <a:lnTo>
                    <a:pt x="79121" y="1449809"/>
                  </a:lnTo>
                  <a:lnTo>
                    <a:pt x="95968" y="1490770"/>
                  </a:lnTo>
                  <a:lnTo>
                    <a:pt x="119311" y="1528150"/>
                  </a:lnTo>
                  <a:lnTo>
                    <a:pt x="148454" y="1561452"/>
                  </a:lnTo>
                  <a:lnTo>
                    <a:pt x="182700" y="1590176"/>
                  </a:lnTo>
                  <a:lnTo>
                    <a:pt x="221355" y="1613826"/>
                  </a:lnTo>
                  <a:lnTo>
                    <a:pt x="263722" y="1631902"/>
                  </a:lnTo>
                  <a:lnTo>
                    <a:pt x="309106" y="1643908"/>
                  </a:lnTo>
                  <a:lnTo>
                    <a:pt x="356811" y="1649344"/>
                  </a:lnTo>
                  <a:lnTo>
                    <a:pt x="406141" y="1647713"/>
                  </a:lnTo>
                  <a:lnTo>
                    <a:pt x="411856" y="1656565"/>
                  </a:lnTo>
                  <a:lnTo>
                    <a:pt x="438938" y="1693887"/>
                  </a:lnTo>
                  <a:lnTo>
                    <a:pt x="469040" y="1728234"/>
                  </a:lnTo>
                  <a:lnTo>
                    <a:pt x="501903" y="1759545"/>
                  </a:lnTo>
                  <a:lnTo>
                    <a:pt x="537266" y="1787762"/>
                  </a:lnTo>
                  <a:lnTo>
                    <a:pt x="574870" y="1812825"/>
                  </a:lnTo>
                  <a:lnTo>
                    <a:pt x="614454" y="1834676"/>
                  </a:lnTo>
                  <a:lnTo>
                    <a:pt x="655758" y="1853254"/>
                  </a:lnTo>
                  <a:lnTo>
                    <a:pt x="698521" y="1868500"/>
                  </a:lnTo>
                  <a:lnTo>
                    <a:pt x="742485" y="1880355"/>
                  </a:lnTo>
                  <a:lnTo>
                    <a:pt x="787387" y="1888760"/>
                  </a:lnTo>
                  <a:lnTo>
                    <a:pt x="832970" y="1893655"/>
                  </a:lnTo>
                  <a:lnTo>
                    <a:pt x="878971" y="1894981"/>
                  </a:lnTo>
                  <a:lnTo>
                    <a:pt x="925132" y="1892678"/>
                  </a:lnTo>
                  <a:lnTo>
                    <a:pt x="971192" y="1886688"/>
                  </a:lnTo>
                  <a:lnTo>
                    <a:pt x="1016890" y="1876951"/>
                  </a:lnTo>
                  <a:lnTo>
                    <a:pt x="1061968" y="1863407"/>
                  </a:lnTo>
                  <a:lnTo>
                    <a:pt x="1106164" y="1845997"/>
                  </a:lnTo>
                  <a:lnTo>
                    <a:pt x="1149218" y="1824662"/>
                  </a:lnTo>
                  <a:lnTo>
                    <a:pt x="1181829" y="1864148"/>
                  </a:lnTo>
                  <a:lnTo>
                    <a:pt x="1218927" y="1899724"/>
                  </a:lnTo>
                  <a:lnTo>
                    <a:pt x="1260089" y="1931100"/>
                  </a:lnTo>
                  <a:lnTo>
                    <a:pt x="1304892" y="1957987"/>
                  </a:lnTo>
                  <a:lnTo>
                    <a:pt x="1352912" y="1980097"/>
                  </a:lnTo>
                  <a:lnTo>
                    <a:pt x="1403726" y="1997140"/>
                  </a:lnTo>
                  <a:lnTo>
                    <a:pt x="1450418" y="2007750"/>
                  </a:lnTo>
                  <a:lnTo>
                    <a:pt x="1497142" y="2013882"/>
                  </a:lnTo>
                  <a:lnTo>
                    <a:pt x="1543605" y="2015682"/>
                  </a:lnTo>
                  <a:lnTo>
                    <a:pt x="1589511" y="2013292"/>
                  </a:lnTo>
                  <a:lnTo>
                    <a:pt x="1634566" y="2006858"/>
                  </a:lnTo>
                  <a:lnTo>
                    <a:pt x="1678475" y="1996524"/>
                  </a:lnTo>
                  <a:lnTo>
                    <a:pt x="1720943" y="1982433"/>
                  </a:lnTo>
                  <a:lnTo>
                    <a:pt x="1761675" y="1964729"/>
                  </a:lnTo>
                  <a:lnTo>
                    <a:pt x="1800378" y="1943558"/>
                  </a:lnTo>
                  <a:lnTo>
                    <a:pt x="1836756" y="1919063"/>
                  </a:lnTo>
                  <a:lnTo>
                    <a:pt x="1870515" y="1891388"/>
                  </a:lnTo>
                  <a:lnTo>
                    <a:pt x="1901360" y="1860677"/>
                  </a:lnTo>
                  <a:lnTo>
                    <a:pt x="1928995" y="1827075"/>
                  </a:lnTo>
                  <a:lnTo>
                    <a:pt x="1953128" y="1790726"/>
                  </a:lnTo>
                  <a:lnTo>
                    <a:pt x="1973462" y="1751774"/>
                  </a:lnTo>
                  <a:lnTo>
                    <a:pt x="1989704" y="1710362"/>
                  </a:lnTo>
                  <a:lnTo>
                    <a:pt x="2038706" y="1734101"/>
                  </a:lnTo>
                  <a:lnTo>
                    <a:pt x="2090542" y="1751423"/>
                  </a:lnTo>
                  <a:lnTo>
                    <a:pt x="2144473" y="1762128"/>
                  </a:lnTo>
                  <a:lnTo>
                    <a:pt x="2199762" y="1766014"/>
                  </a:lnTo>
                  <a:lnTo>
                    <a:pt x="2250295" y="1763525"/>
                  </a:lnTo>
                  <a:lnTo>
                    <a:pt x="2299004" y="1755534"/>
                  </a:lnTo>
                  <a:lnTo>
                    <a:pt x="2345510" y="1742382"/>
                  </a:lnTo>
                  <a:lnTo>
                    <a:pt x="2389432" y="1724411"/>
                  </a:lnTo>
                  <a:lnTo>
                    <a:pt x="2430389" y="1701962"/>
                  </a:lnTo>
                  <a:lnTo>
                    <a:pt x="2468000" y="1675375"/>
                  </a:lnTo>
                  <a:lnTo>
                    <a:pt x="2501886" y="1644992"/>
                  </a:lnTo>
                  <a:lnTo>
                    <a:pt x="2531666" y="1611154"/>
                  </a:lnTo>
                  <a:lnTo>
                    <a:pt x="2556959" y="1574202"/>
                  </a:lnTo>
                  <a:lnTo>
                    <a:pt x="2577384" y="1534476"/>
                  </a:lnTo>
                  <a:lnTo>
                    <a:pt x="2592562" y="1492318"/>
                  </a:lnTo>
                  <a:lnTo>
                    <a:pt x="2602112" y="1448069"/>
                  </a:lnTo>
                  <a:lnTo>
                    <a:pt x="2605654" y="1402070"/>
                  </a:lnTo>
                  <a:lnTo>
                    <a:pt x="2653235" y="1393572"/>
                  </a:lnTo>
                  <a:lnTo>
                    <a:pt x="2699427" y="1380724"/>
                  </a:lnTo>
                  <a:lnTo>
                    <a:pt x="2743875" y="1363661"/>
                  </a:lnTo>
                  <a:lnTo>
                    <a:pt x="2786226" y="1342516"/>
                  </a:lnTo>
                  <a:lnTo>
                    <a:pt x="2826126" y="1317424"/>
                  </a:lnTo>
                  <a:lnTo>
                    <a:pt x="2865182" y="1286885"/>
                  </a:lnTo>
                  <a:lnTo>
                    <a:pt x="2899715" y="1253371"/>
                  </a:lnTo>
                  <a:lnTo>
                    <a:pt x="2929672" y="1217252"/>
                  </a:lnTo>
                  <a:lnTo>
                    <a:pt x="2954998" y="1178895"/>
                  </a:lnTo>
                  <a:lnTo>
                    <a:pt x="2975643" y="1138668"/>
                  </a:lnTo>
                  <a:lnTo>
                    <a:pt x="2991551" y="1096939"/>
                  </a:lnTo>
                  <a:lnTo>
                    <a:pt x="3002671" y="1054076"/>
                  </a:lnTo>
                  <a:lnTo>
                    <a:pt x="3008949" y="1010445"/>
                  </a:lnTo>
                  <a:lnTo>
                    <a:pt x="3010332" y="966416"/>
                  </a:lnTo>
                  <a:lnTo>
                    <a:pt x="3006767" y="922357"/>
                  </a:lnTo>
                  <a:lnTo>
                    <a:pt x="2998201" y="878634"/>
                  </a:lnTo>
                  <a:lnTo>
                    <a:pt x="2984581" y="835615"/>
                  </a:lnTo>
                  <a:lnTo>
                    <a:pt x="2965854" y="793670"/>
                  </a:lnTo>
                  <a:lnTo>
                    <a:pt x="2941967" y="753164"/>
                  </a:lnTo>
                  <a:lnTo>
                    <a:pt x="2912867" y="714467"/>
                  </a:lnTo>
                  <a:lnTo>
                    <a:pt x="2917723" y="703537"/>
                  </a:lnTo>
                  <a:lnTo>
                    <a:pt x="2939845" y="624673"/>
                  </a:lnTo>
                  <a:lnTo>
                    <a:pt x="2943009" y="579715"/>
                  </a:lnTo>
                  <a:lnTo>
                    <a:pt x="2939688" y="535512"/>
                  </a:lnTo>
                  <a:lnTo>
                    <a:pt x="2930191" y="492560"/>
                  </a:lnTo>
                  <a:lnTo>
                    <a:pt x="2914829" y="451356"/>
                  </a:lnTo>
                  <a:lnTo>
                    <a:pt x="2893912" y="412397"/>
                  </a:lnTo>
                  <a:lnTo>
                    <a:pt x="2867752" y="376179"/>
                  </a:lnTo>
                  <a:lnTo>
                    <a:pt x="2836658" y="343199"/>
                  </a:lnTo>
                  <a:lnTo>
                    <a:pt x="2800940" y="313952"/>
                  </a:lnTo>
                  <a:lnTo>
                    <a:pt x="2760910" y="288937"/>
                  </a:lnTo>
                  <a:lnTo>
                    <a:pt x="2716878" y="268648"/>
                  </a:lnTo>
                  <a:lnTo>
                    <a:pt x="2669154" y="253584"/>
                  </a:lnTo>
                  <a:lnTo>
                    <a:pt x="2653906" y="202246"/>
                  </a:lnTo>
                  <a:lnTo>
                    <a:pt x="2629371" y="154444"/>
                  </a:lnTo>
                  <a:lnTo>
                    <a:pt x="2596216" y="111191"/>
                  </a:lnTo>
                  <a:lnTo>
                    <a:pt x="2555108" y="73498"/>
                  </a:lnTo>
                  <a:lnTo>
                    <a:pt x="2514615" y="46648"/>
                  </a:lnTo>
                  <a:lnTo>
                    <a:pt x="2471349" y="25984"/>
                  </a:lnTo>
                  <a:lnTo>
                    <a:pt x="2426048" y="11450"/>
                  </a:lnTo>
                  <a:lnTo>
                    <a:pt x="2379445" y="2990"/>
                  </a:lnTo>
                  <a:lnTo>
                    <a:pt x="2332278" y="549"/>
                  </a:lnTo>
                  <a:lnTo>
                    <a:pt x="2285281" y="4071"/>
                  </a:lnTo>
                  <a:lnTo>
                    <a:pt x="2239190" y="13500"/>
                  </a:lnTo>
                  <a:lnTo>
                    <a:pt x="2194742" y="28782"/>
                  </a:lnTo>
                  <a:lnTo>
                    <a:pt x="2152671" y="49860"/>
                  </a:lnTo>
                  <a:lnTo>
                    <a:pt x="2113713" y="76680"/>
                  </a:lnTo>
                  <a:lnTo>
                    <a:pt x="2078604" y="109185"/>
                  </a:lnTo>
                  <a:lnTo>
                    <a:pt x="2056000" y="85146"/>
                  </a:lnTo>
                  <a:lnTo>
                    <a:pt x="2002791" y="44927"/>
                  </a:lnTo>
                  <a:lnTo>
                    <a:pt x="1926789" y="12353"/>
                  </a:lnTo>
                  <a:lnTo>
                    <a:pt x="1879802" y="2713"/>
                  </a:lnTo>
                  <a:lnTo>
                    <a:pt x="1832562" y="0"/>
                  </a:lnTo>
                  <a:close/>
                </a:path>
              </a:pathLst>
            </a:custGeom>
            <a:solidFill>
              <a:srgbClr val="92D050"/>
            </a:solidFill>
          </p:spPr>
          <p:txBody>
            <a:bodyPr wrap="square" lIns="0" tIns="0" rIns="0" bIns="0" rtlCol="0" anchor="ctr" anchorCtr="0"/>
            <a:lstStyle/>
            <a:p>
              <a:endParaRPr lang="en-US" altLang="zh-TW" b="1" spc="-20" dirty="0">
                <a:latin typeface="標楷體" panose="03000509000000000000" pitchFamily="65" charset="-120"/>
                <a:ea typeface="標楷體" panose="03000509000000000000" pitchFamily="65" charset="-120"/>
                <a:cs typeface="Microsoft JhengHei"/>
              </a:endParaRPr>
            </a:p>
            <a:p>
              <a:r>
                <a:rPr lang="zh-TW" altLang="en-US" b="1" spc="-20" dirty="0">
                  <a:latin typeface="標楷體" panose="03000509000000000000" pitchFamily="65" charset="-120"/>
                  <a:ea typeface="標楷體" panose="03000509000000000000" pitchFamily="65" charset="-120"/>
                  <a:cs typeface="Microsoft JhengHei"/>
                </a:rPr>
                <a:t>於設計、製造、輸入或施工階段實施風險評</a:t>
              </a:r>
              <a:r>
                <a:rPr lang="zh-TW" altLang="en-US" b="1" spc="-50" dirty="0">
                  <a:latin typeface="標楷體" panose="03000509000000000000" pitchFamily="65" charset="-120"/>
                  <a:ea typeface="標楷體" panose="03000509000000000000" pitchFamily="65" charset="-120"/>
                  <a:cs typeface="Microsoft JhengHei"/>
                </a:rPr>
                <a:t>估</a:t>
              </a:r>
              <a:endParaRPr lang="zh-TW" altLang="en-US" dirty="0">
                <a:latin typeface="標楷體" panose="03000509000000000000" pitchFamily="65" charset="-120"/>
                <a:ea typeface="標楷體" panose="03000509000000000000" pitchFamily="65" charset="-120"/>
                <a:cs typeface="Microsoft JhengHei"/>
              </a:endParaRPr>
            </a:p>
          </p:txBody>
        </p:sp>
        <p:pic>
          <p:nvPicPr>
            <p:cNvPr id="42" name="object 44"/>
            <p:cNvPicPr/>
            <p:nvPr/>
          </p:nvPicPr>
          <p:blipFill>
            <a:blip r:embed="rId9" cstate="print"/>
            <a:stretch>
              <a:fillRect/>
            </a:stretch>
          </p:blipFill>
          <p:spPr>
            <a:xfrm>
              <a:off x="6530721" y="6214516"/>
              <a:ext cx="111886" cy="111937"/>
            </a:xfrm>
            <a:prstGeom prst="rect">
              <a:avLst/>
            </a:prstGeom>
          </p:spPr>
        </p:pic>
        <p:pic>
          <p:nvPicPr>
            <p:cNvPr id="43" name="object 45"/>
            <p:cNvPicPr/>
            <p:nvPr/>
          </p:nvPicPr>
          <p:blipFill>
            <a:blip r:embed="rId10" cstate="print"/>
            <a:stretch>
              <a:fillRect/>
            </a:stretch>
          </p:blipFill>
          <p:spPr>
            <a:xfrm>
              <a:off x="6129782" y="6097777"/>
              <a:ext cx="223900" cy="223850"/>
            </a:xfrm>
            <a:prstGeom prst="rect">
              <a:avLst/>
            </a:prstGeom>
          </p:spPr>
        </p:pic>
        <p:sp>
          <p:nvSpPr>
            <p:cNvPr id="44" name="object 46"/>
            <p:cNvSpPr/>
            <p:nvPr/>
          </p:nvSpPr>
          <p:spPr>
            <a:xfrm>
              <a:off x="5618607" y="5961608"/>
              <a:ext cx="335915" cy="335915"/>
            </a:xfrm>
            <a:custGeom>
              <a:avLst/>
              <a:gdLst/>
              <a:ahLst/>
              <a:cxnLst/>
              <a:rect l="l" t="t" r="r" b="b"/>
              <a:pathLst>
                <a:path w="335914" h="335914">
                  <a:moveTo>
                    <a:pt x="167893" y="0"/>
                  </a:moveTo>
                  <a:lnTo>
                    <a:pt x="123266" y="5997"/>
                  </a:lnTo>
                  <a:lnTo>
                    <a:pt x="83161" y="22923"/>
                  </a:lnTo>
                  <a:lnTo>
                    <a:pt x="49180" y="49175"/>
                  </a:lnTo>
                  <a:lnTo>
                    <a:pt x="22925" y="83155"/>
                  </a:lnTo>
                  <a:lnTo>
                    <a:pt x="5998" y="123262"/>
                  </a:lnTo>
                  <a:lnTo>
                    <a:pt x="0" y="167893"/>
                  </a:lnTo>
                  <a:lnTo>
                    <a:pt x="5998" y="212525"/>
                  </a:lnTo>
                  <a:lnTo>
                    <a:pt x="22925" y="252632"/>
                  </a:lnTo>
                  <a:lnTo>
                    <a:pt x="49180" y="286612"/>
                  </a:lnTo>
                  <a:lnTo>
                    <a:pt x="83161" y="312864"/>
                  </a:lnTo>
                  <a:lnTo>
                    <a:pt x="123266" y="329790"/>
                  </a:lnTo>
                  <a:lnTo>
                    <a:pt x="167893" y="335787"/>
                  </a:lnTo>
                  <a:lnTo>
                    <a:pt x="212521" y="329790"/>
                  </a:lnTo>
                  <a:lnTo>
                    <a:pt x="252626" y="312864"/>
                  </a:lnTo>
                  <a:lnTo>
                    <a:pt x="286607" y="286612"/>
                  </a:lnTo>
                  <a:lnTo>
                    <a:pt x="312862" y="252632"/>
                  </a:lnTo>
                  <a:lnTo>
                    <a:pt x="329789" y="212525"/>
                  </a:lnTo>
                  <a:lnTo>
                    <a:pt x="335788" y="167893"/>
                  </a:lnTo>
                  <a:lnTo>
                    <a:pt x="329789" y="123262"/>
                  </a:lnTo>
                  <a:lnTo>
                    <a:pt x="312862" y="83155"/>
                  </a:lnTo>
                  <a:lnTo>
                    <a:pt x="286607" y="49175"/>
                  </a:lnTo>
                  <a:lnTo>
                    <a:pt x="252626" y="22923"/>
                  </a:lnTo>
                  <a:lnTo>
                    <a:pt x="212521" y="5997"/>
                  </a:lnTo>
                  <a:lnTo>
                    <a:pt x="167893" y="0"/>
                  </a:lnTo>
                  <a:close/>
                </a:path>
              </a:pathLst>
            </a:custGeom>
            <a:solidFill>
              <a:srgbClr val="92D050"/>
            </a:solidFill>
          </p:spPr>
          <p:txBody>
            <a:bodyPr wrap="square" lIns="0" tIns="0" rIns="0" bIns="0" rtlCol="0" anchor="ctr" anchorCtr="0"/>
            <a:lstStyle/>
            <a:p>
              <a:endParaRPr>
                <a:latin typeface="標楷體" panose="03000509000000000000" pitchFamily="65" charset="-120"/>
                <a:ea typeface="標楷體" panose="03000509000000000000" pitchFamily="65" charset="-120"/>
              </a:endParaRPr>
            </a:p>
          </p:txBody>
        </p:sp>
      </p:grpSp>
      <p:sp>
        <p:nvSpPr>
          <p:cNvPr id="3" name="矩形 2"/>
          <p:cNvSpPr/>
          <p:nvPr/>
        </p:nvSpPr>
        <p:spPr>
          <a:xfrm>
            <a:off x="5249835" y="3872737"/>
            <a:ext cx="2036455" cy="830997"/>
          </a:xfrm>
          <a:prstGeom prst="rect">
            <a:avLst/>
          </a:prstGeom>
        </p:spPr>
        <p:txBody>
          <a:bodyPr wrap="none">
            <a:spAutoFit/>
          </a:bodyPr>
          <a:lstStyle/>
          <a:p>
            <a:pPr marL="12700">
              <a:spcBef>
                <a:spcPts val="100"/>
              </a:spcBef>
            </a:pPr>
            <a:r>
              <a:rPr lang="zh-TW" altLang="en-US" sz="4800" b="1" spc="-20" dirty="0">
                <a:latin typeface="全字庫正楷體" panose="03000500000000000000" pitchFamily="66" charset="-120"/>
                <a:ea typeface="全字庫正楷體" panose="03000500000000000000" pitchFamily="66" charset="-120"/>
                <a:cs typeface="全字庫正楷體" panose="03000500000000000000" pitchFamily="66" charset="-120"/>
              </a:rPr>
              <a:t>工作者</a:t>
            </a:r>
            <a:endParaRPr lang="en-US" altLang="zh-TW" sz="4800" dirty="0">
              <a:latin typeface="全字庫正楷體" panose="03000500000000000000" pitchFamily="66" charset="-120"/>
              <a:ea typeface="全字庫正楷體" panose="03000500000000000000" pitchFamily="66" charset="-120"/>
              <a:cs typeface="全字庫正楷體" panose="03000500000000000000" pitchFamily="66" charset="-120"/>
            </a:endParaRPr>
          </a:p>
        </p:txBody>
      </p:sp>
    </p:spTree>
    <p:extLst>
      <p:ext uri="{BB962C8B-B14F-4D97-AF65-F5344CB8AC3E}">
        <p14:creationId xmlns:p14="http://schemas.microsoft.com/office/powerpoint/2010/main" val="11648288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F74C5-21B7-4239-769E-328C572735F4}"/>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為什麼要做溫盤 </a:t>
            </a:r>
            <a:r>
              <a:rPr lang="en-US" altLang="zh-TW"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圖片 3">
            <a:extLst>
              <a:ext uri="{FF2B5EF4-FFF2-40B4-BE49-F238E27FC236}">
                <a16:creationId xmlns:a16="http://schemas.microsoft.com/office/drawing/2014/main" id="{2580AF25-79B7-E237-DF11-6E0148F9CD74}"/>
              </a:ext>
            </a:extLst>
          </p:cNvPr>
          <p:cNvPicPr>
            <a:picLocks noChangeAspect="1"/>
          </p:cNvPicPr>
          <p:nvPr/>
        </p:nvPicPr>
        <p:blipFill>
          <a:blip r:embed="rId2"/>
          <a:srcRect l="19838" t="29499" r="644"/>
          <a:stretch/>
        </p:blipFill>
        <p:spPr>
          <a:xfrm>
            <a:off x="1357550" y="1758380"/>
            <a:ext cx="9694608" cy="4590102"/>
          </a:xfrm>
          <a:prstGeom prst="rect">
            <a:avLst/>
          </a:prstGeom>
          <a:solidFill>
            <a:schemeClr val="bg1">
              <a:alpha val="0"/>
            </a:schemeClr>
          </a:solidFill>
        </p:spPr>
      </p:pic>
    </p:spTree>
    <p:extLst>
      <p:ext uri="{BB962C8B-B14F-4D97-AF65-F5344CB8AC3E}">
        <p14:creationId xmlns:p14="http://schemas.microsoft.com/office/powerpoint/2010/main" val="2844880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台灣人均排碳量</a:t>
            </a:r>
          </a:p>
        </p:txBody>
      </p:sp>
      <p:sp>
        <p:nvSpPr>
          <p:cNvPr id="3" name="object 4">
            <a:extLst>
              <a:ext uri="{FF2B5EF4-FFF2-40B4-BE49-F238E27FC236}">
                <a16:creationId xmlns:a16="http://schemas.microsoft.com/office/drawing/2014/main" id="{8CA0A65F-4101-74E6-6F21-149A88D826F5}"/>
              </a:ext>
            </a:extLst>
          </p:cNvPr>
          <p:cNvSpPr txBox="1"/>
          <p:nvPr/>
        </p:nvSpPr>
        <p:spPr>
          <a:xfrm>
            <a:off x="360000" y="1059256"/>
            <a:ext cx="11472000" cy="3009991"/>
          </a:xfrm>
          <a:prstGeom prst="rect">
            <a:avLst/>
          </a:prstGeom>
        </p:spPr>
        <p:txBody>
          <a:bodyPr vert="horz" wrap="square" lIns="0" tIns="12700" rIns="0" bIns="0" rtlCol="0">
            <a:spAutoFit/>
          </a:bodyPr>
          <a:lstStyle/>
          <a:p>
            <a:pPr marR="17780" lvl="1" indent="-360000">
              <a:lnSpc>
                <a:spcPts val="4800"/>
              </a:lnSpc>
              <a:buClr>
                <a:srgbClr val="404040"/>
              </a:buClr>
              <a:buFont typeface="Wingdings"/>
              <a:buChar char=""/>
            </a:pP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西元 </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2023 </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年總溫室氣體總排放量約為 </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278.63 </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百萬公噸二氧化碳當量 </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(MtCO</a:t>
            </a:r>
            <a:r>
              <a:rPr lang="en-US" altLang="zh-TW" sz="2400" b="1" baseline="-25000" dirty="0">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e)</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，扣除碳匯 </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21.73 MtCO</a:t>
            </a:r>
            <a:r>
              <a:rPr lang="en-US" altLang="zh-TW" sz="2400" b="1" baseline="-25000" dirty="0">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e </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後，淨排放量為 </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256.90 MtCO</a:t>
            </a:r>
            <a:r>
              <a:rPr lang="en-US" altLang="zh-TW" sz="2400" b="1" baseline="-25000" dirty="0">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e</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。在整體的溫室氣體排放中，製造部門排放占比最高，約占總體排放量 </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50.78%</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marR="17780" lvl="1" indent="-360000">
              <a:lnSpc>
                <a:spcPts val="4800"/>
              </a:lnSpc>
              <a:buClr>
                <a:srgbClr val="404040"/>
              </a:buClr>
              <a:buFont typeface="Wingdings"/>
              <a:buChar char=""/>
            </a:pP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COP29</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發表了最新國際排碳名次，台灣排碳量約</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億噸，僅占全球排放量</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0.5%</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，但人均碳排放達</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13.5</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噸，是全球平均值的兩倍（人均碳排約為</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6.76</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噸）</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object 5">
            <a:extLst>
              <a:ext uri="{FF2B5EF4-FFF2-40B4-BE49-F238E27FC236}">
                <a16:creationId xmlns:a16="http://schemas.microsoft.com/office/drawing/2014/main" id="{C5766C11-3CB1-E917-073A-28A681434D90}"/>
              </a:ext>
            </a:extLst>
          </p:cNvPr>
          <p:cNvSpPr txBox="1"/>
          <p:nvPr/>
        </p:nvSpPr>
        <p:spPr>
          <a:xfrm>
            <a:off x="6545713" y="6209775"/>
            <a:ext cx="3856817" cy="382156"/>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全球暖化潛勢值（GWP）：Global</a:t>
            </a:r>
            <a:r>
              <a:rPr sz="1200" spc="-4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Warming</a:t>
            </a:r>
            <a:r>
              <a:rPr sz="1200" spc="-4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Potential </a:t>
            </a:r>
            <a:r>
              <a:rPr sz="1200" spc="-2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AR4</a:t>
            </a:r>
            <a:r>
              <a:rPr sz="1200" spc="3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指 </a:t>
            </a:r>
            <a:r>
              <a:rPr sz="1200" spc="-2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IPCC</a:t>
            </a:r>
            <a:r>
              <a:rPr sz="1200" spc="-5"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第四次評估報告</a:t>
            </a:r>
            <a:r>
              <a:rPr lang="en-US" altLang="zh-TW" sz="1200" dirty="0" err="1">
                <a:solidFill>
                  <a:srgbClr val="FF0000"/>
                </a:solidFill>
              </a:rPr>
              <a:t>Assessment</a:t>
            </a:r>
            <a:r>
              <a:rPr lang="en-US" altLang="zh-TW" sz="1200" dirty="0">
                <a:solidFill>
                  <a:srgbClr val="FF0000"/>
                </a:solidFill>
              </a:rPr>
              <a:t> Report </a:t>
            </a:r>
            <a:r>
              <a:rPr sz="1200" spc="-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，並依此類推</a:t>
            </a:r>
            <a:endParaRPr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object 6">
            <a:extLst>
              <a:ext uri="{FF2B5EF4-FFF2-40B4-BE49-F238E27FC236}">
                <a16:creationId xmlns:a16="http://schemas.microsoft.com/office/drawing/2014/main" id="{40A5D5C5-77C5-255B-A40A-33C2FA261534}"/>
              </a:ext>
            </a:extLst>
          </p:cNvPr>
          <p:cNvSpPr txBox="1"/>
          <p:nvPr/>
        </p:nvSpPr>
        <p:spPr>
          <a:xfrm>
            <a:off x="11673967" y="6414693"/>
            <a:ext cx="17526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888888"/>
                </a:solidFill>
                <a:latin typeface="Arial"/>
                <a:cs typeface="Arial"/>
              </a:rPr>
              <a:t>11</a:t>
            </a:r>
            <a:endParaRPr sz="1200">
              <a:latin typeface="Arial"/>
              <a:cs typeface="Arial"/>
            </a:endParaRPr>
          </a:p>
        </p:txBody>
      </p:sp>
    </p:spTree>
    <p:extLst>
      <p:ext uri="{BB962C8B-B14F-4D97-AF65-F5344CB8AC3E}">
        <p14:creationId xmlns:p14="http://schemas.microsoft.com/office/powerpoint/2010/main" val="33747042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4B11B2C-8CD5-D905-6D9B-855B8710C849}"/>
              </a:ext>
            </a:extLst>
          </p:cNvPr>
          <p:cNvPicPr>
            <a:picLocks noChangeAspect="1"/>
          </p:cNvPicPr>
          <p:nvPr/>
        </p:nvPicPr>
        <p:blipFill>
          <a:blip r:embed="rId2"/>
          <a:stretch>
            <a:fillRect/>
          </a:stretch>
        </p:blipFill>
        <p:spPr>
          <a:xfrm>
            <a:off x="-6" y="888399"/>
            <a:ext cx="12189976" cy="5328000"/>
          </a:xfrm>
          <a:prstGeom prst="rect">
            <a:avLst/>
          </a:prstGeom>
        </p:spPr>
      </p:pic>
      <p:sp>
        <p:nvSpPr>
          <p:cNvPr id="6" name="標題 1">
            <a:extLst>
              <a:ext uri="{FF2B5EF4-FFF2-40B4-BE49-F238E27FC236}">
                <a16:creationId xmlns:a16="http://schemas.microsoft.com/office/drawing/2014/main" id="{7A20AB88-7DE3-A33B-CAB1-E2CECBB1EB4F}"/>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環境部應盤查登錄及查驗對象</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3692267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27555196-E9EE-01B9-26BE-B76F3FACE66F}"/>
              </a:ext>
            </a:extLst>
          </p:cNvPr>
          <p:cNvGrpSpPr/>
          <p:nvPr/>
        </p:nvGrpSpPr>
        <p:grpSpPr>
          <a:xfrm>
            <a:off x="150398" y="1019967"/>
            <a:ext cx="5969600" cy="5228165"/>
            <a:chOff x="150398" y="852823"/>
            <a:chExt cx="5969600" cy="5228165"/>
          </a:xfrm>
        </p:grpSpPr>
        <p:pic>
          <p:nvPicPr>
            <p:cNvPr id="6" name="圖片 5">
              <a:extLst>
                <a:ext uri="{FF2B5EF4-FFF2-40B4-BE49-F238E27FC236}">
                  <a16:creationId xmlns:a16="http://schemas.microsoft.com/office/drawing/2014/main" id="{FBAE6463-D952-FFA2-6948-136FC6D7D5A2}"/>
                </a:ext>
              </a:extLst>
            </p:cNvPr>
            <p:cNvPicPr>
              <a:picLocks noChangeAspect="1"/>
            </p:cNvPicPr>
            <p:nvPr/>
          </p:nvPicPr>
          <p:blipFill>
            <a:blip r:embed="rId3"/>
            <a:srcRect b="28441"/>
            <a:stretch/>
          </p:blipFill>
          <p:spPr>
            <a:xfrm>
              <a:off x="150398" y="852823"/>
              <a:ext cx="5969600" cy="4508198"/>
            </a:xfrm>
            <a:prstGeom prst="rect">
              <a:avLst/>
            </a:prstGeom>
          </p:spPr>
        </p:pic>
        <p:pic>
          <p:nvPicPr>
            <p:cNvPr id="10" name="圖片 9">
              <a:extLst>
                <a:ext uri="{FF2B5EF4-FFF2-40B4-BE49-F238E27FC236}">
                  <a16:creationId xmlns:a16="http://schemas.microsoft.com/office/drawing/2014/main" id="{42F284F4-67EC-8F0A-5A3A-563E48F8C118}"/>
                </a:ext>
              </a:extLst>
            </p:cNvPr>
            <p:cNvPicPr>
              <a:picLocks noChangeAspect="1"/>
            </p:cNvPicPr>
            <p:nvPr/>
          </p:nvPicPr>
          <p:blipFill>
            <a:blip r:embed="rId3"/>
            <a:srcRect l="4920" t="72966" r="45174" b="14669"/>
            <a:stretch/>
          </p:blipFill>
          <p:spPr>
            <a:xfrm>
              <a:off x="442452" y="5302025"/>
              <a:ext cx="2979174" cy="778963"/>
            </a:xfrm>
            <a:prstGeom prst="rect">
              <a:avLst/>
            </a:prstGeom>
          </p:spPr>
        </p:pic>
      </p:grpSp>
      <p:pic>
        <p:nvPicPr>
          <p:cNvPr id="7" name="圖片 6">
            <a:extLst>
              <a:ext uri="{FF2B5EF4-FFF2-40B4-BE49-F238E27FC236}">
                <a16:creationId xmlns:a16="http://schemas.microsoft.com/office/drawing/2014/main" id="{0CC7755A-9DCB-6314-8228-EAB29749667D}"/>
              </a:ext>
            </a:extLst>
          </p:cNvPr>
          <p:cNvPicPr>
            <a:picLocks noChangeAspect="1"/>
          </p:cNvPicPr>
          <p:nvPr/>
        </p:nvPicPr>
        <p:blipFill>
          <a:blip r:embed="rId3"/>
          <a:srcRect t="69215"/>
          <a:stretch/>
        </p:blipFill>
        <p:spPr>
          <a:xfrm>
            <a:off x="5880902" y="2247820"/>
            <a:ext cx="5969600" cy="1939394"/>
          </a:xfrm>
          <a:prstGeom prst="rect">
            <a:avLst/>
          </a:prstGeom>
        </p:spPr>
      </p:pic>
      <p:sp>
        <p:nvSpPr>
          <p:cNvPr id="21" name="文字方塊 20">
            <a:extLst>
              <a:ext uri="{FF2B5EF4-FFF2-40B4-BE49-F238E27FC236}">
                <a16:creationId xmlns:a16="http://schemas.microsoft.com/office/drawing/2014/main" id="{19073D27-8B2F-C7C7-78B3-ADE6B3F41145}"/>
              </a:ext>
            </a:extLst>
          </p:cNvPr>
          <p:cNvSpPr txBox="1"/>
          <p:nvPr/>
        </p:nvSpPr>
        <p:spPr>
          <a:xfrm>
            <a:off x="312002" y="997534"/>
            <a:ext cx="7022864" cy="369332"/>
          </a:xfrm>
          <a:prstGeom prst="rect">
            <a:avLst/>
          </a:prstGeom>
          <a:solidFill>
            <a:schemeClr val="bg1"/>
          </a:solid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事業應盤查登錄及查驗溫室氣體排放量之排放源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(113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日公告</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標題 1">
            <a:extLst>
              <a:ext uri="{FF2B5EF4-FFF2-40B4-BE49-F238E27FC236}">
                <a16:creationId xmlns:a16="http://schemas.microsoft.com/office/drawing/2014/main" id="{347120EF-075A-4C51-AE37-10F805D5E3F2}"/>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環境部應盤查登錄及查驗對象</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 name="直線單箭頭接點 1">
            <a:extLst>
              <a:ext uri="{FF2B5EF4-FFF2-40B4-BE49-F238E27FC236}">
                <a16:creationId xmlns:a16="http://schemas.microsoft.com/office/drawing/2014/main" id="{0FB893F6-9FE0-6D66-E8FD-8DA905D2029B}"/>
              </a:ext>
            </a:extLst>
          </p:cNvPr>
          <p:cNvCxnSpPr>
            <a:cxnSpLocks/>
          </p:cNvCxnSpPr>
          <p:nvPr/>
        </p:nvCxnSpPr>
        <p:spPr>
          <a:xfrm>
            <a:off x="1897203" y="6230714"/>
            <a:ext cx="0" cy="265879"/>
          </a:xfrm>
          <a:prstGeom prst="straightConnector1">
            <a:avLst/>
          </a:prstGeom>
          <a:ln w="127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FA54F125-7867-2C64-A1E2-215972BB460B}"/>
              </a:ext>
            </a:extLst>
          </p:cNvPr>
          <p:cNvCxnSpPr>
            <a:cxnSpLocks/>
          </p:cNvCxnSpPr>
          <p:nvPr/>
        </p:nvCxnSpPr>
        <p:spPr>
          <a:xfrm>
            <a:off x="7649214" y="2300074"/>
            <a:ext cx="0" cy="265879"/>
          </a:xfrm>
          <a:prstGeom prst="straightConnector1">
            <a:avLst/>
          </a:prstGeom>
          <a:ln w="127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3787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字方塊 20">
            <a:extLst>
              <a:ext uri="{FF2B5EF4-FFF2-40B4-BE49-F238E27FC236}">
                <a16:creationId xmlns:a16="http://schemas.microsoft.com/office/drawing/2014/main" id="{19073D27-8B2F-C7C7-78B3-ADE6B3F41145}"/>
              </a:ext>
            </a:extLst>
          </p:cNvPr>
          <p:cNvSpPr txBox="1"/>
          <p:nvPr/>
        </p:nvSpPr>
        <p:spPr>
          <a:xfrm>
            <a:off x="312002" y="997534"/>
            <a:ext cx="7022864" cy="369332"/>
          </a:xfrm>
          <a:prstGeom prst="rect">
            <a:avLst/>
          </a:prstGeom>
          <a:solidFill>
            <a:schemeClr val="bg1"/>
          </a:solid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事業應盤查登錄溫室氣體排放量之排放源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(114</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日公告</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圖片 7">
            <a:extLst>
              <a:ext uri="{FF2B5EF4-FFF2-40B4-BE49-F238E27FC236}">
                <a16:creationId xmlns:a16="http://schemas.microsoft.com/office/drawing/2014/main" id="{3FFF0564-AC21-991C-E8CA-6BBAB0AEF168}"/>
              </a:ext>
            </a:extLst>
          </p:cNvPr>
          <p:cNvPicPr>
            <a:picLocks noChangeAspect="1"/>
          </p:cNvPicPr>
          <p:nvPr/>
        </p:nvPicPr>
        <p:blipFill>
          <a:blip r:embed="rId3"/>
          <a:stretch>
            <a:fillRect/>
          </a:stretch>
        </p:blipFill>
        <p:spPr>
          <a:xfrm>
            <a:off x="477151" y="1326674"/>
            <a:ext cx="5068007" cy="5439534"/>
          </a:xfrm>
          <a:prstGeom prst="rect">
            <a:avLst/>
          </a:prstGeom>
        </p:spPr>
      </p:pic>
      <p:sp>
        <p:nvSpPr>
          <p:cNvPr id="9" name="語音泡泡: 橢圓形 8">
            <a:extLst>
              <a:ext uri="{FF2B5EF4-FFF2-40B4-BE49-F238E27FC236}">
                <a16:creationId xmlns:a16="http://schemas.microsoft.com/office/drawing/2014/main" id="{2248321B-0353-8856-4DF2-762AB557C801}"/>
              </a:ext>
            </a:extLst>
          </p:cNvPr>
          <p:cNvSpPr/>
          <p:nvPr/>
        </p:nvSpPr>
        <p:spPr>
          <a:xfrm>
            <a:off x="4943789" y="3746090"/>
            <a:ext cx="6461630" cy="1785236"/>
          </a:xfrm>
          <a:prstGeom prst="wedgeEllipseCallout">
            <a:avLst>
              <a:gd name="adj1" fmla="val -41231"/>
              <a:gd name="adj2" fmla="val -115097"/>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20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應自中華民國一百十五年起，依溫室氣體排放量盤查登錄及查驗管理辦法規定完成前一年度溫室氣體排放量盤查登錄作業。</a:t>
            </a:r>
          </a:p>
        </p:txBody>
      </p:sp>
      <p:sp>
        <p:nvSpPr>
          <p:cNvPr id="5" name="標題 1">
            <a:extLst>
              <a:ext uri="{FF2B5EF4-FFF2-40B4-BE49-F238E27FC236}">
                <a16:creationId xmlns:a16="http://schemas.microsoft.com/office/drawing/2014/main" id="{347120EF-075A-4C51-AE37-10F805D5E3F2}"/>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環境部應盤查登錄及查驗對象</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2677968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政府機關溫室氣體盤查</a:t>
            </a:r>
          </a:p>
        </p:txBody>
      </p:sp>
      <p:sp>
        <p:nvSpPr>
          <p:cNvPr id="27" name="object 28"/>
          <p:cNvSpPr txBox="1"/>
          <p:nvPr/>
        </p:nvSpPr>
        <p:spPr>
          <a:xfrm>
            <a:off x="615766" y="999749"/>
            <a:ext cx="10598008" cy="5461239"/>
          </a:xfrm>
          <a:prstGeom prst="rect">
            <a:avLst/>
          </a:prstGeom>
        </p:spPr>
        <p:txBody>
          <a:bodyPr vert="horz" wrap="square" lIns="0" tIns="128270" rIns="0" bIns="0" rtlCol="0">
            <a:spAutoFit/>
          </a:bodyPr>
          <a:lstStyle/>
          <a:p>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第三期溫室氣體階段管制擴大盤查對象</a:t>
            </a:r>
            <a:r>
              <a:rPr lang="zh-TW" altLang="en-US" sz="2000" dirty="0">
                <a:latin typeface="PMingLiU" panose="02020500000000000000" pitchFamily="18" charset="-120"/>
                <a:ea typeface="PMingLiU" panose="02020500000000000000" pitchFamily="18" charset="-120"/>
                <a:cs typeface="Times New Roman" panose="02020603050405020304" pitchFamily="18" charset="0"/>
              </a:rPr>
              <a:t>：</a:t>
            </a:r>
            <a:endParaRPr lang="en-US" altLang="zh-TW" sz="2000" dirty="0">
              <a:latin typeface="PMingLiU" panose="02020500000000000000" pitchFamily="18" charset="-120"/>
              <a:ea typeface="PMingLiU" panose="02020500000000000000" pitchFamily="18" charset="-120"/>
              <a:cs typeface="Times New Roman" panose="02020603050405020304" pitchFamily="18" charset="0"/>
            </a:endParaRPr>
          </a:p>
          <a:p>
            <a:pPr marL="712788" lvl="1" indent="-255588">
              <a:lnSpc>
                <a:spcPts val="3600"/>
              </a:lnSpc>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將年排放量單一場所相當於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千公噸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CO2e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、全公司相當於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萬公噸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CO2e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之資訊服務業、</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712788" lvl="1" indent="-255588">
              <a:lnSpc>
                <a:spcPts val="3600"/>
              </a:lnSpc>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百貨公司業及購物中心、量販店業、</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712788" lvl="1" indent="-255588">
              <a:lnSpc>
                <a:spcPts val="3600"/>
              </a:lnSpc>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鐵路、捷運運輸業、</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712788" lvl="1" indent="-255588">
              <a:lnSpc>
                <a:spcPts val="3600"/>
              </a:lnSpc>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旅館業、</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712788" lvl="1" indent="-255588">
              <a:lnSpc>
                <a:spcPts val="3600"/>
              </a:lnSpc>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大專校院；</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712788" lvl="1" indent="-255588">
              <a:lnSpc>
                <a:spcPts val="3600"/>
              </a:lnSpc>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門市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100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家以上之連鎖便利商店業、超級市場業、</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712788" lvl="1" indent="-255588">
              <a:lnSpc>
                <a:spcPts val="3600"/>
              </a:lnSpc>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電信業；</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712788" lvl="1" indent="-255588">
              <a:lnSpc>
                <a:spcPts val="3600"/>
              </a:lnSpc>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營運車輛數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200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輛以上客貨運、</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712788" lvl="1" indent="-255588">
              <a:lnSpc>
                <a:spcPts val="3600"/>
              </a:lnSpc>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醫學中心及</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712788" lvl="1" indent="-255588">
              <a:lnSpc>
                <a:spcPts val="3600"/>
              </a:lnSpc>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單一場所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萬公噸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CO2e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中小型製造業等列入，</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0" lvl="1">
              <a:lnSpc>
                <a:spcPts val="36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預計新增盤查家數約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500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家企業（門市約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20,000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店）。 </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289066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9A9A3B1F-2967-07AD-BFC5-E6EE7347439D}"/>
              </a:ext>
            </a:extLst>
          </p:cNvPr>
          <p:cNvPicPr>
            <a:picLocks noChangeAspect="1"/>
          </p:cNvPicPr>
          <p:nvPr/>
        </p:nvPicPr>
        <p:blipFill>
          <a:blip r:embed="rId2"/>
          <a:srcRect l="9247" t="13613" r="11828" b="6285"/>
          <a:stretch/>
        </p:blipFill>
        <p:spPr>
          <a:xfrm>
            <a:off x="359998" y="2000602"/>
            <a:ext cx="9676632" cy="4296697"/>
          </a:xfrm>
          <a:prstGeom prst="rect">
            <a:avLst/>
          </a:prstGeom>
        </p:spPr>
      </p:pic>
      <p:sp>
        <p:nvSpPr>
          <p:cNvPr id="4" name="標題 1">
            <a:extLst>
              <a:ext uri="{FF2B5EF4-FFF2-40B4-BE49-F238E27FC236}">
                <a16:creationId xmlns:a16="http://schemas.microsoft.com/office/drawing/2014/main" id="{A7DECB9C-58FF-B3DF-3D1A-421EDF815309}"/>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金融監督管理委員會上市櫃公司永續發展路徑圖</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文字方塊 6">
            <a:extLst>
              <a:ext uri="{FF2B5EF4-FFF2-40B4-BE49-F238E27FC236}">
                <a16:creationId xmlns:a16="http://schemas.microsoft.com/office/drawing/2014/main" id="{38D87AD3-5E75-7CF2-7DB9-8A1A7B28A4C4}"/>
              </a:ext>
            </a:extLst>
          </p:cNvPr>
          <p:cNvSpPr txBox="1"/>
          <p:nvPr/>
        </p:nvSpPr>
        <p:spPr>
          <a:xfrm>
            <a:off x="312002" y="1075718"/>
            <a:ext cx="11567996" cy="1015663"/>
          </a:xfrm>
          <a:prstGeom prst="rect">
            <a:avLst/>
          </a:prstGeom>
          <a:solidFill>
            <a:schemeClr val="bg1"/>
          </a:solidFill>
        </p:spPr>
        <p:txBody>
          <a:bodyPr wrap="square">
            <a:spAutoFit/>
          </a:bodyPr>
          <a:lstStyle/>
          <a:p>
            <a:r>
              <a:rPr lang="en-US" altLang="zh-TW"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2022</a:t>
            </a:r>
            <a:r>
              <a:rPr lang="zh-TW"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月，金管會發布一份上市櫃公司永續發展路徑圖， 將從</a:t>
            </a:r>
            <a:r>
              <a:rPr lang="en-US" altLang="zh-TW" sz="2000" b="1" i="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2023</a:t>
            </a:r>
            <a:r>
              <a:rPr lang="zh-TW"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年開始要求上市櫃公司及鋼鐵、水泥業，依法必須完成</a:t>
            </a:r>
            <a:r>
              <a:rPr lang="zh-TW" altLang="en-US" sz="2000" b="1" i="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碳資訊盤查</a:t>
            </a:r>
            <a:r>
              <a:rPr lang="zh-TW"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，每年盤查的結果，還必須強制揭露於年報中，甚至不只上市櫃公司，對於金融業也有同樣要求。</a:t>
            </a:r>
            <a:endPar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9279484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8BE5810-AD72-CA5A-F5D4-17FBD25A0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55" y="1629899"/>
            <a:ext cx="11690043" cy="4212000"/>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1">
            <a:extLst>
              <a:ext uri="{FF2B5EF4-FFF2-40B4-BE49-F238E27FC236}">
                <a16:creationId xmlns:a16="http://schemas.microsoft.com/office/drawing/2014/main" id="{A7DECB9C-58FF-B3DF-3D1A-421EDF815309}"/>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金融監督管理委員會上市櫃公司永續發展路徑圖</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文字方塊 6">
            <a:extLst>
              <a:ext uri="{FF2B5EF4-FFF2-40B4-BE49-F238E27FC236}">
                <a16:creationId xmlns:a16="http://schemas.microsoft.com/office/drawing/2014/main" id="{38D87AD3-5E75-7CF2-7DB9-8A1A7B28A4C4}"/>
              </a:ext>
            </a:extLst>
          </p:cNvPr>
          <p:cNvSpPr txBox="1"/>
          <p:nvPr/>
        </p:nvSpPr>
        <p:spPr>
          <a:xfrm>
            <a:off x="312002" y="1075718"/>
            <a:ext cx="11567996" cy="707886"/>
          </a:xfrm>
          <a:prstGeom prst="rect">
            <a:avLst/>
          </a:prstGeom>
          <a:solidFill>
            <a:schemeClr val="bg1"/>
          </a:solidFill>
        </p:spPr>
        <p:txBody>
          <a:bodyPr wrap="square">
            <a:spAutoFit/>
          </a:bodyPr>
          <a:lstStyle/>
          <a:p>
            <a:r>
              <a:rPr lang="zh-TW" altLang="en-US" sz="2000" b="0" i="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有關溫室氣體盤查及確信相關資訊，並明定上市公司分階段適用揭露減碳目標、策略及具體行動計畫之時程。</a:t>
            </a:r>
            <a:endPar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字方塊 4">
            <a:extLst>
              <a:ext uri="{FF2B5EF4-FFF2-40B4-BE49-F238E27FC236}">
                <a16:creationId xmlns:a16="http://schemas.microsoft.com/office/drawing/2014/main" id="{D6369D4F-AC6D-A3A1-76A5-F3E45E21DEAC}"/>
              </a:ext>
            </a:extLst>
          </p:cNvPr>
          <p:cNvSpPr txBox="1"/>
          <p:nvPr/>
        </p:nvSpPr>
        <p:spPr>
          <a:xfrm>
            <a:off x="2527890" y="2271507"/>
            <a:ext cx="651245" cy="369332"/>
          </a:xfrm>
          <a:prstGeom prst="rect">
            <a:avLst/>
          </a:prstGeom>
          <a:noFill/>
        </p:spPr>
        <p:txBody>
          <a:bodyPr wrap="square" lIns="0" tIns="0" rIns="0" bIns="0" anchor="ctr" anchorCtr="0">
            <a:spAutoFit/>
          </a:bodyPr>
          <a:lstStyle/>
          <a:p>
            <a:r>
              <a:rPr lang="en-US" altLang="zh-TW" sz="2400" b="1" i="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2023</a:t>
            </a:r>
            <a:endParaRPr lang="zh-TW" altLang="en-US" sz="2400" b="1" dirty="0">
              <a:effectLst>
                <a:outerShdw blurRad="38100" dist="38100" dir="2700000" algn="tl">
                  <a:srgbClr val="000000">
                    <a:alpha val="43137"/>
                  </a:srgbClr>
                </a:outerShdw>
              </a:effectLst>
            </a:endParaRPr>
          </a:p>
        </p:txBody>
      </p:sp>
      <p:sp>
        <p:nvSpPr>
          <p:cNvPr id="6" name="文字方塊 5">
            <a:extLst>
              <a:ext uri="{FF2B5EF4-FFF2-40B4-BE49-F238E27FC236}">
                <a16:creationId xmlns:a16="http://schemas.microsoft.com/office/drawing/2014/main" id="{BD0F4B8B-2D20-BB5A-C07D-FB91A3A3BFD5}"/>
              </a:ext>
            </a:extLst>
          </p:cNvPr>
          <p:cNvSpPr txBox="1"/>
          <p:nvPr/>
        </p:nvSpPr>
        <p:spPr>
          <a:xfrm>
            <a:off x="5255245" y="2257755"/>
            <a:ext cx="651245" cy="369332"/>
          </a:xfrm>
          <a:prstGeom prst="rect">
            <a:avLst/>
          </a:prstGeom>
          <a:noFill/>
        </p:spPr>
        <p:txBody>
          <a:bodyPr wrap="square" lIns="0" tIns="0" rIns="0" bIns="0" anchor="ctr" anchorCtr="0">
            <a:spAutoFit/>
          </a:bodyPr>
          <a:lstStyle/>
          <a:p>
            <a:r>
              <a:rPr lang="en-US" altLang="zh-TW" sz="2400" b="1" i="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2025</a:t>
            </a:r>
            <a:endParaRPr lang="zh-TW" altLang="en-US" sz="2400" b="1" dirty="0">
              <a:effectLst>
                <a:outerShdw blurRad="38100" dist="38100" dir="2700000" algn="tl">
                  <a:srgbClr val="000000">
                    <a:alpha val="43137"/>
                  </a:srgbClr>
                </a:outerShdw>
              </a:effectLst>
            </a:endParaRPr>
          </a:p>
        </p:txBody>
      </p:sp>
      <p:sp>
        <p:nvSpPr>
          <p:cNvPr id="9" name="文字方塊 8">
            <a:extLst>
              <a:ext uri="{FF2B5EF4-FFF2-40B4-BE49-F238E27FC236}">
                <a16:creationId xmlns:a16="http://schemas.microsoft.com/office/drawing/2014/main" id="{D139FC34-E1B1-BE43-19CC-005EB6D0595D}"/>
              </a:ext>
            </a:extLst>
          </p:cNvPr>
          <p:cNvSpPr txBox="1"/>
          <p:nvPr/>
        </p:nvSpPr>
        <p:spPr>
          <a:xfrm>
            <a:off x="211220" y="5761203"/>
            <a:ext cx="11612185" cy="707886"/>
          </a:xfrm>
          <a:prstGeom prst="rect">
            <a:avLst/>
          </a:prstGeom>
          <a:solidFill>
            <a:schemeClr val="bg1"/>
          </a:solidFill>
        </p:spPr>
        <p:txBody>
          <a:bodyPr wrap="square">
            <a:spAutoFit/>
          </a:bodyPr>
          <a:lstStyle>
            <a:defPPr>
              <a:defRPr lang="zh-TW"/>
            </a:defPPr>
            <a:lvl1pPr>
              <a:defRPr sz="2000" b="0" i="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應於每年</a:t>
            </a:r>
            <a:r>
              <a:rPr lang="en-US" altLang="zh-TW" dirty="0"/>
              <a:t>8/31</a:t>
            </a:r>
            <a:r>
              <a:rPr lang="zh-TW" altLang="en-US" dirty="0"/>
              <a:t>日前將永續報告書及該報告書檔案放置於公司網站，並申報至櫃買中心指定之網際網路申報系統（即</a:t>
            </a:r>
            <a:r>
              <a:rPr lang="zh-TW" altLang="en-US" dirty="0">
                <a:hlinkClick r:id="rId4"/>
              </a:rPr>
              <a:t>公開資訊觀測站</a:t>
            </a:r>
            <a:r>
              <a:rPr lang="zh-TW" altLang="en-US" dirty="0"/>
              <a:t>）。</a:t>
            </a:r>
          </a:p>
        </p:txBody>
      </p:sp>
      <p:sp>
        <p:nvSpPr>
          <p:cNvPr id="10" name="文字方塊 9">
            <a:extLst>
              <a:ext uri="{FF2B5EF4-FFF2-40B4-BE49-F238E27FC236}">
                <a16:creationId xmlns:a16="http://schemas.microsoft.com/office/drawing/2014/main" id="{89BD2E6D-A2F5-D043-C124-1C2CAFEBA6B6}"/>
              </a:ext>
            </a:extLst>
          </p:cNvPr>
          <p:cNvSpPr txBox="1"/>
          <p:nvPr/>
        </p:nvSpPr>
        <p:spPr>
          <a:xfrm>
            <a:off x="10798352" y="2260874"/>
            <a:ext cx="651245" cy="369332"/>
          </a:xfrm>
          <a:prstGeom prst="rect">
            <a:avLst/>
          </a:prstGeom>
          <a:noFill/>
        </p:spPr>
        <p:txBody>
          <a:bodyPr wrap="square" lIns="0" tIns="0" rIns="0" bIns="0" anchor="ctr" anchorCtr="0">
            <a:spAutoFit/>
          </a:bodyPr>
          <a:lstStyle/>
          <a:p>
            <a:r>
              <a:rPr lang="en-US" altLang="zh-TW" sz="2400" b="1" i="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2029</a:t>
            </a:r>
            <a:endParaRPr lang="zh-TW" altLang="en-US" sz="2400" b="1" dirty="0">
              <a:effectLst>
                <a:outerShdw blurRad="38100" dist="38100" dir="2700000" algn="tl">
                  <a:srgbClr val="000000">
                    <a:alpha val="43137"/>
                  </a:srgbClr>
                </a:outerShdw>
              </a:effectLst>
            </a:endParaRPr>
          </a:p>
        </p:txBody>
      </p:sp>
      <p:sp>
        <p:nvSpPr>
          <p:cNvPr id="11" name="文字方塊 10">
            <a:extLst>
              <a:ext uri="{FF2B5EF4-FFF2-40B4-BE49-F238E27FC236}">
                <a16:creationId xmlns:a16="http://schemas.microsoft.com/office/drawing/2014/main" id="{B8A994E5-6F17-1421-829A-81C86411DE94}"/>
              </a:ext>
            </a:extLst>
          </p:cNvPr>
          <p:cNvSpPr txBox="1"/>
          <p:nvPr/>
        </p:nvSpPr>
        <p:spPr>
          <a:xfrm>
            <a:off x="8060364" y="2250241"/>
            <a:ext cx="651245" cy="369332"/>
          </a:xfrm>
          <a:prstGeom prst="rect">
            <a:avLst/>
          </a:prstGeom>
          <a:noFill/>
        </p:spPr>
        <p:txBody>
          <a:bodyPr wrap="square" lIns="0" tIns="0" rIns="0" bIns="0" anchor="ctr" anchorCtr="0">
            <a:spAutoFit/>
          </a:bodyPr>
          <a:lstStyle/>
          <a:p>
            <a:r>
              <a:rPr lang="en-US" altLang="zh-TW" sz="2400" b="1" i="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2027</a:t>
            </a:r>
            <a:endParaRPr lang="zh-TW"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82784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6369C73-5AC8-E7BD-A9DA-E728FEF6E8A2}"/>
              </a:ext>
            </a:extLst>
          </p:cNvPr>
          <p:cNvPicPr>
            <a:picLocks noChangeAspect="1"/>
          </p:cNvPicPr>
          <p:nvPr/>
        </p:nvPicPr>
        <p:blipFill>
          <a:blip r:embed="rId2"/>
          <a:stretch>
            <a:fillRect/>
          </a:stretch>
        </p:blipFill>
        <p:spPr>
          <a:xfrm>
            <a:off x="237784" y="1588062"/>
            <a:ext cx="11716431" cy="4248000"/>
          </a:xfrm>
          <a:prstGeom prst="rect">
            <a:avLst/>
          </a:prstGeom>
        </p:spPr>
      </p:pic>
      <p:sp>
        <p:nvSpPr>
          <p:cNvPr id="2" name="標題 1">
            <a:extLst>
              <a:ext uri="{FF2B5EF4-FFF2-40B4-BE49-F238E27FC236}">
                <a16:creationId xmlns:a16="http://schemas.microsoft.com/office/drawing/2014/main" id="{C971F065-B227-9E96-EDDF-A40F5BCDCEF7}"/>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金融監督管理委員會</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碳費</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6081932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政府機關溫室氣體盤查</a:t>
            </a:r>
          </a:p>
        </p:txBody>
      </p:sp>
      <p:sp>
        <p:nvSpPr>
          <p:cNvPr id="27" name="object 28"/>
          <p:cNvSpPr txBox="1"/>
          <p:nvPr/>
        </p:nvSpPr>
        <p:spPr>
          <a:xfrm>
            <a:off x="615766" y="1127345"/>
            <a:ext cx="10598008" cy="3306803"/>
          </a:xfrm>
          <a:prstGeom prst="rect">
            <a:avLst/>
          </a:prstGeom>
        </p:spPr>
        <p:txBody>
          <a:bodyPr vert="horz" wrap="square" lIns="0" tIns="128270" rIns="0" bIns="0" rtlCol="0">
            <a:spAutoFit/>
          </a:bodyPr>
          <a:lstStyle/>
          <a:p>
            <a:pPr indent="457200">
              <a:lnSpc>
                <a:spcPts val="36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依據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112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年行政院環境保護署</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環境部溫室氣體盤查執行成果與經驗，訂定「政府機關溫室氣體盤查作業手冊」，協助政府機關執行溫室氣體排放量盤查作業。</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indent="457200">
              <a:lnSpc>
                <a:spcPts val="36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113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年環境部公布</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2030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年最新國家減排目標，設定較</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2005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年減量</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28%±2%</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，並預期</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2032</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年達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32%</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2035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年達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36%</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，強化中程目標與國際接軌。</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indent="457200">
              <a:lnSpc>
                <a:spcPts val="36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政府機關溫室氣體盤查作業手冊</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(114</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06</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月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GHG Protocol</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的「範疇」分類，</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GHG Protocol</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已成為國際間最廣泛採用的溫室氣體盤查標準，其範疇分類結構清晰，操作簡便，便於統一量化排放數據，並確保與國際減量框架的一致性。</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22078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object 27"/>
          <p:cNvPicPr/>
          <p:nvPr/>
        </p:nvPicPr>
        <p:blipFill>
          <a:blip r:embed="rId3" cstate="print">
            <a:duotone>
              <a:schemeClr val="bg2">
                <a:shade val="45000"/>
                <a:satMod val="135000"/>
              </a:schemeClr>
              <a:prstClr val="white"/>
            </a:duotone>
          </a:blip>
          <a:stretch>
            <a:fillRect/>
          </a:stretch>
        </p:blipFill>
        <p:spPr>
          <a:xfrm>
            <a:off x="1775841" y="1581837"/>
            <a:ext cx="2358390" cy="1027937"/>
          </a:xfrm>
          <a:prstGeom prst="rect">
            <a:avLst/>
          </a:prstGeom>
        </p:spPr>
      </p:pic>
      <p:pic>
        <p:nvPicPr>
          <p:cNvPr id="74" name="object 27"/>
          <p:cNvPicPr/>
          <p:nvPr/>
        </p:nvPicPr>
        <p:blipFill>
          <a:blip r:embed="rId3" cstate="print">
            <a:duotone>
              <a:schemeClr val="bg2">
                <a:shade val="45000"/>
                <a:satMod val="135000"/>
              </a:schemeClr>
              <a:prstClr val="white"/>
            </a:duotone>
          </a:blip>
          <a:stretch>
            <a:fillRect/>
          </a:stretch>
        </p:blipFill>
        <p:spPr>
          <a:xfrm>
            <a:off x="1766316" y="5325162"/>
            <a:ext cx="2358390" cy="1027937"/>
          </a:xfrm>
          <a:prstGeom prst="rect">
            <a:avLst/>
          </a:prstGeom>
        </p:spPr>
      </p:pic>
      <p:pic>
        <p:nvPicPr>
          <p:cNvPr id="73" name="object 27"/>
          <p:cNvPicPr/>
          <p:nvPr/>
        </p:nvPicPr>
        <p:blipFill>
          <a:blip r:embed="rId3" cstate="print">
            <a:duotone>
              <a:schemeClr val="bg2">
                <a:shade val="45000"/>
                <a:satMod val="135000"/>
              </a:schemeClr>
              <a:prstClr val="white"/>
            </a:duotone>
          </a:blip>
          <a:stretch>
            <a:fillRect/>
          </a:stretch>
        </p:blipFill>
        <p:spPr>
          <a:xfrm>
            <a:off x="1766316" y="4401237"/>
            <a:ext cx="2358390" cy="1027937"/>
          </a:xfrm>
          <a:prstGeom prst="rect">
            <a:avLst/>
          </a:prstGeom>
        </p:spPr>
      </p:pic>
      <p:pic>
        <p:nvPicPr>
          <p:cNvPr id="6" name="object 4"/>
          <p:cNvPicPr/>
          <p:nvPr/>
        </p:nvPicPr>
        <p:blipFill>
          <a:blip r:embed="rId4" cstate="print"/>
          <a:stretch>
            <a:fillRect/>
          </a:stretch>
        </p:blipFill>
        <p:spPr>
          <a:xfrm>
            <a:off x="680465" y="1976934"/>
            <a:ext cx="775703" cy="3185160"/>
          </a:xfrm>
          <a:prstGeom prst="rect">
            <a:avLst/>
          </a:prstGeom>
        </p:spPr>
      </p:pic>
      <p:sp>
        <p:nvSpPr>
          <p:cNvPr id="7" name="object 5"/>
          <p:cNvSpPr/>
          <p:nvPr/>
        </p:nvSpPr>
        <p:spPr>
          <a:xfrm>
            <a:off x="727709" y="2004367"/>
            <a:ext cx="685800" cy="3095625"/>
          </a:xfrm>
          <a:custGeom>
            <a:avLst/>
            <a:gdLst/>
            <a:ahLst/>
            <a:cxnLst/>
            <a:rect l="l" t="t" r="r" b="b"/>
            <a:pathLst>
              <a:path w="685800" h="3095625">
                <a:moveTo>
                  <a:pt x="571500" y="0"/>
                </a:moveTo>
                <a:lnTo>
                  <a:pt x="114300" y="0"/>
                </a:lnTo>
                <a:lnTo>
                  <a:pt x="69806" y="8983"/>
                </a:lnTo>
                <a:lnTo>
                  <a:pt x="33475" y="33480"/>
                </a:lnTo>
                <a:lnTo>
                  <a:pt x="8981" y="69812"/>
                </a:lnTo>
                <a:lnTo>
                  <a:pt x="0" y="114300"/>
                </a:lnTo>
                <a:lnTo>
                  <a:pt x="0" y="2980944"/>
                </a:lnTo>
                <a:lnTo>
                  <a:pt x="8981" y="3025431"/>
                </a:lnTo>
                <a:lnTo>
                  <a:pt x="33475" y="3061763"/>
                </a:lnTo>
                <a:lnTo>
                  <a:pt x="69806" y="3086260"/>
                </a:lnTo>
                <a:lnTo>
                  <a:pt x="114300" y="3095244"/>
                </a:lnTo>
                <a:lnTo>
                  <a:pt x="571500" y="3095244"/>
                </a:lnTo>
                <a:lnTo>
                  <a:pt x="615993" y="3086260"/>
                </a:lnTo>
                <a:lnTo>
                  <a:pt x="652324" y="3061763"/>
                </a:lnTo>
                <a:lnTo>
                  <a:pt x="676818" y="3025431"/>
                </a:lnTo>
                <a:lnTo>
                  <a:pt x="685800" y="2980944"/>
                </a:lnTo>
                <a:lnTo>
                  <a:pt x="685800" y="114300"/>
                </a:lnTo>
                <a:lnTo>
                  <a:pt x="676818" y="69812"/>
                </a:lnTo>
                <a:lnTo>
                  <a:pt x="652324" y="33480"/>
                </a:lnTo>
                <a:lnTo>
                  <a:pt x="615993" y="8983"/>
                </a:lnTo>
                <a:lnTo>
                  <a:pt x="571500"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object 6"/>
          <p:cNvSpPr/>
          <p:nvPr/>
        </p:nvSpPr>
        <p:spPr>
          <a:xfrm>
            <a:off x="727709" y="2004367"/>
            <a:ext cx="685800" cy="3095625"/>
          </a:xfrm>
          <a:custGeom>
            <a:avLst/>
            <a:gdLst/>
            <a:ahLst/>
            <a:cxnLst/>
            <a:rect l="l" t="t" r="r" b="b"/>
            <a:pathLst>
              <a:path w="685800" h="3095625">
                <a:moveTo>
                  <a:pt x="0" y="114300"/>
                </a:moveTo>
                <a:lnTo>
                  <a:pt x="8981" y="69812"/>
                </a:lnTo>
                <a:lnTo>
                  <a:pt x="33475" y="33480"/>
                </a:lnTo>
                <a:lnTo>
                  <a:pt x="69806" y="8983"/>
                </a:lnTo>
                <a:lnTo>
                  <a:pt x="114300" y="0"/>
                </a:lnTo>
                <a:lnTo>
                  <a:pt x="571500" y="0"/>
                </a:lnTo>
                <a:lnTo>
                  <a:pt x="615993" y="8983"/>
                </a:lnTo>
                <a:lnTo>
                  <a:pt x="652324" y="33480"/>
                </a:lnTo>
                <a:lnTo>
                  <a:pt x="676818" y="69812"/>
                </a:lnTo>
                <a:lnTo>
                  <a:pt x="685800" y="114300"/>
                </a:lnTo>
                <a:lnTo>
                  <a:pt x="685800" y="2980944"/>
                </a:lnTo>
                <a:lnTo>
                  <a:pt x="676818" y="3025431"/>
                </a:lnTo>
                <a:lnTo>
                  <a:pt x="652324" y="3061763"/>
                </a:lnTo>
                <a:lnTo>
                  <a:pt x="615993" y="3086260"/>
                </a:lnTo>
                <a:lnTo>
                  <a:pt x="571500" y="3095244"/>
                </a:lnTo>
                <a:lnTo>
                  <a:pt x="114300" y="3095244"/>
                </a:lnTo>
                <a:lnTo>
                  <a:pt x="69806" y="3086260"/>
                </a:lnTo>
                <a:lnTo>
                  <a:pt x="33475" y="3061763"/>
                </a:lnTo>
                <a:lnTo>
                  <a:pt x="8981" y="3025431"/>
                </a:lnTo>
                <a:lnTo>
                  <a:pt x="0" y="2980944"/>
                </a:lnTo>
                <a:lnTo>
                  <a:pt x="0" y="114300"/>
                </a:lnTo>
                <a:close/>
              </a:path>
            </a:pathLst>
          </a:custGeom>
          <a:ln w="9144">
            <a:solidFill>
              <a:srgbClr val="F8F8F8"/>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object 7"/>
          <p:cNvSpPr/>
          <p:nvPr/>
        </p:nvSpPr>
        <p:spPr>
          <a:xfrm>
            <a:off x="845058" y="2015034"/>
            <a:ext cx="568960" cy="3096895"/>
          </a:xfrm>
          <a:custGeom>
            <a:avLst/>
            <a:gdLst/>
            <a:ahLst/>
            <a:cxnLst/>
            <a:rect l="l" t="t" r="r" b="b"/>
            <a:pathLst>
              <a:path w="568960" h="3096895">
                <a:moveTo>
                  <a:pt x="568452" y="0"/>
                </a:moveTo>
                <a:lnTo>
                  <a:pt x="0" y="0"/>
                </a:lnTo>
                <a:lnTo>
                  <a:pt x="0" y="3096767"/>
                </a:lnTo>
                <a:lnTo>
                  <a:pt x="568452" y="3096767"/>
                </a:lnTo>
                <a:lnTo>
                  <a:pt x="568452"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object 8"/>
          <p:cNvPicPr/>
          <p:nvPr/>
        </p:nvPicPr>
        <p:blipFill>
          <a:blip r:embed="rId5" cstate="print"/>
          <a:stretch>
            <a:fillRect/>
          </a:stretch>
        </p:blipFill>
        <p:spPr>
          <a:xfrm>
            <a:off x="887729" y="2095806"/>
            <a:ext cx="403136" cy="2926842"/>
          </a:xfrm>
          <a:prstGeom prst="rect">
            <a:avLst/>
          </a:prstGeom>
        </p:spPr>
      </p:pic>
      <p:sp>
        <p:nvSpPr>
          <p:cNvPr id="11" name="object 9"/>
          <p:cNvSpPr/>
          <p:nvPr/>
        </p:nvSpPr>
        <p:spPr>
          <a:xfrm>
            <a:off x="2001011" y="1595172"/>
            <a:ext cx="7417434" cy="4657725"/>
          </a:xfrm>
          <a:custGeom>
            <a:avLst/>
            <a:gdLst/>
            <a:ahLst/>
            <a:cxnLst/>
            <a:rect l="l" t="t" r="r" b="b"/>
            <a:pathLst>
              <a:path w="7417434" h="4657725">
                <a:moveTo>
                  <a:pt x="0" y="4657344"/>
                </a:moveTo>
                <a:lnTo>
                  <a:pt x="7417308" y="4657344"/>
                </a:lnTo>
              </a:path>
              <a:path w="7417434" h="4657725">
                <a:moveTo>
                  <a:pt x="0" y="3726180"/>
                </a:moveTo>
                <a:lnTo>
                  <a:pt x="7417308" y="3726180"/>
                </a:lnTo>
              </a:path>
              <a:path w="7417434" h="4657725">
                <a:moveTo>
                  <a:pt x="0" y="2795016"/>
                </a:moveTo>
                <a:lnTo>
                  <a:pt x="7417308" y="2795016"/>
                </a:lnTo>
              </a:path>
              <a:path w="7417434" h="4657725">
                <a:moveTo>
                  <a:pt x="0" y="1863852"/>
                </a:moveTo>
                <a:lnTo>
                  <a:pt x="7417308" y="1863852"/>
                </a:lnTo>
              </a:path>
              <a:path w="7417434" h="4657725">
                <a:moveTo>
                  <a:pt x="0" y="931164"/>
                </a:moveTo>
                <a:lnTo>
                  <a:pt x="7417308" y="931164"/>
                </a:lnTo>
              </a:path>
              <a:path w="7417434" h="4657725">
                <a:moveTo>
                  <a:pt x="0" y="0"/>
                </a:moveTo>
                <a:lnTo>
                  <a:pt x="7417308" y="0"/>
                </a:lnTo>
              </a:path>
            </a:pathLst>
          </a:custGeom>
          <a:ln w="25908">
            <a:solidFill>
              <a:srgbClr val="DAECEE"/>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object 25"/>
          <p:cNvSpPr txBox="1"/>
          <p:nvPr/>
        </p:nvSpPr>
        <p:spPr>
          <a:xfrm>
            <a:off x="1968372" y="1776105"/>
            <a:ext cx="1932305" cy="623889"/>
          </a:xfrm>
          <a:prstGeom prst="rect">
            <a:avLst/>
          </a:prstGeom>
        </p:spPr>
        <p:txBody>
          <a:bodyPr vert="horz" wrap="square" lIns="0" tIns="33655" rIns="0" bIns="0" rtlCol="0">
            <a:spAutoFit/>
          </a:bodyPr>
          <a:lstStyle/>
          <a:p>
            <a:pPr marL="329565" marR="5080" indent="-317500">
              <a:lnSpc>
                <a:spcPts val="2300"/>
              </a:lnSpc>
              <a:spcBef>
                <a:spcPts val="265"/>
              </a:spcBef>
            </a:pP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第二章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安全衛生</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設施</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(6-</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22)</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9" name="object 27"/>
          <p:cNvPicPr/>
          <p:nvPr/>
        </p:nvPicPr>
        <p:blipFill>
          <a:blip r:embed="rId3" cstate="print">
            <a:duotone>
              <a:schemeClr val="bg2">
                <a:shade val="45000"/>
                <a:satMod val="135000"/>
              </a:schemeClr>
              <a:prstClr val="white"/>
            </a:duotone>
          </a:blip>
          <a:stretch>
            <a:fillRect/>
          </a:stretch>
        </p:blipFill>
        <p:spPr>
          <a:xfrm>
            <a:off x="1766316" y="2543862"/>
            <a:ext cx="2358390" cy="1027937"/>
          </a:xfrm>
          <a:prstGeom prst="rect">
            <a:avLst/>
          </a:prstGeom>
        </p:spPr>
      </p:pic>
      <p:sp>
        <p:nvSpPr>
          <p:cNvPr id="36" name="object 34"/>
          <p:cNvSpPr txBox="1"/>
          <p:nvPr/>
        </p:nvSpPr>
        <p:spPr>
          <a:xfrm>
            <a:off x="1911222" y="2727817"/>
            <a:ext cx="1932305" cy="623889"/>
          </a:xfrm>
          <a:prstGeom prst="rect">
            <a:avLst/>
          </a:prstGeom>
        </p:spPr>
        <p:txBody>
          <a:bodyPr vert="horz" wrap="square" lIns="0" tIns="33655" rIns="0" bIns="0" rtlCol="0">
            <a:spAutoFit/>
          </a:bodyPr>
          <a:lstStyle/>
          <a:p>
            <a:pPr marL="265430" marR="5080" indent="-253365">
              <a:lnSpc>
                <a:spcPts val="2300"/>
              </a:lnSpc>
              <a:spcBef>
                <a:spcPts val="265"/>
              </a:spcBef>
            </a:pP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第三章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安全衛生</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管理</a:t>
            </a:r>
            <a:r>
              <a:rPr sz="2000" b="1" spc="1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(23-</a:t>
            </a:r>
            <a:r>
              <a:rPr sz="2000" b="1" spc="8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34)</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3" name="object 51"/>
          <p:cNvSpPr txBox="1"/>
          <p:nvPr/>
        </p:nvSpPr>
        <p:spPr>
          <a:xfrm>
            <a:off x="2164904" y="4574150"/>
            <a:ext cx="1424940" cy="628377"/>
          </a:xfrm>
          <a:prstGeom prst="rect">
            <a:avLst/>
          </a:prstGeom>
        </p:spPr>
        <p:txBody>
          <a:bodyPr vert="horz" wrap="square" lIns="0" tIns="12700" rIns="0" bIns="0" rtlCol="0">
            <a:spAutoFit/>
          </a:bodyPr>
          <a:lstStyle/>
          <a:p>
            <a:pPr algn="ctr">
              <a:lnSpc>
                <a:spcPts val="2350"/>
              </a:lnSpc>
              <a:spcBef>
                <a:spcPts val="100"/>
              </a:spcBef>
            </a:pP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第五章</a:t>
            </a:r>
            <a:r>
              <a:rPr sz="20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罰則</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2350"/>
              </a:lnSpc>
            </a:pPr>
            <a:r>
              <a:rPr sz="2000" b="1" spc="18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(40-</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49)</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3" name="object 61"/>
          <p:cNvSpPr txBox="1"/>
          <p:nvPr/>
        </p:nvSpPr>
        <p:spPr>
          <a:xfrm>
            <a:off x="4284725" y="3639453"/>
            <a:ext cx="5133720" cy="566420"/>
          </a:xfrm>
          <a:prstGeom prst="rect">
            <a:avLst/>
          </a:prstGeom>
        </p:spPr>
        <p:txBody>
          <a:bodyPr vert="horz" wrap="square" lIns="0" tIns="27939" rIns="0" bIns="0" rtlCol="0">
            <a:spAutoFit/>
          </a:bodyPr>
          <a:lstStyle/>
          <a:p>
            <a:pPr marL="12700" marR="5080">
              <a:lnSpc>
                <a:spcPts val="2100"/>
              </a:lnSpc>
              <a:spcBef>
                <a:spcPts val="219"/>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職業安全衛生諮詢會、檢查、停工、協助及</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顧問服務機構輔導、職業災害之調查…等。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4" name="object 66"/>
          <p:cNvSpPr txBox="1"/>
          <p:nvPr/>
        </p:nvSpPr>
        <p:spPr>
          <a:xfrm>
            <a:off x="4278120" y="5424069"/>
            <a:ext cx="5140325" cy="797654"/>
          </a:xfrm>
          <a:prstGeom prst="rect">
            <a:avLst/>
          </a:prstGeom>
        </p:spPr>
        <p:txBody>
          <a:bodyPr vert="horz" wrap="square" lIns="0" tIns="0" rIns="0" bIns="0" rtlCol="0">
            <a:spAutoFit/>
          </a:bodyPr>
          <a:lstStyle/>
          <a:p>
            <a:pPr marL="12700">
              <a:lnSpc>
                <a:spcPts val="1900"/>
              </a:lnSpc>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促進安衛文化發展、機關推動安衛之評核、工作</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a:p>
            <a:pPr marL="12700" marR="5080">
              <a:lnSpc>
                <a:spcPct val="100000"/>
              </a:lnSpc>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場所負責人指揮或監督從事勞動之人員之比照適</a:t>
            </a:r>
            <a:r>
              <a:rPr sz="1800" b="1" spc="4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用…等。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5" name="object 67"/>
          <p:cNvSpPr txBox="1"/>
          <p:nvPr/>
        </p:nvSpPr>
        <p:spPr>
          <a:xfrm>
            <a:off x="2141409" y="5549584"/>
            <a:ext cx="1424940" cy="577081"/>
          </a:xfrm>
          <a:prstGeom prst="rect">
            <a:avLst/>
          </a:prstGeom>
        </p:spPr>
        <p:txBody>
          <a:bodyPr vert="horz" wrap="square" lIns="0" tIns="0" rIns="0" bIns="0" rtlCol="0">
            <a:spAutoFit/>
          </a:bodyPr>
          <a:lstStyle/>
          <a:p>
            <a:pPr algn="ctr">
              <a:lnSpc>
                <a:spcPts val="2055"/>
              </a:lnSpc>
            </a:pP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第六章</a:t>
            </a:r>
            <a:r>
              <a:rPr sz="20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附則</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2350"/>
              </a:lnSpc>
            </a:pPr>
            <a:r>
              <a:rPr sz="2000" b="1" spc="18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(50-</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55)</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6" name="object 62"/>
          <p:cNvSpPr txBox="1"/>
          <p:nvPr/>
        </p:nvSpPr>
        <p:spPr>
          <a:xfrm>
            <a:off x="4301616" y="1023545"/>
            <a:ext cx="5116829" cy="566822"/>
          </a:xfrm>
          <a:prstGeom prst="rect">
            <a:avLst/>
          </a:prstGeom>
        </p:spPr>
        <p:txBody>
          <a:bodyPr vert="horz" wrap="square" lIns="0" tIns="12700" rIns="0" bIns="0" rtlCol="0">
            <a:spAutoFit/>
          </a:bodyPr>
          <a:lstStyle/>
          <a:p>
            <a:pPr marL="12700" marR="5080">
              <a:lnSpc>
                <a:spcPct val="100000"/>
              </a:lnSpc>
              <a:spcBef>
                <a:spcPts val="100"/>
              </a:spcBef>
            </a:pPr>
            <a:r>
              <a:rPr sz="1800" b="1" dirty="0" err="1">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目的、名詞定義、主管機關、適用範圍</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 、一般</a:t>
            </a:r>
            <a:r>
              <a:rPr sz="1800" b="1" spc="-2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責任。</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7" name="object 63"/>
          <p:cNvSpPr txBox="1"/>
          <p:nvPr/>
        </p:nvSpPr>
        <p:spPr>
          <a:xfrm>
            <a:off x="4326635" y="2704899"/>
            <a:ext cx="5091810" cy="574040"/>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安全衛生管理、承攬管理、青少年及母性</a:t>
            </a: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保護、教育訓練、安衛守則…等。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8" name="object 64"/>
          <p:cNvSpPr txBox="1"/>
          <p:nvPr/>
        </p:nvSpPr>
        <p:spPr>
          <a:xfrm>
            <a:off x="4313427" y="4561652"/>
            <a:ext cx="5209411" cy="57467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刑罰：</a:t>
            </a:r>
            <a:r>
              <a:rPr sz="1800" b="1" spc="-1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1</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及</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年或</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18</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及</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30</a:t>
            </a:r>
            <a:r>
              <a:rPr sz="1800" b="1" spc="-2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萬罰金</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a:p>
            <a:pPr marL="12700">
              <a:lnSpc>
                <a:spcPct val="100000"/>
              </a:lnSpc>
            </a:pPr>
            <a:r>
              <a:rPr sz="1800" b="1" spc="-1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罰鍰：製造、輸入及供應者及雇主</a:t>
            </a:r>
            <a:r>
              <a:rPr sz="1800" b="1" spc="15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a:t>
            </a:r>
            <a:r>
              <a:rPr sz="18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300</a:t>
            </a:r>
            <a:r>
              <a:rPr sz="1800" b="1" spc="-5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萬</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9" name="object 65"/>
          <p:cNvSpPr txBox="1"/>
          <p:nvPr/>
        </p:nvSpPr>
        <p:spPr>
          <a:xfrm>
            <a:off x="4266184" y="1785419"/>
            <a:ext cx="5054600" cy="566420"/>
          </a:xfrm>
          <a:prstGeom prst="rect">
            <a:avLst/>
          </a:prstGeom>
        </p:spPr>
        <p:txBody>
          <a:bodyPr vert="horz" wrap="square" lIns="0" tIns="27939" rIns="0" bIns="0" rtlCol="0">
            <a:spAutoFit/>
          </a:bodyPr>
          <a:lstStyle/>
          <a:p>
            <a:pPr marL="12700" marR="5080">
              <a:lnSpc>
                <a:spcPts val="2100"/>
              </a:lnSpc>
              <a:spcBef>
                <a:spcPts val="219"/>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安全衛生設備及措施、機械設備器具標準及源頭管理、廠場化學品管理、勞工健康管理…等措施。</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0" name="object 18"/>
          <p:cNvPicPr/>
          <p:nvPr/>
        </p:nvPicPr>
        <p:blipFill>
          <a:blip r:embed="rId6" cstate="print"/>
          <a:stretch>
            <a:fillRect/>
          </a:stretch>
        </p:blipFill>
        <p:spPr>
          <a:xfrm>
            <a:off x="1756790" y="661317"/>
            <a:ext cx="2358390" cy="1029474"/>
          </a:xfrm>
          <a:prstGeom prst="rect">
            <a:avLst/>
          </a:prstGeom>
        </p:spPr>
      </p:pic>
      <p:sp>
        <p:nvSpPr>
          <p:cNvPr id="71" name="object 25"/>
          <p:cNvSpPr txBox="1"/>
          <p:nvPr/>
        </p:nvSpPr>
        <p:spPr>
          <a:xfrm>
            <a:off x="1825497" y="958251"/>
            <a:ext cx="2165478" cy="328936"/>
          </a:xfrm>
          <a:prstGeom prst="rect">
            <a:avLst/>
          </a:prstGeom>
        </p:spPr>
        <p:txBody>
          <a:bodyPr vert="horz" wrap="square" lIns="0" tIns="33655" rIns="0" bIns="0" rtlCol="0">
            <a:spAutoFit/>
          </a:bodyPr>
          <a:lstStyle/>
          <a:p>
            <a:pPr marL="329565" marR="5080" indent="-317500" algn="ctr">
              <a:lnSpc>
                <a:spcPts val="2300"/>
              </a:lnSpc>
              <a:spcBef>
                <a:spcPts val="265"/>
              </a:spcBef>
            </a:pP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章</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總則</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2" name="object 27"/>
          <p:cNvPicPr/>
          <p:nvPr/>
        </p:nvPicPr>
        <p:blipFill>
          <a:blip r:embed="rId3" cstate="print">
            <a:duotone>
              <a:schemeClr val="bg2">
                <a:shade val="45000"/>
                <a:satMod val="135000"/>
              </a:schemeClr>
              <a:prstClr val="white"/>
            </a:duotone>
          </a:blip>
          <a:stretch>
            <a:fillRect/>
          </a:stretch>
        </p:blipFill>
        <p:spPr>
          <a:xfrm>
            <a:off x="1766316" y="3477312"/>
            <a:ext cx="2358390" cy="1027937"/>
          </a:xfrm>
          <a:prstGeom prst="rect">
            <a:avLst/>
          </a:prstGeom>
        </p:spPr>
      </p:pic>
      <p:sp>
        <p:nvSpPr>
          <p:cNvPr id="45" name="object 43"/>
          <p:cNvSpPr txBox="1"/>
          <p:nvPr/>
        </p:nvSpPr>
        <p:spPr>
          <a:xfrm>
            <a:off x="1896618" y="3683581"/>
            <a:ext cx="1932305" cy="613117"/>
          </a:xfrm>
          <a:prstGeom prst="rect">
            <a:avLst/>
          </a:prstGeom>
        </p:spPr>
        <p:txBody>
          <a:bodyPr vert="horz" wrap="square" lIns="0" tIns="77470" rIns="0" bIns="0" rtlCol="0">
            <a:spAutoFit/>
          </a:bodyPr>
          <a:lstStyle/>
          <a:p>
            <a:pPr marL="304165" marR="5080" indent="-291465">
              <a:lnSpc>
                <a:spcPct val="78900"/>
              </a:lnSpc>
              <a:spcBef>
                <a:spcPts val="610"/>
              </a:spcBef>
            </a:pP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第四章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監督與檢</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查</a:t>
            </a:r>
            <a:r>
              <a:rPr sz="2400" b="1" spc="2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(35-</a:t>
            </a:r>
            <a:r>
              <a:rPr sz="2400" b="1" spc="11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39)</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2577052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en-US" altLang="zh-TW"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GHG Protocol</a:t>
            </a:r>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ISO 14064-1:2018</a:t>
            </a:r>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的 差異</a:t>
            </a:r>
          </a:p>
        </p:txBody>
      </p:sp>
      <p:sp>
        <p:nvSpPr>
          <p:cNvPr id="27" name="object 28"/>
          <p:cNvSpPr txBox="1"/>
          <p:nvPr/>
        </p:nvSpPr>
        <p:spPr>
          <a:xfrm>
            <a:off x="615766" y="1127345"/>
            <a:ext cx="10598008" cy="3306803"/>
          </a:xfrm>
          <a:prstGeom prst="rect">
            <a:avLst/>
          </a:prstGeom>
        </p:spPr>
        <p:txBody>
          <a:bodyPr vert="horz" wrap="square" lIns="0" tIns="128270" rIns="0" bIns="0" rtlCol="0">
            <a:spAutoFit/>
          </a:bodyPr>
          <a:lstStyle/>
          <a:p>
            <a:pPr>
              <a:lnSpc>
                <a:spcPts val="36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GHG Protocol</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ISO 14064-1:2018</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在盤查氣體種類和營運邊界的定義上有明顯的不同。</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3600"/>
              </a:lnSpc>
              <a:buFont typeface="Wingdings" panose="05000000000000000000" pitchFamily="2" charset="2"/>
              <a:buChar char="n"/>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GHG Protocol</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涵蓋的氣體種類包括</a:t>
            </a:r>
            <a:r>
              <a:rPr lang="zh-TW" altLang="en-US" sz="20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京都議定書</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涵蓋的</a:t>
            </a:r>
            <a:r>
              <a:rPr lang="zh-TW" altLang="en-US" sz="20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六</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類氣體，而</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ISO 14064-1:2018</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則包括更</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廣泛</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的氣體種類。</a:t>
            </a:r>
          </a:p>
          <a:p>
            <a:pPr marL="342900" indent="-342900">
              <a:lnSpc>
                <a:spcPts val="3600"/>
              </a:lnSpc>
              <a:buFont typeface="Wingdings" panose="05000000000000000000" pitchFamily="2" charset="2"/>
              <a:buChar char="n"/>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在營運邊界方面，</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GHG Protocol</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將排放劃分為範疇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（直接溫室氣體排放）、範疇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（電力之間接溫室氣體排放）和範疇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（其他間接溫室氣體排放），並進一步細分為</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類具體的排放源。而</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ISO 14064-1:2018</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則將排放劃分為五大類，詳細說明了各類排放的計算方法和報告要求。</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525019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39F72E33-B714-2B7A-583D-6A4620538D49}"/>
              </a:ext>
            </a:extLst>
          </p:cNvPr>
          <p:cNvGrpSpPr/>
          <p:nvPr/>
        </p:nvGrpSpPr>
        <p:grpSpPr>
          <a:xfrm>
            <a:off x="757084" y="894734"/>
            <a:ext cx="10687664" cy="5515899"/>
            <a:chOff x="757084" y="875070"/>
            <a:chExt cx="10687664" cy="5515899"/>
          </a:xfrm>
        </p:grpSpPr>
        <p:pic>
          <p:nvPicPr>
            <p:cNvPr id="7" name="圖片 6">
              <a:extLst>
                <a:ext uri="{FF2B5EF4-FFF2-40B4-BE49-F238E27FC236}">
                  <a16:creationId xmlns:a16="http://schemas.microsoft.com/office/drawing/2014/main" id="{565D2CF0-AFC2-63AC-579A-44151FC523AC}"/>
                </a:ext>
              </a:extLst>
            </p:cNvPr>
            <p:cNvPicPr>
              <a:picLocks noChangeAspect="1"/>
            </p:cNvPicPr>
            <p:nvPr/>
          </p:nvPicPr>
          <p:blipFill>
            <a:blip r:embed="rId3"/>
            <a:srcRect l="2958" t="10647" r="2546" b="3714"/>
            <a:stretch/>
          </p:blipFill>
          <p:spPr>
            <a:xfrm>
              <a:off x="757084" y="934065"/>
              <a:ext cx="10687664" cy="5456904"/>
            </a:xfrm>
            <a:prstGeom prst="rect">
              <a:avLst/>
            </a:prstGeom>
          </p:spPr>
        </p:pic>
        <p:pic>
          <p:nvPicPr>
            <p:cNvPr id="8" name="圖片 7">
              <a:extLst>
                <a:ext uri="{FF2B5EF4-FFF2-40B4-BE49-F238E27FC236}">
                  <a16:creationId xmlns:a16="http://schemas.microsoft.com/office/drawing/2014/main" id="{D9B492E5-E227-0E39-B69D-B967B771B9F1}"/>
                </a:ext>
              </a:extLst>
            </p:cNvPr>
            <p:cNvPicPr>
              <a:picLocks noChangeAspect="1"/>
            </p:cNvPicPr>
            <p:nvPr/>
          </p:nvPicPr>
          <p:blipFill>
            <a:blip r:embed="rId3"/>
            <a:srcRect l="55943" t="8564" r="22585" b="79400"/>
            <a:stretch/>
          </p:blipFill>
          <p:spPr>
            <a:xfrm>
              <a:off x="6735100" y="875070"/>
              <a:ext cx="2428568" cy="766916"/>
            </a:xfrm>
            <a:prstGeom prst="rect">
              <a:avLst/>
            </a:prstGeom>
          </p:spPr>
        </p:pic>
      </p:grpSp>
      <p:sp>
        <p:nvSpPr>
          <p:cNvPr id="10" name="標題 1">
            <a:extLst>
              <a:ext uri="{FF2B5EF4-FFF2-40B4-BE49-F238E27FC236}">
                <a16:creationId xmlns:a16="http://schemas.microsoft.com/office/drawing/2014/main" id="{3338EBAF-AAA5-BBB3-AE3F-CA38CA07A71E}"/>
              </a:ext>
            </a:extLst>
          </p:cNvPr>
          <p:cNvSpPr>
            <a:spLocks noGrp="1"/>
          </p:cNvSpPr>
          <p:nvPr>
            <p:ph type="title"/>
          </p:nvPr>
        </p:nvSpPr>
        <p:spPr>
          <a:xfrm>
            <a:off x="360000" y="360000"/>
            <a:ext cx="11347269" cy="900000"/>
          </a:xfrm>
        </p:spPr>
        <p:txBody>
          <a:bodyPr lIns="0" tIns="0" rIns="0" bIns="0">
            <a:normAutofit/>
          </a:bodyPr>
          <a:lstStyle/>
          <a:p>
            <a:r>
              <a:rPr lang="en-US" altLang="zh-TW"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GHG Protocol</a:t>
            </a:r>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ISO 14064-1:2018</a:t>
            </a:r>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的 差異</a:t>
            </a:r>
          </a:p>
        </p:txBody>
      </p:sp>
    </p:spTree>
    <p:extLst>
      <p:ext uri="{BB962C8B-B14F-4D97-AF65-F5344CB8AC3E}">
        <p14:creationId xmlns:p14="http://schemas.microsoft.com/office/powerpoint/2010/main" val="3045208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溫室氣體</a:t>
            </a:r>
          </a:p>
        </p:txBody>
      </p:sp>
      <p:sp>
        <p:nvSpPr>
          <p:cNvPr id="7" name="object 7"/>
          <p:cNvSpPr txBox="1"/>
          <p:nvPr/>
        </p:nvSpPr>
        <p:spPr>
          <a:xfrm>
            <a:off x="1921635" y="4344908"/>
            <a:ext cx="7000240" cy="1379865"/>
          </a:xfrm>
          <a:prstGeom prst="rect">
            <a:avLst/>
          </a:prstGeom>
        </p:spPr>
        <p:txBody>
          <a:bodyPr vert="horz" wrap="square" lIns="0" tIns="30480" rIns="0" bIns="0" rtlCol="0">
            <a:spAutoFit/>
          </a:bodyPr>
          <a:lstStyle/>
          <a:p>
            <a:pPr>
              <a:lnSpc>
                <a:spcPct val="100000"/>
              </a:lnSpc>
              <a:spcBef>
                <a:spcPts val="240"/>
              </a:spcBef>
            </a:pP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150495">
              <a:lnSpc>
                <a:spcPct val="100000"/>
              </a:lnSpc>
            </a:pPr>
            <a:r>
              <a:rPr sz="2000" spc="15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碳= </a:t>
            </a:r>
            <a:r>
              <a:rPr sz="3600" b="1"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CO</a:t>
            </a:r>
            <a:r>
              <a:rPr sz="3600" b="1" baseline="-20833"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a:t>
            </a:r>
            <a:r>
              <a:rPr sz="3600" b="1"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e</a:t>
            </a:r>
            <a:r>
              <a:rPr sz="3600" b="1" spc="60"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10"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二氧化碳當量</a:t>
            </a:r>
            <a:r>
              <a:rPr sz="2000" b="1"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(carbon</a:t>
            </a:r>
            <a:r>
              <a:rPr sz="2000" b="1" spc="-6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 </a:t>
            </a:r>
            <a:r>
              <a:rPr sz="2000" b="1"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dioxide</a:t>
            </a:r>
            <a:r>
              <a:rPr sz="2000" b="1" spc="-3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1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equivalent)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38100">
              <a:lnSpc>
                <a:spcPct val="100000"/>
              </a:lnSpc>
              <a:spcBef>
                <a:spcPts val="1365"/>
              </a:spcBef>
            </a:pPr>
            <a:r>
              <a:rPr lang="zh-TW" altLang="en-US" sz="20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sz="2000" spc="-15" dirty="0" err="1">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把不同的溫室氣體對於暖化的影響程度用</a:t>
            </a:r>
            <a:r>
              <a:rPr sz="2000" b="1" spc="-10" dirty="0" err="1">
                <a:solidFill>
                  <a:srgbClr val="0F5D92"/>
                </a:solidFill>
                <a:latin typeface="Times New Roman" panose="02020603050405020304" pitchFamily="18" charset="0"/>
                <a:ea typeface="標楷體" panose="03000509000000000000" pitchFamily="65" charset="-120"/>
                <a:cs typeface="Times New Roman" panose="02020603050405020304" pitchFamily="18" charset="0"/>
              </a:rPr>
              <a:t>同一種單位</a:t>
            </a:r>
            <a:r>
              <a:rPr sz="2000" spc="-25" dirty="0" err="1">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來表示</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object 8"/>
          <p:cNvSpPr txBox="1"/>
          <p:nvPr/>
        </p:nvSpPr>
        <p:spPr>
          <a:xfrm>
            <a:off x="906016" y="1740430"/>
            <a:ext cx="1416050" cy="403957"/>
          </a:xfrm>
          <a:prstGeom prst="rect">
            <a:avLst/>
          </a:prstGeom>
          <a:solidFill>
            <a:srgbClr val="FFFFFF"/>
          </a:solidFill>
        </p:spPr>
        <p:txBody>
          <a:bodyPr vert="horz" wrap="square" lIns="0" tIns="34290" rIns="0" bIns="0" rtlCol="0">
            <a:spAutoFit/>
          </a:bodyPr>
          <a:lstStyle/>
          <a:p>
            <a:pPr marL="90805">
              <a:lnSpc>
                <a:spcPct val="100000"/>
              </a:lnSpc>
              <a:spcBef>
                <a:spcPts val="270"/>
              </a:spcBef>
            </a:pPr>
            <a:r>
              <a:rPr sz="2400" b="1" spc="-15" dirty="0">
                <a:solidFill>
                  <a:srgbClr val="48B8B7"/>
                </a:solidFill>
                <a:latin typeface="Times New Roman" panose="02020603050405020304" pitchFamily="18" charset="0"/>
                <a:ea typeface="標楷體" panose="03000509000000000000" pitchFamily="65" charset="-120"/>
                <a:cs typeface="Times New Roman" panose="02020603050405020304" pitchFamily="18" charset="0"/>
              </a:rPr>
              <a:t>溫室氣體</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object 28"/>
          <p:cNvSpPr txBox="1"/>
          <p:nvPr/>
        </p:nvSpPr>
        <p:spPr>
          <a:xfrm>
            <a:off x="615766" y="1127345"/>
            <a:ext cx="10598008" cy="781685"/>
          </a:xfrm>
          <a:prstGeom prst="rect">
            <a:avLst/>
          </a:prstGeom>
        </p:spPr>
        <p:txBody>
          <a:bodyPr vert="horz" wrap="square" lIns="0" tIns="128270" rIns="0" bIns="0" rtlCol="0">
            <a:spAutoFit/>
          </a:bodyPr>
          <a:lstStyle/>
          <a:p>
            <a:pPr marL="25400">
              <a:lnSpc>
                <a:spcPct val="100000"/>
              </a:lnSpc>
              <a:spcBef>
                <a:spcPts val="1010"/>
              </a:spcBef>
            </a:pPr>
            <a:r>
              <a:rPr sz="2000" b="1" spc="-1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產品或服務在整個生命週期過程所產生的</a:t>
            </a:r>
            <a:r>
              <a:rPr sz="2000" b="1" spc="-15" dirty="0">
                <a:solidFill>
                  <a:srgbClr val="0D5A95"/>
                </a:solidFill>
                <a:latin typeface="Times New Roman" panose="02020603050405020304" pitchFamily="18" charset="0"/>
                <a:ea typeface="標楷體" panose="03000509000000000000" pitchFamily="65" charset="-120"/>
                <a:cs typeface="Times New Roman" panose="02020603050405020304" pitchFamily="18" charset="0"/>
              </a:rPr>
              <a:t>溫室氣體排放量</a:t>
            </a:r>
            <a:r>
              <a:rPr sz="2000" b="1" spc="-1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總和，以</a:t>
            </a:r>
            <a:r>
              <a:rPr sz="2000" b="1"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CO</a:t>
            </a:r>
            <a:r>
              <a:rPr sz="1950" b="1" baseline="-21367"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2</a:t>
            </a:r>
            <a:r>
              <a:rPr sz="1950" b="1" spc="-37" baseline="-21367"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 </a:t>
            </a:r>
            <a:r>
              <a:rPr sz="2000" b="1"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當量</a:t>
            </a:r>
            <a:r>
              <a:rPr sz="2000" b="1" spc="-2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表示。</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R="196850" algn="r">
              <a:lnSpc>
                <a:spcPct val="100000"/>
              </a:lnSpc>
              <a:spcBef>
                <a:spcPts val="720"/>
              </a:spcBef>
            </a:pPr>
            <a:r>
              <a:rPr lang="en-US" sz="16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  </a:t>
            </a:r>
            <a:r>
              <a:rPr sz="16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(CNS14067</a:t>
            </a:r>
            <a:r>
              <a:rPr sz="1600" spc="-7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 </a:t>
            </a:r>
            <a:r>
              <a:rPr sz="1600" spc="-1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3.1.1.1)</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8" name="群組 27">
            <a:extLst>
              <a:ext uri="{FF2B5EF4-FFF2-40B4-BE49-F238E27FC236}">
                <a16:creationId xmlns:a16="http://schemas.microsoft.com/office/drawing/2014/main" id="{25B7B42D-102E-27EB-9A60-968747085B4D}"/>
              </a:ext>
            </a:extLst>
          </p:cNvPr>
          <p:cNvGrpSpPr/>
          <p:nvPr/>
        </p:nvGrpSpPr>
        <p:grpSpPr>
          <a:xfrm>
            <a:off x="1330958" y="2395546"/>
            <a:ext cx="8468760" cy="2023472"/>
            <a:chOff x="1330958" y="2395546"/>
            <a:chExt cx="8468760" cy="2023472"/>
          </a:xfrm>
        </p:grpSpPr>
        <p:sp>
          <p:nvSpPr>
            <p:cNvPr id="5" name="object 5"/>
            <p:cNvSpPr txBox="1"/>
            <p:nvPr/>
          </p:nvSpPr>
          <p:spPr>
            <a:xfrm>
              <a:off x="8884744" y="2713036"/>
              <a:ext cx="631190" cy="391795"/>
            </a:xfrm>
            <a:prstGeom prst="rect">
              <a:avLst/>
            </a:prstGeom>
          </p:spPr>
          <p:txBody>
            <a:bodyPr vert="horz" wrap="square" lIns="0" tIns="12700" rIns="0" bIns="0" rtlCol="0">
              <a:spAutoFit/>
            </a:bodyPr>
            <a:lstStyle/>
            <a:p>
              <a:pPr marL="38100">
                <a:lnSpc>
                  <a:spcPct val="100000"/>
                </a:lnSpc>
                <a:spcBef>
                  <a:spcPts val="100"/>
                </a:spcBef>
              </a:pPr>
              <a:r>
                <a:rPr sz="2400" b="1" spc="-2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NF</a:t>
              </a:r>
              <a:r>
                <a:rPr sz="2400" b="1" spc="-37" baseline="-2430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3</a:t>
              </a:r>
              <a:endParaRPr sz="2400" baseline="-24305"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object 6"/>
            <p:cNvSpPr txBox="1"/>
            <p:nvPr/>
          </p:nvSpPr>
          <p:spPr>
            <a:xfrm>
              <a:off x="8937075" y="3386064"/>
              <a:ext cx="708660" cy="258404"/>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16,100</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9" name="object 9"/>
            <p:cNvGrpSpPr/>
            <p:nvPr/>
          </p:nvGrpSpPr>
          <p:grpSpPr>
            <a:xfrm>
              <a:off x="1330958" y="2420492"/>
              <a:ext cx="7219315" cy="1521460"/>
              <a:chOff x="2005583" y="2639567"/>
              <a:chExt cx="7219315" cy="1521460"/>
            </a:xfrm>
          </p:grpSpPr>
          <p:pic>
            <p:nvPicPr>
              <p:cNvPr id="10" name="object 10"/>
              <p:cNvPicPr/>
              <p:nvPr/>
            </p:nvPicPr>
            <p:blipFill>
              <a:blip r:embed="rId3" cstate="print"/>
              <a:stretch>
                <a:fillRect/>
              </a:stretch>
            </p:blipFill>
            <p:spPr>
              <a:xfrm>
                <a:off x="2005583" y="2639567"/>
                <a:ext cx="1316736" cy="976884"/>
              </a:xfrm>
              <a:prstGeom prst="rect">
                <a:avLst/>
              </a:prstGeom>
            </p:spPr>
          </p:pic>
          <p:pic>
            <p:nvPicPr>
              <p:cNvPr id="11" name="object 11"/>
              <p:cNvPicPr/>
              <p:nvPr/>
            </p:nvPicPr>
            <p:blipFill>
              <a:blip r:embed="rId3" cstate="print"/>
              <a:stretch>
                <a:fillRect/>
              </a:stretch>
            </p:blipFill>
            <p:spPr>
              <a:xfrm>
                <a:off x="3163823" y="3183635"/>
                <a:ext cx="1316736" cy="976883"/>
              </a:xfrm>
              <a:prstGeom prst="rect">
                <a:avLst/>
              </a:prstGeom>
            </p:spPr>
          </p:pic>
          <p:pic>
            <p:nvPicPr>
              <p:cNvPr id="12" name="object 12"/>
              <p:cNvPicPr/>
              <p:nvPr/>
            </p:nvPicPr>
            <p:blipFill>
              <a:blip r:embed="rId3" cstate="print"/>
              <a:stretch>
                <a:fillRect/>
              </a:stretch>
            </p:blipFill>
            <p:spPr>
              <a:xfrm>
                <a:off x="4341876" y="2639567"/>
                <a:ext cx="1316736" cy="976884"/>
              </a:xfrm>
              <a:prstGeom prst="rect">
                <a:avLst/>
              </a:prstGeom>
            </p:spPr>
          </p:pic>
          <p:pic>
            <p:nvPicPr>
              <p:cNvPr id="13" name="object 13"/>
              <p:cNvPicPr/>
              <p:nvPr/>
            </p:nvPicPr>
            <p:blipFill>
              <a:blip r:embed="rId3" cstate="print"/>
              <a:stretch>
                <a:fillRect/>
              </a:stretch>
            </p:blipFill>
            <p:spPr>
              <a:xfrm>
                <a:off x="6749795" y="2639567"/>
                <a:ext cx="1316736" cy="976884"/>
              </a:xfrm>
              <a:prstGeom prst="rect">
                <a:avLst/>
              </a:prstGeom>
            </p:spPr>
          </p:pic>
          <p:pic>
            <p:nvPicPr>
              <p:cNvPr id="14" name="object 14"/>
              <p:cNvPicPr/>
              <p:nvPr/>
            </p:nvPicPr>
            <p:blipFill>
              <a:blip r:embed="rId3" cstate="print"/>
              <a:stretch>
                <a:fillRect/>
              </a:stretch>
            </p:blipFill>
            <p:spPr>
              <a:xfrm>
                <a:off x="7908036" y="3182111"/>
                <a:ext cx="1316735" cy="976883"/>
              </a:xfrm>
              <a:prstGeom prst="rect">
                <a:avLst/>
              </a:prstGeom>
            </p:spPr>
          </p:pic>
          <p:pic>
            <p:nvPicPr>
              <p:cNvPr id="15" name="object 15"/>
              <p:cNvPicPr/>
              <p:nvPr/>
            </p:nvPicPr>
            <p:blipFill>
              <a:blip r:embed="rId3" cstate="print"/>
              <a:stretch>
                <a:fillRect/>
              </a:stretch>
            </p:blipFill>
            <p:spPr>
              <a:xfrm>
                <a:off x="5568695" y="3183635"/>
                <a:ext cx="1316736" cy="976883"/>
              </a:xfrm>
              <a:prstGeom prst="rect">
                <a:avLst/>
              </a:prstGeom>
            </p:spPr>
          </p:pic>
        </p:grpSp>
        <p:sp>
          <p:nvSpPr>
            <p:cNvPr id="16" name="object 16"/>
            <p:cNvSpPr txBox="1"/>
            <p:nvPr/>
          </p:nvSpPr>
          <p:spPr>
            <a:xfrm>
              <a:off x="1669286" y="2709545"/>
              <a:ext cx="652780" cy="391160"/>
            </a:xfrm>
            <a:prstGeom prst="rect">
              <a:avLst/>
            </a:prstGeom>
          </p:spPr>
          <p:txBody>
            <a:bodyPr vert="horz" wrap="square" lIns="0" tIns="12700" rIns="0" bIns="0" rtlCol="0">
              <a:spAutoFit/>
            </a:bodyPr>
            <a:lstStyle/>
            <a:p>
              <a:pPr marL="38100">
                <a:lnSpc>
                  <a:spcPct val="100000"/>
                </a:lnSpc>
                <a:spcBef>
                  <a:spcPts val="100"/>
                </a:spcBef>
              </a:pPr>
              <a:r>
                <a:rPr sz="2400" b="1" spc="-2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CO</a:t>
              </a:r>
              <a:r>
                <a:rPr sz="2400" b="1" spc="-37" baseline="-2430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2</a:t>
              </a:r>
              <a:endParaRPr sz="2400" baseline="-24305">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object 17"/>
            <p:cNvSpPr txBox="1"/>
            <p:nvPr/>
          </p:nvSpPr>
          <p:spPr>
            <a:xfrm>
              <a:off x="2833877" y="3252673"/>
              <a:ext cx="657225" cy="391795"/>
            </a:xfrm>
            <a:prstGeom prst="rect">
              <a:avLst/>
            </a:prstGeom>
          </p:spPr>
          <p:txBody>
            <a:bodyPr vert="horz" wrap="square" lIns="0" tIns="12700" rIns="0" bIns="0" rtlCol="0">
              <a:spAutoFit/>
            </a:bodyPr>
            <a:lstStyle/>
            <a:p>
              <a:pPr marL="38100">
                <a:lnSpc>
                  <a:spcPct val="100000"/>
                </a:lnSpc>
                <a:spcBef>
                  <a:spcPts val="100"/>
                </a:spcBef>
              </a:pPr>
              <a:r>
                <a:rPr sz="2400" b="1" spc="-2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CH</a:t>
              </a:r>
              <a:r>
                <a:rPr sz="2400" b="1" spc="-37" baseline="-2430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4</a:t>
              </a:r>
              <a:endParaRPr sz="2400" baseline="-24305">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object 18"/>
            <p:cNvSpPr txBox="1"/>
            <p:nvPr/>
          </p:nvSpPr>
          <p:spPr>
            <a:xfrm>
              <a:off x="5140070" y="3252673"/>
              <a:ext cx="774700" cy="391795"/>
            </a:xfrm>
            <a:prstGeom prst="rect">
              <a:avLst/>
            </a:prstGeom>
          </p:spPr>
          <p:txBody>
            <a:bodyPr vert="horz" wrap="square" lIns="0" tIns="12700" rIns="0" bIns="0" rtlCol="0">
              <a:spAutoFit/>
            </a:bodyPr>
            <a:lstStyle/>
            <a:p>
              <a:pPr marL="38100">
                <a:lnSpc>
                  <a:spcPct val="100000"/>
                </a:lnSpc>
                <a:spcBef>
                  <a:spcPts val="100"/>
                </a:spcBef>
              </a:pPr>
              <a:r>
                <a:rPr sz="2400" b="1" spc="-20"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PFC</a:t>
              </a:r>
              <a:r>
                <a:rPr sz="2400" b="1" spc="-30" baseline="-2430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S</a:t>
              </a:r>
              <a:endParaRPr sz="2400" baseline="-24305">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object 19"/>
            <p:cNvSpPr txBox="1"/>
            <p:nvPr/>
          </p:nvSpPr>
          <p:spPr>
            <a:xfrm>
              <a:off x="6349871" y="2735402"/>
              <a:ext cx="803275" cy="391795"/>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HFCs</a:t>
              </a:r>
              <a:endParaRPr sz="24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object 20"/>
            <p:cNvSpPr txBox="1"/>
            <p:nvPr/>
          </p:nvSpPr>
          <p:spPr>
            <a:xfrm>
              <a:off x="7631809" y="3252673"/>
              <a:ext cx="554990" cy="391795"/>
            </a:xfrm>
            <a:prstGeom prst="rect">
              <a:avLst/>
            </a:prstGeom>
          </p:spPr>
          <p:txBody>
            <a:bodyPr vert="horz" wrap="square" lIns="0" tIns="12700" rIns="0" bIns="0" rtlCol="0">
              <a:spAutoFit/>
            </a:bodyPr>
            <a:lstStyle/>
            <a:p>
              <a:pPr marL="38100">
                <a:lnSpc>
                  <a:spcPct val="100000"/>
                </a:lnSpc>
                <a:spcBef>
                  <a:spcPts val="100"/>
                </a:spcBef>
              </a:pPr>
              <a:r>
                <a:rPr sz="2400" b="1" spc="-2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SF</a:t>
              </a:r>
              <a:r>
                <a:rPr sz="2400" b="1" spc="-37" baseline="-2430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6</a:t>
              </a:r>
              <a:endParaRPr sz="2400" baseline="-24305">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object 21"/>
            <p:cNvSpPr txBox="1"/>
            <p:nvPr/>
          </p:nvSpPr>
          <p:spPr>
            <a:xfrm>
              <a:off x="1920428" y="3319368"/>
              <a:ext cx="150495" cy="258404"/>
            </a:xfrm>
            <a:prstGeom prst="rect">
              <a:avLst/>
            </a:prstGeom>
          </p:spPr>
          <p:txBody>
            <a:bodyPr vert="horz" wrap="square" lIns="0" tIns="12065" rIns="0" bIns="0" rtlCol="0">
              <a:spAutoFit/>
            </a:bodyPr>
            <a:lstStyle/>
            <a:p>
              <a:pPr marL="12700">
                <a:lnSpc>
                  <a:spcPct val="100000"/>
                </a:lnSpc>
                <a:spcBef>
                  <a:spcPts val="95"/>
                </a:spcBef>
              </a:pPr>
              <a:r>
                <a:rPr sz="1600" b="1" spc="-50"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1</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object 22"/>
            <p:cNvSpPr txBox="1"/>
            <p:nvPr/>
          </p:nvSpPr>
          <p:spPr>
            <a:xfrm>
              <a:off x="4195693" y="3397376"/>
              <a:ext cx="358149" cy="258404"/>
            </a:xfrm>
            <a:prstGeom prst="rect">
              <a:avLst/>
            </a:prstGeom>
          </p:spPr>
          <p:txBody>
            <a:bodyPr vert="horz" wrap="square" lIns="0" tIns="12065" rIns="0" bIns="0" rtlCol="0">
              <a:spAutoFit/>
            </a:bodyPr>
            <a:lstStyle/>
            <a:p>
              <a:pPr marL="12700">
                <a:lnSpc>
                  <a:spcPct val="100000"/>
                </a:lnSpc>
                <a:spcBef>
                  <a:spcPts val="95"/>
                </a:spcBef>
              </a:pPr>
              <a:r>
                <a:rPr lang="en-US" altLang="zh-TW" sz="1600" b="1" spc="-25"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298</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3" name="object 23"/>
            <p:cNvSpPr txBox="1"/>
            <p:nvPr/>
          </p:nvSpPr>
          <p:spPr>
            <a:xfrm>
              <a:off x="6313192" y="3360690"/>
              <a:ext cx="1109345" cy="258404"/>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4</a:t>
              </a:r>
              <a:r>
                <a:rPr sz="1600" b="1" spc="-5"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 </a:t>
              </a:r>
              <a:r>
                <a:rPr sz="1600" b="1"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a:t>
              </a:r>
              <a:r>
                <a:rPr sz="1600" b="1" spc="-15"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 </a:t>
              </a:r>
              <a:r>
                <a:rPr sz="1600" b="1" spc="-10"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12,400</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object 24"/>
            <p:cNvSpPr txBox="1"/>
            <p:nvPr/>
          </p:nvSpPr>
          <p:spPr>
            <a:xfrm>
              <a:off x="3800996" y="2678896"/>
              <a:ext cx="1183097" cy="382156"/>
            </a:xfrm>
            <a:prstGeom prst="rect">
              <a:avLst/>
            </a:prstGeom>
          </p:spPr>
          <p:txBody>
            <a:bodyPr vert="horz" wrap="square" lIns="0" tIns="12700" rIns="0" bIns="0" rtlCol="0">
              <a:spAutoFit/>
            </a:bodyPr>
            <a:lstStyle/>
            <a:p>
              <a:pPr marL="259079">
                <a:lnSpc>
                  <a:spcPct val="100000"/>
                </a:lnSpc>
                <a:spcBef>
                  <a:spcPts val="100"/>
                </a:spcBef>
              </a:pPr>
              <a:r>
                <a:rPr sz="2400" b="1" spc="-2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N</a:t>
              </a:r>
              <a:r>
                <a:rPr sz="2400" b="1" spc="-37" baseline="-2430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2</a:t>
              </a:r>
              <a:r>
                <a:rPr sz="2400" b="1" spc="-25" dirty="0">
                  <a:solidFill>
                    <a:srgbClr val="843B0C"/>
                  </a:solidFill>
                  <a:latin typeface="Times New Roman" panose="02020603050405020304" pitchFamily="18" charset="0"/>
                  <a:ea typeface="標楷體" panose="03000509000000000000" pitchFamily="65" charset="-120"/>
                  <a:cs typeface="Times New Roman" panose="02020603050405020304" pitchFamily="18" charset="0"/>
                </a:rPr>
                <a:t>O</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object 25"/>
            <p:cNvSpPr txBox="1"/>
            <p:nvPr/>
          </p:nvSpPr>
          <p:spPr>
            <a:xfrm>
              <a:off x="4925039" y="3918731"/>
              <a:ext cx="1417320" cy="258404"/>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6,630</a:t>
              </a:r>
              <a:r>
                <a:rPr sz="1600" b="1" spc="-45"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 </a:t>
              </a:r>
              <a:r>
                <a:rPr sz="1600" b="1" spc="-20"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a:t>
              </a:r>
              <a:r>
                <a:rPr sz="1600" b="1" spc="-10"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23,500</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object 26"/>
            <p:cNvSpPr txBox="1"/>
            <p:nvPr/>
          </p:nvSpPr>
          <p:spPr>
            <a:xfrm>
              <a:off x="7622233" y="3946423"/>
              <a:ext cx="708660" cy="258404"/>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23,500</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24">
              <a:extLst>
                <a:ext uri="{FF2B5EF4-FFF2-40B4-BE49-F238E27FC236}">
                  <a16:creationId xmlns:a16="http://schemas.microsoft.com/office/drawing/2014/main" id="{3DD8EDCE-98CB-5081-81AC-FA5CF014C474}"/>
                </a:ext>
              </a:extLst>
            </p:cNvPr>
            <p:cNvSpPr txBox="1"/>
            <p:nvPr/>
          </p:nvSpPr>
          <p:spPr>
            <a:xfrm>
              <a:off x="2765456" y="3913751"/>
              <a:ext cx="1049313" cy="505267"/>
            </a:xfrm>
            <a:prstGeom prst="rect">
              <a:avLst/>
            </a:prstGeom>
          </p:spPr>
          <p:txBody>
            <a:bodyPr vert="horz" wrap="square" lIns="0" tIns="12700" rIns="0" bIns="0" rtlCol="0">
              <a:spAutoFit/>
            </a:bodyPr>
            <a:lstStyle/>
            <a:p>
              <a:pPr marL="38100" algn="ctr">
                <a:lnSpc>
                  <a:spcPct val="100000"/>
                </a:lnSpc>
                <a:spcBef>
                  <a:spcPts val="3390"/>
                </a:spcBef>
              </a:pPr>
              <a:r>
                <a:rPr lang="en-US" altLang="zh-TW" sz="1600" b="1" spc="-20"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27.9</a:t>
              </a:r>
              <a:r>
                <a:rPr sz="1600" b="1" spc="-35"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(生質)</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marL="38100" algn="ctr">
                <a:lnSpc>
                  <a:spcPct val="100000"/>
                </a:lnSpc>
              </a:pPr>
              <a:r>
                <a:rPr sz="1600" b="1" spc="-20"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30</a:t>
              </a:r>
              <a:r>
                <a:rPr sz="1600" b="1" spc="-35"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(化石)</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object 14">
              <a:extLst>
                <a:ext uri="{FF2B5EF4-FFF2-40B4-BE49-F238E27FC236}">
                  <a16:creationId xmlns:a16="http://schemas.microsoft.com/office/drawing/2014/main" id="{94D2D8CF-C60C-51CE-FA14-7995C3E49F24}"/>
                </a:ext>
              </a:extLst>
            </p:cNvPr>
            <p:cNvPicPr/>
            <p:nvPr/>
          </p:nvPicPr>
          <p:blipFill>
            <a:blip r:embed="rId3" cstate="print"/>
            <a:stretch>
              <a:fillRect/>
            </a:stretch>
          </p:blipFill>
          <p:spPr>
            <a:xfrm>
              <a:off x="8482983" y="2395546"/>
              <a:ext cx="1316735" cy="976883"/>
            </a:xfrm>
            <a:prstGeom prst="rect">
              <a:avLst/>
            </a:prstGeom>
          </p:spPr>
        </p:pic>
      </p:grpSp>
    </p:spTree>
    <p:extLst>
      <p:ext uri="{BB962C8B-B14F-4D97-AF65-F5344CB8AC3E}">
        <p14:creationId xmlns:p14="http://schemas.microsoft.com/office/powerpoint/2010/main" val="30878572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en-US" altLang="zh-TW"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GHG Protocol</a:t>
            </a:r>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ISO 14064-1:2018</a:t>
            </a:r>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的 差異</a:t>
            </a:r>
          </a:p>
        </p:txBody>
      </p:sp>
      <p:sp>
        <p:nvSpPr>
          <p:cNvPr id="5" name="矩形 4">
            <a:extLst>
              <a:ext uri="{FF2B5EF4-FFF2-40B4-BE49-F238E27FC236}">
                <a16:creationId xmlns:a16="http://schemas.microsoft.com/office/drawing/2014/main" id="{1E4D83A1-C7FA-7053-A54A-16BC245B0A29}"/>
              </a:ext>
            </a:extLst>
          </p:cNvPr>
          <p:cNvSpPr/>
          <p:nvPr/>
        </p:nvSpPr>
        <p:spPr>
          <a:xfrm>
            <a:off x="5319251" y="2163097"/>
            <a:ext cx="4660491" cy="148467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6B7C099-BBE3-57E9-B1D0-2B458904C200}"/>
              </a:ext>
            </a:extLst>
          </p:cNvPr>
          <p:cNvPicPr>
            <a:picLocks noChangeAspect="1"/>
          </p:cNvPicPr>
          <p:nvPr/>
        </p:nvPicPr>
        <p:blipFill>
          <a:blip r:embed="rId3"/>
          <a:stretch>
            <a:fillRect/>
          </a:stretch>
        </p:blipFill>
        <p:spPr>
          <a:xfrm>
            <a:off x="210000" y="1184158"/>
            <a:ext cx="11772000" cy="4619824"/>
          </a:xfrm>
          <a:prstGeom prst="rect">
            <a:avLst/>
          </a:prstGeom>
        </p:spPr>
      </p:pic>
    </p:spTree>
    <p:extLst>
      <p:ext uri="{BB962C8B-B14F-4D97-AF65-F5344CB8AC3E}">
        <p14:creationId xmlns:p14="http://schemas.microsoft.com/office/powerpoint/2010/main" val="6507911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38F832C-298E-563E-B2D7-47406020F8C9}"/>
              </a:ext>
            </a:extLst>
          </p:cNvPr>
          <p:cNvSpPr>
            <a:spLocks noGrp="1"/>
          </p:cNvSpPr>
          <p:nvPr>
            <p:ph type="title"/>
          </p:nvPr>
        </p:nvSpPr>
        <p:spPr>
          <a:xfrm>
            <a:off x="360000" y="360000"/>
            <a:ext cx="11347269" cy="900000"/>
          </a:xfrm>
        </p:spPr>
        <p:txBody>
          <a:bodyPr lIns="0" tIns="0" rIns="0" bIns="0">
            <a:normAutofit/>
          </a:bodyPr>
          <a:lstStyle/>
          <a:p>
            <a:r>
              <a:rPr lang="en-US" altLang="zh-TW"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GHG Protocol</a:t>
            </a:r>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ISO 14064-1:2018</a:t>
            </a:r>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的 差異</a:t>
            </a:r>
          </a:p>
        </p:txBody>
      </p:sp>
      <p:pic>
        <p:nvPicPr>
          <p:cNvPr id="6" name="Picture 2" descr="企業溫室氣體盤查">
            <a:extLst>
              <a:ext uri="{FF2B5EF4-FFF2-40B4-BE49-F238E27FC236}">
                <a16:creationId xmlns:a16="http://schemas.microsoft.com/office/drawing/2014/main" id="{804B0CB3-4233-2755-274C-565C2BC87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1153597"/>
            <a:ext cx="11561459" cy="43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8893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D6D2095-9BA2-573D-FE15-3354AAF33149}"/>
              </a:ext>
            </a:extLst>
          </p:cNvPr>
          <p:cNvPicPr>
            <a:picLocks noChangeAspect="1"/>
          </p:cNvPicPr>
          <p:nvPr/>
        </p:nvPicPr>
        <p:blipFill>
          <a:blip r:embed="rId2"/>
          <a:stretch>
            <a:fillRect/>
          </a:stretch>
        </p:blipFill>
        <p:spPr>
          <a:xfrm>
            <a:off x="0" y="0"/>
            <a:ext cx="12217500" cy="6516000"/>
          </a:xfrm>
          <a:prstGeom prst="rect">
            <a:avLst/>
          </a:prstGeom>
        </p:spPr>
      </p:pic>
    </p:spTree>
    <p:extLst>
      <p:ext uri="{BB962C8B-B14F-4D97-AF65-F5344CB8AC3E}">
        <p14:creationId xmlns:p14="http://schemas.microsoft.com/office/powerpoint/2010/main" val="34100683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D6D2095-9BA2-573D-FE15-3354AAF33149}"/>
              </a:ext>
            </a:extLst>
          </p:cNvPr>
          <p:cNvPicPr>
            <a:picLocks noChangeAspect="1"/>
          </p:cNvPicPr>
          <p:nvPr/>
        </p:nvPicPr>
        <p:blipFill>
          <a:blip r:embed="rId2"/>
          <a:stretch>
            <a:fillRect/>
          </a:stretch>
        </p:blipFill>
        <p:spPr>
          <a:xfrm>
            <a:off x="0" y="0"/>
            <a:ext cx="12217500" cy="6516000"/>
          </a:xfrm>
          <a:prstGeom prst="rect">
            <a:avLst/>
          </a:prstGeom>
        </p:spPr>
      </p:pic>
      <p:sp>
        <p:nvSpPr>
          <p:cNvPr id="4" name="文字方塊 3">
            <a:extLst>
              <a:ext uri="{FF2B5EF4-FFF2-40B4-BE49-F238E27FC236}">
                <a16:creationId xmlns:a16="http://schemas.microsoft.com/office/drawing/2014/main" id="{0ECA497A-1D29-AA70-6631-92A5EFF9E683}"/>
              </a:ext>
            </a:extLst>
          </p:cNvPr>
          <p:cNvSpPr txBox="1"/>
          <p:nvPr/>
        </p:nvSpPr>
        <p:spPr>
          <a:xfrm>
            <a:off x="420329" y="975540"/>
            <a:ext cx="1182329" cy="686112"/>
          </a:xfrm>
          <a:prstGeom prst="rect">
            <a:avLst/>
          </a:prstGeom>
          <a:noFill/>
        </p:spPr>
        <p:txBody>
          <a:bodyPr wrap="square" lIns="0" tIns="0" rIns="0" bIns="0" anchor="ctr" anchorCtr="0">
            <a:noAutofit/>
          </a:bodyPr>
          <a:lstStyle/>
          <a:p>
            <a:pPr algn="ctr"/>
            <a:r>
              <a:rPr lang="zh-TW"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危機</a:t>
            </a:r>
            <a:r>
              <a:rPr lang="en-US" altLang="zh-TW"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solidFill>
                <a:srgbClr val="FF0000"/>
              </a:solidFill>
            </a:endParaRPr>
          </a:p>
        </p:txBody>
      </p:sp>
      <p:sp>
        <p:nvSpPr>
          <p:cNvPr id="6" name="文字方塊 5">
            <a:extLst>
              <a:ext uri="{FF2B5EF4-FFF2-40B4-BE49-F238E27FC236}">
                <a16:creationId xmlns:a16="http://schemas.microsoft.com/office/drawing/2014/main" id="{F761E115-9CE9-F36D-F115-DF58478472C4}"/>
              </a:ext>
            </a:extLst>
          </p:cNvPr>
          <p:cNvSpPr txBox="1"/>
          <p:nvPr/>
        </p:nvSpPr>
        <p:spPr>
          <a:xfrm>
            <a:off x="415412" y="2032509"/>
            <a:ext cx="1182329" cy="686112"/>
          </a:xfrm>
          <a:prstGeom prst="rect">
            <a:avLst/>
          </a:prstGeom>
          <a:noFill/>
        </p:spPr>
        <p:txBody>
          <a:bodyPr wrap="square" lIns="0" tIns="0" rIns="0" bIns="0" anchor="ctr" anchorCtr="0">
            <a:noAutofit/>
          </a:bodyPr>
          <a:lstStyle/>
          <a:p>
            <a:pPr algn="ctr"/>
            <a:r>
              <a:rPr lang="zh-TW"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商機</a:t>
            </a:r>
            <a:r>
              <a:rPr lang="en-US" altLang="zh-TW"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solidFill>
                <a:srgbClr val="FF0000"/>
              </a:solidFill>
            </a:endParaRPr>
          </a:p>
        </p:txBody>
      </p:sp>
      <p:sp>
        <p:nvSpPr>
          <p:cNvPr id="7" name="文字方塊 6">
            <a:extLst>
              <a:ext uri="{FF2B5EF4-FFF2-40B4-BE49-F238E27FC236}">
                <a16:creationId xmlns:a16="http://schemas.microsoft.com/office/drawing/2014/main" id="{4B236261-67EF-54C3-1B76-8FD071600A34}"/>
              </a:ext>
            </a:extLst>
          </p:cNvPr>
          <p:cNvSpPr txBox="1"/>
          <p:nvPr/>
        </p:nvSpPr>
        <p:spPr>
          <a:xfrm>
            <a:off x="405579" y="3104227"/>
            <a:ext cx="1182329" cy="686112"/>
          </a:xfrm>
          <a:prstGeom prst="rect">
            <a:avLst/>
          </a:prstGeom>
          <a:noFill/>
        </p:spPr>
        <p:txBody>
          <a:bodyPr wrap="square" lIns="0" tIns="0" rIns="0" bIns="0" anchor="ctr" anchorCtr="0">
            <a:noAutofit/>
          </a:bodyPr>
          <a:lstStyle/>
          <a:p>
            <a:pPr algn="ctr"/>
            <a:r>
              <a:rPr lang="zh-TW"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轉機</a:t>
            </a:r>
            <a:r>
              <a:rPr lang="en-US" altLang="zh-TW"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solidFill>
                <a:srgbClr val="FF0000"/>
              </a:solidFill>
            </a:endParaRPr>
          </a:p>
        </p:txBody>
      </p:sp>
    </p:spTree>
    <p:extLst>
      <p:ext uri="{BB962C8B-B14F-4D97-AF65-F5344CB8AC3E}">
        <p14:creationId xmlns:p14="http://schemas.microsoft.com/office/powerpoint/2010/main" val="70409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anim calcmode="lin" valueType="num">
                                      <p:cBhvr>
                                        <p:cTn id="23" dur="2000" fill="hold"/>
                                        <p:tgtEl>
                                          <p:spTgt spid="7"/>
                                        </p:tgtEl>
                                        <p:attrNameLst>
                                          <p:attrName>ppt_w</p:attrName>
                                        </p:attrNameLst>
                                      </p:cBhvr>
                                      <p:tavLst>
                                        <p:tav tm="0" fmla="#ppt_w*sin(2.5*pi*$)">
                                          <p:val>
                                            <p:fltVal val="0"/>
                                          </p:val>
                                        </p:tav>
                                        <p:tav tm="100000">
                                          <p:val>
                                            <p:fltVal val="1"/>
                                          </p:val>
                                        </p:tav>
                                      </p:tavLst>
                                    </p:anim>
                                    <p:anim calcmode="lin" valueType="num">
                                      <p:cBhvr>
                                        <p:cTn id="24"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D6D2095-9BA2-573D-FE15-3354AAF33149}"/>
              </a:ext>
            </a:extLst>
          </p:cNvPr>
          <p:cNvPicPr>
            <a:picLocks noChangeAspect="1"/>
          </p:cNvPicPr>
          <p:nvPr/>
        </p:nvPicPr>
        <p:blipFill>
          <a:blip r:embed="rId3"/>
          <a:stretch>
            <a:fillRect/>
          </a:stretch>
        </p:blipFill>
        <p:spPr>
          <a:xfrm>
            <a:off x="0" y="0"/>
            <a:ext cx="12217500" cy="6516000"/>
          </a:xfrm>
          <a:prstGeom prst="rect">
            <a:avLst/>
          </a:prstGeom>
        </p:spPr>
      </p:pic>
      <p:sp>
        <p:nvSpPr>
          <p:cNvPr id="8" name="文字方塊 7">
            <a:extLst>
              <a:ext uri="{FF2B5EF4-FFF2-40B4-BE49-F238E27FC236}">
                <a16:creationId xmlns:a16="http://schemas.microsoft.com/office/drawing/2014/main" id="{952FD16A-57B0-C7BF-9001-FF0031942BA8}"/>
              </a:ext>
            </a:extLst>
          </p:cNvPr>
          <p:cNvSpPr txBox="1"/>
          <p:nvPr/>
        </p:nvSpPr>
        <p:spPr>
          <a:xfrm>
            <a:off x="3263080" y="6101163"/>
            <a:ext cx="3797710" cy="338554"/>
          </a:xfrm>
          <a:prstGeom prst="rect">
            <a:avLst/>
          </a:prstGeom>
          <a:noFill/>
        </p:spPr>
        <p:txBody>
          <a:bodyPr wrap="square">
            <a:spAutoFit/>
          </a:bodyPr>
          <a:lstStyle/>
          <a:p>
            <a:r>
              <a:rPr lang="zh-TW" altLang="en-US" sz="1600"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台灣金融研訓院</a:t>
            </a:r>
            <a:r>
              <a:rPr lang="en-US" altLang="zh-TW" sz="1600"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永續發展基礎能力測驗</a:t>
            </a:r>
          </a:p>
        </p:txBody>
      </p:sp>
      <p:sp>
        <p:nvSpPr>
          <p:cNvPr id="10" name="文字方塊 9">
            <a:extLst>
              <a:ext uri="{FF2B5EF4-FFF2-40B4-BE49-F238E27FC236}">
                <a16:creationId xmlns:a16="http://schemas.microsoft.com/office/drawing/2014/main" id="{F0C6D344-439E-20B4-498D-9E2EDEB38582}"/>
              </a:ext>
            </a:extLst>
          </p:cNvPr>
          <p:cNvSpPr txBox="1"/>
          <p:nvPr/>
        </p:nvSpPr>
        <p:spPr>
          <a:xfrm>
            <a:off x="358877" y="4750305"/>
            <a:ext cx="3797710" cy="338554"/>
          </a:xfrm>
          <a:prstGeom prst="rect">
            <a:avLst/>
          </a:prstGeom>
          <a:noFill/>
        </p:spPr>
        <p:txBody>
          <a:bodyPr wrap="square">
            <a:spAutoFit/>
          </a:bodyPr>
          <a:lstStyle/>
          <a:p>
            <a:r>
              <a:rPr lang="zh-TW" altLang="en-US" sz="1600" b="1"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hlinkClick r:id="rId4" tooltip="環境部淨零綠領人才培育課程合格證明">
                  <a:extLst>
                    <a:ext uri="{A12FA001-AC4F-418D-AE19-62706E023703}">
                      <ahyp:hlinkClr xmlns:ahyp="http://schemas.microsoft.com/office/drawing/2018/hyperlinkcolor" val="tx"/>
                    </a:ext>
                  </a:extLst>
                </a:hlinkClick>
              </a:rPr>
              <a:t>環境部淨零綠領人才培育課程合格證明</a:t>
            </a:r>
            <a:endParaRPr lang="zh-TW" altLang="en-US"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BE73E2A9-61E8-AB71-5818-619986C11464}"/>
              </a:ext>
            </a:extLst>
          </p:cNvPr>
          <p:cNvSpPr txBox="1"/>
          <p:nvPr/>
        </p:nvSpPr>
        <p:spPr>
          <a:xfrm>
            <a:off x="358877" y="1370959"/>
            <a:ext cx="6110748" cy="338554"/>
          </a:xfrm>
          <a:prstGeom prst="rect">
            <a:avLst/>
          </a:prstGeom>
          <a:noFill/>
        </p:spPr>
        <p:txBody>
          <a:bodyPr wrap="square">
            <a:spAutoFit/>
          </a:bodyPr>
          <a:lstStyle/>
          <a:p>
            <a:pPr algn="l"/>
            <a:r>
              <a:rPr lang="en-US" altLang="zh-TW" sz="1600" b="1" i="0" u="sng" strike="noStrike" dirty="0" err="1">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hlinkClick r:id="rId5">
                  <a:extLst>
                    <a:ext uri="{A12FA001-AC4F-418D-AE19-62706E023703}">
                      <ahyp:hlinkClr xmlns:ahyp="http://schemas.microsoft.com/office/drawing/2018/hyperlinkcolor" val="tx"/>
                    </a:ext>
                  </a:extLst>
                </a:hlinkClick>
              </a:rPr>
              <a:t>iPAS</a:t>
            </a:r>
            <a:r>
              <a:rPr lang="zh-TW" altLang="en-US" sz="1600" b="1" i="0" u="sng"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hlinkClick r:id="rId5">
                  <a:extLst>
                    <a:ext uri="{A12FA001-AC4F-418D-AE19-62706E023703}">
                      <ahyp:hlinkClr xmlns:ahyp="http://schemas.microsoft.com/office/drawing/2018/hyperlinkcolor" val="tx"/>
                    </a:ext>
                  </a:extLst>
                </a:hlinkClick>
              </a:rPr>
              <a:t>經濟部產業人才能力鑑定</a:t>
            </a:r>
            <a:r>
              <a:rPr lang="en-US" altLang="zh-TW" sz="1600" b="1" i="0" u="sng"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hlinkClick r:id="rId5">
                  <a:extLst>
                    <a:ext uri="{A12FA001-AC4F-418D-AE19-62706E023703}">
                      <ahyp:hlinkClr xmlns:ahyp="http://schemas.microsoft.com/office/drawing/2018/hyperlinkcolor" val="tx"/>
                    </a:ext>
                  </a:extLst>
                </a:hlinkClick>
              </a:rPr>
              <a:t>-</a:t>
            </a:r>
            <a:r>
              <a:rPr lang="zh-TW" altLang="en-US" sz="1600" b="1" i="0" u="sng"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hlinkClick r:id="rId5">
                  <a:extLst>
                    <a:ext uri="{A12FA001-AC4F-418D-AE19-62706E023703}">
                      <ahyp:hlinkClr xmlns:ahyp="http://schemas.microsoft.com/office/drawing/2018/hyperlinkcolor" val="tx"/>
                    </a:ext>
                  </a:extLst>
                </a:hlinkClick>
              </a:rPr>
              <a:t>淨零碳規劃管理師</a:t>
            </a:r>
            <a:r>
              <a:rPr lang="en-US" altLang="zh-TW" sz="1600" b="1" i="0" u="sng"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hlinkClick r:id="rId5">
                  <a:extLst>
                    <a:ext uri="{A12FA001-AC4F-418D-AE19-62706E023703}">
                      <ahyp:hlinkClr xmlns:ahyp="http://schemas.microsoft.com/office/drawing/2018/hyperlinkcolor" val="tx"/>
                    </a:ext>
                  </a:extLst>
                </a:hlinkClick>
              </a:rPr>
              <a:t>-</a:t>
            </a:r>
            <a:r>
              <a:rPr lang="zh-TW" altLang="en-US" sz="1600" b="1" i="0" u="sng"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hlinkClick r:id="rId5">
                  <a:extLst>
                    <a:ext uri="{A12FA001-AC4F-418D-AE19-62706E023703}">
                      <ahyp:hlinkClr xmlns:ahyp="http://schemas.microsoft.com/office/drawing/2018/hyperlinkcolor" val="tx"/>
                    </a:ext>
                  </a:extLst>
                </a:hlinkClick>
              </a:rPr>
              <a:t>初級</a:t>
            </a:r>
          </a:p>
        </p:txBody>
      </p:sp>
    </p:spTree>
    <p:extLst>
      <p:ext uri="{BB962C8B-B14F-4D97-AF65-F5344CB8AC3E}">
        <p14:creationId xmlns:p14="http://schemas.microsoft.com/office/powerpoint/2010/main" val="18208441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25C2A0B-49B6-28B1-9196-404A8F23DBB8}"/>
              </a:ext>
            </a:extLst>
          </p:cNvPr>
          <p:cNvPicPr>
            <a:picLocks noChangeAspect="1"/>
          </p:cNvPicPr>
          <p:nvPr/>
        </p:nvPicPr>
        <p:blipFill>
          <a:blip r:embed="rId2"/>
          <a:stretch>
            <a:fillRect/>
          </a:stretch>
        </p:blipFill>
        <p:spPr>
          <a:xfrm>
            <a:off x="693793" y="49162"/>
            <a:ext cx="10697200" cy="6768000"/>
          </a:xfrm>
          <a:prstGeom prst="rect">
            <a:avLst/>
          </a:prstGeom>
        </p:spPr>
      </p:pic>
      <p:sp>
        <p:nvSpPr>
          <p:cNvPr id="6" name="標題 1">
            <a:extLst>
              <a:ext uri="{FF2B5EF4-FFF2-40B4-BE49-F238E27FC236}">
                <a16:creationId xmlns:a16="http://schemas.microsoft.com/office/drawing/2014/main" id="{00143571-315B-BA24-6EBE-71091E427FCD}"/>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溫室氣體關係圖</a:t>
            </a:r>
          </a:p>
        </p:txBody>
      </p:sp>
    </p:spTree>
    <p:extLst>
      <p:ext uri="{BB962C8B-B14F-4D97-AF65-F5344CB8AC3E}">
        <p14:creationId xmlns:p14="http://schemas.microsoft.com/office/powerpoint/2010/main" val="7552921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5988BA03-E239-C421-C2B4-533EF02A4E01}"/>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聯合國永續發展目標（</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UN SDGs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p:txBody>
      </p:sp>
      <p:grpSp>
        <p:nvGrpSpPr>
          <p:cNvPr id="10" name="object 3">
            <a:extLst>
              <a:ext uri="{FF2B5EF4-FFF2-40B4-BE49-F238E27FC236}">
                <a16:creationId xmlns:a16="http://schemas.microsoft.com/office/drawing/2014/main" id="{98C16894-B5A3-D36B-536E-5BFFA866886E}"/>
              </a:ext>
            </a:extLst>
          </p:cNvPr>
          <p:cNvGrpSpPr>
            <a:grpSpLocks noChangeAspect="1"/>
          </p:cNvGrpSpPr>
          <p:nvPr/>
        </p:nvGrpSpPr>
        <p:grpSpPr>
          <a:xfrm>
            <a:off x="5074726" y="1024847"/>
            <a:ext cx="6987235" cy="5652000"/>
            <a:chOff x="5213603" y="1234440"/>
            <a:chExt cx="6720205" cy="5419725"/>
          </a:xfrm>
        </p:grpSpPr>
        <p:pic>
          <p:nvPicPr>
            <p:cNvPr id="11" name="object 4">
              <a:extLst>
                <a:ext uri="{FF2B5EF4-FFF2-40B4-BE49-F238E27FC236}">
                  <a16:creationId xmlns:a16="http://schemas.microsoft.com/office/drawing/2014/main" id="{20B848C6-BD31-C028-F9A6-87D415219C67}"/>
                </a:ext>
              </a:extLst>
            </p:cNvPr>
            <p:cNvPicPr/>
            <p:nvPr/>
          </p:nvPicPr>
          <p:blipFill>
            <a:blip r:embed="rId2" cstate="print"/>
            <a:stretch>
              <a:fillRect/>
            </a:stretch>
          </p:blipFill>
          <p:spPr>
            <a:xfrm>
              <a:off x="10884407" y="5015484"/>
              <a:ext cx="1039368" cy="1039368"/>
            </a:xfrm>
            <a:prstGeom prst="rect">
              <a:avLst/>
            </a:prstGeom>
          </p:spPr>
        </p:pic>
        <p:sp>
          <p:nvSpPr>
            <p:cNvPr id="12" name="object 5">
              <a:extLst>
                <a:ext uri="{FF2B5EF4-FFF2-40B4-BE49-F238E27FC236}">
                  <a16:creationId xmlns:a16="http://schemas.microsoft.com/office/drawing/2014/main" id="{B1983186-ED9C-95C9-9AAB-93AA44784866}"/>
                </a:ext>
              </a:extLst>
            </p:cNvPr>
            <p:cNvSpPr/>
            <p:nvPr/>
          </p:nvSpPr>
          <p:spPr>
            <a:xfrm>
              <a:off x="10879582" y="5010658"/>
              <a:ext cx="1049020" cy="1049020"/>
            </a:xfrm>
            <a:custGeom>
              <a:avLst/>
              <a:gdLst/>
              <a:ahLst/>
              <a:cxnLst/>
              <a:rect l="l" t="t" r="r" b="b"/>
              <a:pathLst>
                <a:path w="1049020" h="1049020">
                  <a:moveTo>
                    <a:pt x="524764" y="0"/>
                  </a:moveTo>
                  <a:lnTo>
                    <a:pt x="578358" y="2921"/>
                  </a:lnTo>
                  <a:lnTo>
                    <a:pt x="630427" y="10922"/>
                  </a:lnTo>
                  <a:lnTo>
                    <a:pt x="680466" y="23749"/>
                  </a:lnTo>
                  <a:lnTo>
                    <a:pt x="728979" y="41275"/>
                  </a:lnTo>
                  <a:lnTo>
                    <a:pt x="774700" y="63373"/>
                  </a:lnTo>
                  <a:lnTo>
                    <a:pt x="817879" y="89789"/>
                  </a:lnTo>
                  <a:lnTo>
                    <a:pt x="858393" y="119761"/>
                  </a:lnTo>
                  <a:lnTo>
                    <a:pt x="895603" y="153924"/>
                  </a:lnTo>
                  <a:lnTo>
                    <a:pt x="929259" y="191135"/>
                  </a:lnTo>
                  <a:lnTo>
                    <a:pt x="959231" y="231521"/>
                  </a:lnTo>
                  <a:lnTo>
                    <a:pt x="985774" y="274828"/>
                  </a:lnTo>
                  <a:lnTo>
                    <a:pt x="1007745" y="320421"/>
                  </a:lnTo>
                  <a:lnTo>
                    <a:pt x="1025398" y="368935"/>
                  </a:lnTo>
                  <a:lnTo>
                    <a:pt x="1038225" y="418973"/>
                  </a:lnTo>
                  <a:lnTo>
                    <a:pt x="1046226" y="471043"/>
                  </a:lnTo>
                  <a:lnTo>
                    <a:pt x="1049020" y="524764"/>
                  </a:lnTo>
                  <a:lnTo>
                    <a:pt x="1046226" y="578396"/>
                  </a:lnTo>
                  <a:lnTo>
                    <a:pt x="1038225" y="630466"/>
                  </a:lnTo>
                  <a:lnTo>
                    <a:pt x="1025398" y="680529"/>
                  </a:lnTo>
                  <a:lnTo>
                    <a:pt x="1007745" y="728992"/>
                  </a:lnTo>
                  <a:lnTo>
                    <a:pt x="985774" y="774661"/>
                  </a:lnTo>
                  <a:lnTo>
                    <a:pt x="959231" y="817905"/>
                  </a:lnTo>
                  <a:lnTo>
                    <a:pt x="929259" y="858354"/>
                  </a:lnTo>
                  <a:lnTo>
                    <a:pt x="895603" y="895604"/>
                  </a:lnTo>
                  <a:lnTo>
                    <a:pt x="858393" y="929259"/>
                  </a:lnTo>
                  <a:lnTo>
                    <a:pt x="817879" y="959294"/>
                  </a:lnTo>
                  <a:lnTo>
                    <a:pt x="774700" y="985723"/>
                  </a:lnTo>
                  <a:lnTo>
                    <a:pt x="728979" y="1007757"/>
                  </a:lnTo>
                  <a:lnTo>
                    <a:pt x="680466" y="1025385"/>
                  </a:lnTo>
                  <a:lnTo>
                    <a:pt x="630427" y="1038199"/>
                  </a:lnTo>
                  <a:lnTo>
                    <a:pt x="578358" y="1046200"/>
                  </a:lnTo>
                  <a:lnTo>
                    <a:pt x="524764" y="1049007"/>
                  </a:lnTo>
                  <a:lnTo>
                    <a:pt x="471043" y="1046200"/>
                  </a:lnTo>
                  <a:lnTo>
                    <a:pt x="418973" y="1038199"/>
                  </a:lnTo>
                  <a:lnTo>
                    <a:pt x="368935" y="1025385"/>
                  </a:lnTo>
                  <a:lnTo>
                    <a:pt x="320421" y="1007757"/>
                  </a:lnTo>
                  <a:lnTo>
                    <a:pt x="274827" y="985723"/>
                  </a:lnTo>
                  <a:lnTo>
                    <a:pt x="231521" y="959294"/>
                  </a:lnTo>
                  <a:lnTo>
                    <a:pt x="191135" y="929259"/>
                  </a:lnTo>
                  <a:lnTo>
                    <a:pt x="153924" y="895616"/>
                  </a:lnTo>
                  <a:lnTo>
                    <a:pt x="119761" y="858367"/>
                  </a:lnTo>
                  <a:lnTo>
                    <a:pt x="89789" y="817905"/>
                  </a:lnTo>
                  <a:lnTo>
                    <a:pt x="63373" y="774661"/>
                  </a:lnTo>
                  <a:lnTo>
                    <a:pt x="41275" y="728992"/>
                  </a:lnTo>
                  <a:lnTo>
                    <a:pt x="23749" y="680529"/>
                  </a:lnTo>
                  <a:lnTo>
                    <a:pt x="10922" y="630466"/>
                  </a:lnTo>
                  <a:lnTo>
                    <a:pt x="2921" y="578396"/>
                  </a:lnTo>
                  <a:lnTo>
                    <a:pt x="0" y="524764"/>
                  </a:lnTo>
                  <a:lnTo>
                    <a:pt x="2921" y="471043"/>
                  </a:lnTo>
                  <a:lnTo>
                    <a:pt x="10922" y="418973"/>
                  </a:lnTo>
                  <a:lnTo>
                    <a:pt x="23749" y="368935"/>
                  </a:lnTo>
                  <a:lnTo>
                    <a:pt x="41275" y="320421"/>
                  </a:lnTo>
                  <a:lnTo>
                    <a:pt x="63373" y="274828"/>
                  </a:lnTo>
                  <a:lnTo>
                    <a:pt x="89789" y="231521"/>
                  </a:lnTo>
                  <a:lnTo>
                    <a:pt x="119761" y="191135"/>
                  </a:lnTo>
                  <a:lnTo>
                    <a:pt x="153797" y="153797"/>
                  </a:lnTo>
                  <a:lnTo>
                    <a:pt x="191135" y="119761"/>
                  </a:lnTo>
                  <a:lnTo>
                    <a:pt x="231521" y="89789"/>
                  </a:lnTo>
                  <a:lnTo>
                    <a:pt x="274827" y="63373"/>
                  </a:lnTo>
                  <a:lnTo>
                    <a:pt x="320421" y="41275"/>
                  </a:lnTo>
                  <a:lnTo>
                    <a:pt x="368935" y="23749"/>
                  </a:lnTo>
                  <a:lnTo>
                    <a:pt x="418973" y="10922"/>
                  </a:lnTo>
                  <a:lnTo>
                    <a:pt x="471043" y="2921"/>
                  </a:lnTo>
                  <a:lnTo>
                    <a:pt x="524764" y="0"/>
                  </a:lnTo>
                  <a:close/>
                </a:path>
              </a:pathLst>
            </a:custGeom>
            <a:ln w="9525">
              <a:solidFill>
                <a:srgbClr val="843B0C"/>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 name="object 6">
              <a:extLst>
                <a:ext uri="{FF2B5EF4-FFF2-40B4-BE49-F238E27FC236}">
                  <a16:creationId xmlns:a16="http://schemas.microsoft.com/office/drawing/2014/main" id="{AA63E6F9-CF3E-C18A-E58A-145AE1641989}"/>
                </a:ext>
              </a:extLst>
            </p:cNvPr>
            <p:cNvPicPr/>
            <p:nvPr/>
          </p:nvPicPr>
          <p:blipFill>
            <a:blip r:embed="rId3" cstate="print"/>
            <a:stretch>
              <a:fillRect/>
            </a:stretch>
          </p:blipFill>
          <p:spPr>
            <a:xfrm>
              <a:off x="5213603" y="1234440"/>
              <a:ext cx="6623304" cy="3496055"/>
            </a:xfrm>
            <a:prstGeom prst="rect">
              <a:avLst/>
            </a:prstGeom>
          </p:spPr>
        </p:pic>
        <p:pic>
          <p:nvPicPr>
            <p:cNvPr id="14" name="object 7">
              <a:extLst>
                <a:ext uri="{FF2B5EF4-FFF2-40B4-BE49-F238E27FC236}">
                  <a16:creationId xmlns:a16="http://schemas.microsoft.com/office/drawing/2014/main" id="{597BF364-205F-04BF-A8CC-4D7D22D6BE0B}"/>
                </a:ext>
              </a:extLst>
            </p:cNvPr>
            <p:cNvPicPr/>
            <p:nvPr/>
          </p:nvPicPr>
          <p:blipFill>
            <a:blip r:embed="rId4" cstate="print"/>
            <a:stretch>
              <a:fillRect/>
            </a:stretch>
          </p:blipFill>
          <p:spPr>
            <a:xfrm>
              <a:off x="5213603" y="4728972"/>
              <a:ext cx="5573267" cy="1924812"/>
            </a:xfrm>
            <a:prstGeom prst="rect">
              <a:avLst/>
            </a:prstGeom>
          </p:spPr>
        </p:pic>
      </p:grpSp>
      <p:sp>
        <p:nvSpPr>
          <p:cNvPr id="15" name="object 8">
            <a:extLst>
              <a:ext uri="{FF2B5EF4-FFF2-40B4-BE49-F238E27FC236}">
                <a16:creationId xmlns:a16="http://schemas.microsoft.com/office/drawing/2014/main" id="{00FC3084-B121-EE4B-AAF6-DF33D750CD5D}"/>
              </a:ext>
            </a:extLst>
          </p:cNvPr>
          <p:cNvSpPr txBox="1"/>
          <p:nvPr/>
        </p:nvSpPr>
        <p:spPr>
          <a:xfrm>
            <a:off x="383577" y="1054907"/>
            <a:ext cx="1043940" cy="346890"/>
          </a:xfrm>
          <a:prstGeom prst="rect">
            <a:avLst/>
          </a:prstGeom>
          <a:solidFill>
            <a:srgbClr val="DAE2F3"/>
          </a:solidFill>
        </p:spPr>
        <p:txBody>
          <a:bodyPr vert="horz" wrap="square" lIns="0" tIns="38735" rIns="0" bIns="0" rtlCol="0">
            <a:spAutoFit/>
          </a:bodyPr>
          <a:lstStyle/>
          <a:p>
            <a:pPr marL="91440">
              <a:lnSpc>
                <a:spcPct val="100000"/>
              </a:lnSpc>
              <a:spcBef>
                <a:spcPts val="305"/>
              </a:spcBef>
              <a:buClr>
                <a:srgbClr val="404040"/>
              </a:buClr>
              <a:tabLst>
                <a:tab pos="434340" algn="l"/>
              </a:tabLst>
            </a:pPr>
            <a:r>
              <a:rPr lang="zh-TW" altLang="en-US" sz="2000" dirty="0">
                <a:latin typeface="Poiret One" panose="00000500000000000000" pitchFamily="2" charset="0"/>
                <a:ea typeface="標楷體" panose="03000509000000000000" pitchFamily="65" charset="-120"/>
                <a:cs typeface="Times New Roman" panose="02020603050405020304" pitchFamily="18" charset="0"/>
              </a:rPr>
              <a:t>■</a:t>
            </a:r>
            <a:r>
              <a:rPr sz="2000" b="1" spc="-25" dirty="0" err="1">
                <a:solidFill>
                  <a:srgbClr val="175F9F"/>
                </a:solidFill>
                <a:latin typeface="Times New Roman" panose="02020603050405020304" pitchFamily="18" charset="0"/>
                <a:ea typeface="標楷體" panose="03000509000000000000" pitchFamily="65" charset="-120"/>
                <a:cs typeface="Times New Roman" panose="02020603050405020304" pitchFamily="18" charset="0"/>
              </a:rPr>
              <a:t>背景</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object 27">
            <a:extLst>
              <a:ext uri="{FF2B5EF4-FFF2-40B4-BE49-F238E27FC236}">
                <a16:creationId xmlns:a16="http://schemas.microsoft.com/office/drawing/2014/main" id="{393DF450-A22C-E558-23A6-A9F1A78C3BC3}"/>
              </a:ext>
            </a:extLst>
          </p:cNvPr>
          <p:cNvSpPr txBox="1">
            <a:spLocks/>
          </p:cNvSpPr>
          <p:nvPr/>
        </p:nvSpPr>
        <p:spPr>
          <a:xfrm>
            <a:off x="11498745" y="6363850"/>
            <a:ext cx="345440" cy="369332"/>
          </a:xfrm>
          <a:prstGeom prst="rect">
            <a:avLst/>
          </a:prstGeom>
        </p:spPr>
        <p:txBody>
          <a:bodyPr vert="horz" wrap="square" lIns="0" tIns="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189">
              <a:lnSpc>
                <a:spcPts val="1430"/>
              </a:lnSpc>
            </a:pPr>
            <a:fld id="{81D60167-4931-47E6-BA6A-407CBD079E47}" type="slidenum">
              <a:rPr lang="en-US" altLang="zh-TW" spc="-25" smtClean="0">
                <a:latin typeface="Times New Roman" panose="02020603050405020304" pitchFamily="18" charset="0"/>
                <a:ea typeface="標楷體" panose="03000509000000000000" pitchFamily="65" charset="-120"/>
                <a:cs typeface="Times New Roman" panose="02020603050405020304" pitchFamily="18" charset="0"/>
              </a:rPr>
              <a:pPr marL="123189">
                <a:lnSpc>
                  <a:spcPts val="1430"/>
                </a:lnSpc>
              </a:pPr>
              <a:t>119</a:t>
            </a:fld>
            <a:endParaRPr lang="en-US" altLang="zh-TW" spc="-25"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object 9">
            <a:extLst>
              <a:ext uri="{FF2B5EF4-FFF2-40B4-BE49-F238E27FC236}">
                <a16:creationId xmlns:a16="http://schemas.microsoft.com/office/drawing/2014/main" id="{6128BACE-1C72-1427-49E1-F66C5513CB7F}"/>
              </a:ext>
            </a:extLst>
          </p:cNvPr>
          <p:cNvSpPr txBox="1"/>
          <p:nvPr/>
        </p:nvSpPr>
        <p:spPr>
          <a:xfrm>
            <a:off x="516572" y="1509821"/>
            <a:ext cx="4403090" cy="1606658"/>
          </a:xfrm>
          <a:prstGeom prst="rect">
            <a:avLst/>
          </a:prstGeom>
        </p:spPr>
        <p:txBody>
          <a:bodyPr vert="horz" wrap="square" lIns="0" tIns="12700" rIns="0" bIns="0" rtlCol="0">
            <a:spAutoFit/>
          </a:bodyPr>
          <a:lstStyle/>
          <a:p>
            <a:pPr marL="265113" marR="38100" indent="-252413">
              <a:lnSpc>
                <a:spcPts val="3200"/>
              </a:lnSpc>
            </a:pPr>
            <a:r>
              <a:rPr lang="zh-TW" altLang="en-US" sz="1800" dirty="0">
                <a:latin typeface="Poiret One" panose="00000500000000000000" pitchFamily="2" charset="0"/>
                <a:ea typeface="標楷體" panose="03000509000000000000" pitchFamily="65" charset="-120"/>
                <a:cs typeface="Times New Roman" panose="02020603050405020304" pitchFamily="18" charset="0"/>
              </a:rPr>
              <a:t>■</a:t>
            </a:r>
            <a:r>
              <a:rPr sz="1800" b="1" spc="-25" dirty="0">
                <a:latin typeface="Times New Roman" panose="02020603050405020304" pitchFamily="18" charset="0"/>
                <a:ea typeface="標楷體" panose="03000509000000000000" pitchFamily="65" charset="-120"/>
                <a:cs typeface="Times New Roman" panose="02020603050405020304" pitchFamily="18" charset="0"/>
              </a:rPr>
              <a:t>21</a:t>
            </a:r>
            <a:r>
              <a:rPr sz="1800" b="1" dirty="0">
                <a:latin typeface="Times New Roman" panose="02020603050405020304" pitchFamily="18" charset="0"/>
                <a:ea typeface="標楷體" panose="03000509000000000000" pitchFamily="65" charset="-120"/>
                <a:cs typeface="Times New Roman" panose="02020603050405020304" pitchFamily="18" charset="0"/>
              </a:rPr>
              <a:t>世紀議程：</a:t>
            </a:r>
            <a:r>
              <a:rPr sz="1800" dirty="0">
                <a:latin typeface="Times New Roman" panose="02020603050405020304" pitchFamily="18" charset="0"/>
                <a:ea typeface="標楷體" panose="03000509000000000000" pitchFamily="65" charset="-120"/>
                <a:cs typeface="Times New Roman" panose="02020603050405020304" pitchFamily="18" charset="0"/>
              </a:rPr>
              <a:t>1992</a:t>
            </a:r>
            <a:r>
              <a:rPr sz="1800" spc="-10" dirty="0">
                <a:latin typeface="Times New Roman" panose="02020603050405020304" pitchFamily="18" charset="0"/>
                <a:ea typeface="標楷體" panose="03000509000000000000" pitchFamily="65" charset="-120"/>
                <a:cs typeface="Times New Roman" panose="02020603050405020304" pitchFamily="18" charset="0"/>
              </a:rPr>
              <a:t>年於巴西里約地球高</a:t>
            </a:r>
            <a:r>
              <a:rPr sz="1800" spc="-5" dirty="0">
                <a:latin typeface="Times New Roman" panose="02020603050405020304" pitchFamily="18" charset="0"/>
                <a:ea typeface="標楷體" panose="03000509000000000000" pitchFamily="65" charset="-120"/>
                <a:cs typeface="Times New Roman" panose="02020603050405020304" pitchFamily="18" charset="0"/>
              </a:rPr>
              <a:t>峰會通過，建立全球永續發展夥伴關係</a:t>
            </a:r>
            <a:r>
              <a:rPr lang="zh-TW" altLang="en-US" sz="1800" spc="-10" dirty="0">
                <a:latin typeface="標楷體" panose="03000509000000000000" pitchFamily="65" charset="-120"/>
                <a:ea typeface="標楷體" panose="03000509000000000000" pitchFamily="65" charset="-120"/>
                <a:cs typeface="Times New Roman" panose="02020603050405020304" pitchFamily="18" charset="0"/>
              </a:rPr>
              <a:t>。</a:t>
            </a:r>
            <a:endParaRPr lang="en-US" sz="1800" spc="-5" dirty="0">
              <a:latin typeface="Times New Roman" panose="02020603050405020304" pitchFamily="18" charset="0"/>
              <a:ea typeface="標楷體" panose="03000509000000000000" pitchFamily="65" charset="-120"/>
              <a:cs typeface="Times New Roman" panose="02020603050405020304" pitchFamily="18" charset="0"/>
            </a:endParaRPr>
          </a:p>
          <a:p>
            <a:pPr marL="265113" marR="38100" indent="-252413">
              <a:lnSpc>
                <a:spcPts val="3200"/>
              </a:lnSpc>
            </a:pPr>
            <a:r>
              <a:rPr lang="zh-TW" altLang="en-US" sz="1800" dirty="0">
                <a:latin typeface="Poiret One" panose="00000500000000000000" pitchFamily="2" charset="0"/>
                <a:ea typeface="標楷體" panose="03000509000000000000" pitchFamily="65" charset="-120"/>
                <a:cs typeface="Times New Roman" panose="02020603050405020304" pitchFamily="18" charset="0"/>
              </a:rPr>
              <a:t>■</a:t>
            </a:r>
            <a:r>
              <a:rPr sz="1800" b="1" dirty="0">
                <a:latin typeface="Times New Roman" panose="02020603050405020304" pitchFamily="18" charset="0"/>
                <a:ea typeface="標楷體" panose="03000509000000000000" pitchFamily="65" charset="-120"/>
                <a:cs typeface="Times New Roman" panose="02020603050405020304" pitchFamily="18" charset="0"/>
              </a:rPr>
              <a:t>千禧年發展目標：</a:t>
            </a:r>
            <a:r>
              <a:rPr sz="1800" dirty="0">
                <a:latin typeface="Times New Roman" panose="02020603050405020304" pitchFamily="18" charset="0"/>
                <a:ea typeface="標楷體" panose="03000509000000000000" pitchFamily="65" charset="-120"/>
                <a:cs typeface="Times New Roman" panose="02020603050405020304" pitchFamily="18" charset="0"/>
              </a:rPr>
              <a:t>2015年</a:t>
            </a:r>
            <a:r>
              <a:rPr sz="1800" b="1" spc="-20" dirty="0">
                <a:latin typeface="Times New Roman" panose="02020603050405020304" pitchFamily="18" charset="0"/>
                <a:ea typeface="標楷體" panose="03000509000000000000" pitchFamily="65" charset="-120"/>
                <a:cs typeface="Times New Roman" panose="02020603050405020304" pitchFamily="18" charset="0"/>
              </a:rPr>
              <a:t>UN</a:t>
            </a:r>
            <a:r>
              <a:rPr sz="1800" b="1" spc="-10" dirty="0">
                <a:latin typeface="Times New Roman" panose="02020603050405020304" pitchFamily="18" charset="0"/>
                <a:ea typeface="標楷體" panose="03000509000000000000" pitchFamily="65" charset="-120"/>
                <a:cs typeface="Times New Roman" panose="02020603050405020304" pitchFamily="18" charset="0"/>
              </a:rPr>
              <a:t>千禧年領袖</a:t>
            </a:r>
            <a:r>
              <a:rPr sz="1800" b="1" spc="-5" dirty="0">
                <a:latin typeface="Times New Roman" panose="02020603050405020304" pitchFamily="18" charset="0"/>
                <a:ea typeface="標楷體" panose="03000509000000000000" pitchFamily="65" charset="-120"/>
                <a:cs typeface="Times New Roman" panose="02020603050405020304" pitchFamily="18" charset="0"/>
              </a:rPr>
              <a:t>高峰會</a:t>
            </a:r>
            <a:r>
              <a:rPr sz="1800" dirty="0">
                <a:latin typeface="Times New Roman" panose="02020603050405020304" pitchFamily="18" charset="0"/>
                <a:ea typeface="標楷體" panose="03000509000000000000" pitchFamily="65" charset="-120"/>
                <a:cs typeface="Times New Roman" panose="02020603050405020304" pitchFamily="18" charset="0"/>
              </a:rPr>
              <a:t>通過8</a:t>
            </a:r>
            <a:r>
              <a:rPr sz="1800" spc="-10" dirty="0">
                <a:latin typeface="Times New Roman" panose="02020603050405020304" pitchFamily="18" charset="0"/>
                <a:ea typeface="標楷體" panose="03000509000000000000" pitchFamily="65" charset="-120"/>
                <a:cs typeface="Times New Roman" panose="02020603050405020304" pitchFamily="18" charset="0"/>
              </a:rPr>
              <a:t>項目標，以消弭貧窮</a:t>
            </a:r>
            <a:r>
              <a:rPr lang="zh-TW" altLang="en-US" sz="1800" spc="-10" dirty="0">
                <a:latin typeface="標楷體" panose="03000509000000000000" pitchFamily="65" charset="-120"/>
                <a:ea typeface="標楷體" panose="03000509000000000000" pitchFamily="65" charset="-120"/>
                <a:cs typeface="Times New Roman" panose="02020603050405020304" pitchFamily="18" charset="0"/>
              </a:rPr>
              <a:t>。</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object 10">
            <a:extLst>
              <a:ext uri="{FF2B5EF4-FFF2-40B4-BE49-F238E27FC236}">
                <a16:creationId xmlns:a16="http://schemas.microsoft.com/office/drawing/2014/main" id="{0F7F86A7-DE62-AB8E-B75B-A8E90C1C9905}"/>
              </a:ext>
            </a:extLst>
          </p:cNvPr>
          <p:cNvSpPr txBox="1"/>
          <p:nvPr/>
        </p:nvSpPr>
        <p:spPr>
          <a:xfrm>
            <a:off x="383577" y="3229706"/>
            <a:ext cx="2327275" cy="347531"/>
          </a:xfrm>
          <a:prstGeom prst="rect">
            <a:avLst/>
          </a:prstGeom>
          <a:solidFill>
            <a:srgbClr val="DAE2F3"/>
          </a:solidFill>
        </p:spPr>
        <p:txBody>
          <a:bodyPr vert="horz" wrap="square" lIns="0" tIns="39370" rIns="0" bIns="0" rtlCol="0">
            <a:spAutoFit/>
          </a:bodyPr>
          <a:lstStyle/>
          <a:p>
            <a:pPr marL="91440">
              <a:lnSpc>
                <a:spcPct val="100000"/>
              </a:lnSpc>
              <a:spcBef>
                <a:spcPts val="310"/>
              </a:spcBef>
              <a:buClr>
                <a:srgbClr val="404040"/>
              </a:buClr>
              <a:tabLst>
                <a:tab pos="434340" algn="l"/>
              </a:tabLst>
            </a:pPr>
            <a:r>
              <a:rPr lang="zh-TW" altLang="en-US" sz="2000" dirty="0">
                <a:latin typeface="Poiret One" panose="00000500000000000000" pitchFamily="2" charset="0"/>
                <a:ea typeface="標楷體" panose="03000509000000000000" pitchFamily="65" charset="-120"/>
                <a:cs typeface="Times New Roman" panose="02020603050405020304" pitchFamily="18" charset="0"/>
              </a:rPr>
              <a:t>■</a:t>
            </a:r>
            <a:r>
              <a:rPr sz="2000" b="1" spc="-10" dirty="0" err="1">
                <a:solidFill>
                  <a:srgbClr val="175F9F"/>
                </a:solidFill>
                <a:latin typeface="Times New Roman" panose="02020603050405020304" pitchFamily="18" charset="0"/>
                <a:ea typeface="標楷體" panose="03000509000000000000" pitchFamily="65" charset="-120"/>
                <a:cs typeface="Times New Roman" panose="02020603050405020304" pitchFamily="18" charset="0"/>
              </a:rPr>
              <a:t>與巴黎協定共進</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object 11">
            <a:extLst>
              <a:ext uri="{FF2B5EF4-FFF2-40B4-BE49-F238E27FC236}">
                <a16:creationId xmlns:a16="http://schemas.microsoft.com/office/drawing/2014/main" id="{C288ADA5-64B7-542E-9D74-C6E627F892CC}"/>
              </a:ext>
            </a:extLst>
          </p:cNvPr>
          <p:cNvSpPr txBox="1"/>
          <p:nvPr/>
        </p:nvSpPr>
        <p:spPr>
          <a:xfrm>
            <a:off x="483035" y="3708867"/>
            <a:ext cx="4482465" cy="2017027"/>
          </a:xfrm>
          <a:prstGeom prst="rect">
            <a:avLst/>
          </a:prstGeom>
        </p:spPr>
        <p:txBody>
          <a:bodyPr vert="horz" wrap="square" lIns="0" tIns="12700" rIns="0" bIns="0" rtlCol="0">
            <a:spAutoFit/>
          </a:bodyPr>
          <a:lstStyle/>
          <a:p>
            <a:pPr marL="265113" marR="5080" indent="-254000">
              <a:lnSpc>
                <a:spcPts val="3200"/>
              </a:lnSpc>
              <a:tabLst>
                <a:tab pos="297180" algn="l"/>
              </a:tabLst>
            </a:pPr>
            <a:r>
              <a:rPr lang="zh-TW" altLang="en-US" sz="1800" dirty="0">
                <a:latin typeface="Poiret One" panose="00000500000000000000" pitchFamily="2" charset="0"/>
                <a:ea typeface="標楷體" panose="03000509000000000000" pitchFamily="65" charset="-120"/>
                <a:cs typeface="Times New Roman" panose="02020603050405020304" pitchFamily="18" charset="0"/>
              </a:rPr>
              <a:t>■</a:t>
            </a:r>
            <a:r>
              <a:rPr sz="1800" b="1" spc="-5" dirty="0" err="1">
                <a:latin typeface="Times New Roman" panose="02020603050405020304" pitchFamily="18" charset="0"/>
                <a:ea typeface="標楷體" panose="03000509000000000000" pitchFamily="65" charset="-120"/>
                <a:cs typeface="Times New Roman" panose="02020603050405020304" pitchFamily="18" charset="0"/>
              </a:rPr>
              <a:t>永續發展目標</a:t>
            </a:r>
            <a:r>
              <a:rPr sz="1800" b="1" spc="-5" dirty="0">
                <a:latin typeface="Times New Roman" panose="02020603050405020304" pitchFamily="18" charset="0"/>
                <a:ea typeface="標楷體" panose="03000509000000000000" pitchFamily="65" charset="-120"/>
                <a:cs typeface="Times New Roman" panose="02020603050405020304" pitchFamily="18" charset="0"/>
              </a:rPr>
              <a:t>(</a:t>
            </a:r>
            <a:r>
              <a:rPr sz="1800" b="1" spc="-10" dirty="0">
                <a:latin typeface="Times New Roman" panose="02020603050405020304" pitchFamily="18" charset="0"/>
                <a:ea typeface="標楷體" panose="03000509000000000000" pitchFamily="65" charset="-120"/>
                <a:cs typeface="Times New Roman" panose="02020603050405020304" pitchFamily="18" charset="0"/>
              </a:rPr>
              <a:t>SDGs)：2015</a:t>
            </a:r>
            <a:r>
              <a:rPr sz="1800" b="1" dirty="0">
                <a:latin typeface="Times New Roman" panose="02020603050405020304" pitchFamily="18" charset="0"/>
                <a:ea typeface="標楷體" panose="03000509000000000000" pitchFamily="65" charset="-120"/>
                <a:cs typeface="Times New Roman" panose="02020603050405020304" pitchFamily="18" charset="0"/>
              </a:rPr>
              <a:t>年</a:t>
            </a:r>
            <a:r>
              <a:rPr sz="1800" dirty="0">
                <a:latin typeface="Times New Roman" panose="02020603050405020304" pitchFamily="18" charset="0"/>
                <a:ea typeface="標楷體" panose="03000509000000000000" pitchFamily="65" charset="-120"/>
                <a:cs typeface="Times New Roman" panose="02020603050405020304" pitchFamily="18" charset="0"/>
              </a:rPr>
              <a:t>於</a:t>
            </a:r>
            <a:r>
              <a:rPr sz="1800" b="1" spc="-20" dirty="0">
                <a:latin typeface="Times New Roman" panose="02020603050405020304" pitchFamily="18" charset="0"/>
                <a:ea typeface="標楷體" panose="03000509000000000000" pitchFamily="65" charset="-120"/>
                <a:cs typeface="Times New Roman" panose="02020603050405020304" pitchFamily="18" charset="0"/>
              </a:rPr>
              <a:t>UN</a:t>
            </a:r>
            <a:r>
              <a:rPr sz="1800" b="1" spc="-25" dirty="0">
                <a:latin typeface="Times New Roman" panose="02020603050405020304" pitchFamily="18" charset="0"/>
                <a:ea typeface="標楷體" panose="03000509000000000000" pitchFamily="65" charset="-120"/>
                <a:cs typeface="Times New Roman" panose="02020603050405020304" pitchFamily="18" charset="0"/>
              </a:rPr>
              <a:t>永續</a:t>
            </a:r>
            <a:r>
              <a:rPr sz="1800" b="1" dirty="0">
                <a:latin typeface="Times New Roman" panose="02020603050405020304" pitchFamily="18" charset="0"/>
                <a:ea typeface="標楷體" panose="03000509000000000000" pitchFamily="65" charset="-120"/>
                <a:cs typeface="Times New Roman" panose="02020603050405020304" pitchFamily="18" charset="0"/>
              </a:rPr>
              <a:t>發展高峰會</a:t>
            </a:r>
            <a:r>
              <a:rPr sz="1800" dirty="0">
                <a:latin typeface="Times New Roman" panose="02020603050405020304" pitchFamily="18" charset="0"/>
                <a:ea typeface="標楷體" panose="03000509000000000000" pitchFamily="65" charset="-120"/>
                <a:cs typeface="Times New Roman" panose="02020603050405020304" pitchFamily="18" charset="0"/>
              </a:rPr>
              <a:t>通過</a:t>
            </a:r>
            <a:r>
              <a:rPr sz="1800" b="1" spc="-25" dirty="0">
                <a:latin typeface="Times New Roman" panose="02020603050405020304" pitchFamily="18" charset="0"/>
                <a:ea typeface="標楷體" panose="03000509000000000000" pitchFamily="65" charset="-120"/>
                <a:cs typeface="Times New Roman" panose="02020603050405020304" pitchFamily="18" charset="0"/>
              </a:rPr>
              <a:t>17</a:t>
            </a:r>
            <a:r>
              <a:rPr sz="1800" b="1" dirty="0">
                <a:latin typeface="Times New Roman" panose="02020603050405020304" pitchFamily="18" charset="0"/>
                <a:ea typeface="標楷體" panose="03000509000000000000" pitchFamily="65" charset="-120"/>
                <a:cs typeface="Times New Roman" panose="02020603050405020304" pitchFamily="18" charset="0"/>
              </a:rPr>
              <a:t>項</a:t>
            </a:r>
            <a:r>
              <a:rPr sz="1800" b="1" spc="-25" dirty="0">
                <a:latin typeface="Times New Roman" panose="02020603050405020304" pitchFamily="18" charset="0"/>
                <a:ea typeface="標楷體" panose="03000509000000000000" pitchFamily="65" charset="-120"/>
                <a:cs typeface="Times New Roman" panose="02020603050405020304" pitchFamily="18" charset="0"/>
              </a:rPr>
              <a:t>2030</a:t>
            </a:r>
            <a:r>
              <a:rPr sz="1800" b="1" spc="-10" dirty="0">
                <a:latin typeface="Times New Roman" panose="02020603050405020304" pitchFamily="18" charset="0"/>
                <a:ea typeface="標楷體" panose="03000509000000000000" pitchFamily="65" charset="-120"/>
                <a:cs typeface="Times New Roman" panose="02020603050405020304" pitchFamily="18" charset="0"/>
              </a:rPr>
              <a:t>年進程目標</a:t>
            </a:r>
            <a:r>
              <a:rPr lang="zh-TW" altLang="en-US" sz="1800" spc="-10" dirty="0">
                <a:latin typeface="標楷體" panose="03000509000000000000" pitchFamily="65" charset="-120"/>
                <a:ea typeface="標楷體" panose="03000509000000000000" pitchFamily="65" charset="-120"/>
                <a:cs typeface="Times New Roman" panose="02020603050405020304" pitchFamily="18" charset="0"/>
              </a:rPr>
              <a:t>。</a:t>
            </a:r>
            <a:endParaRPr lang="en-US" sz="1800" b="1" spc="-10" dirty="0">
              <a:latin typeface="Times New Roman" panose="02020603050405020304" pitchFamily="18" charset="0"/>
              <a:ea typeface="標楷體" panose="03000509000000000000" pitchFamily="65" charset="-120"/>
              <a:cs typeface="Times New Roman" panose="02020603050405020304" pitchFamily="18" charset="0"/>
            </a:endParaRPr>
          </a:p>
          <a:p>
            <a:pPr marL="265113" marR="5080" indent="-254000">
              <a:lnSpc>
                <a:spcPts val="3200"/>
              </a:lnSpc>
              <a:tabLst>
                <a:tab pos="297180" algn="l"/>
              </a:tabLst>
            </a:pPr>
            <a:r>
              <a:rPr lang="zh-TW" altLang="en-US" sz="1800" dirty="0">
                <a:latin typeface="Poiret One" panose="00000500000000000000" pitchFamily="2" charset="0"/>
                <a:ea typeface="標楷體" panose="03000509000000000000" pitchFamily="65" charset="-120"/>
                <a:cs typeface="Times New Roman" panose="02020603050405020304" pitchFamily="18" charset="0"/>
              </a:rPr>
              <a:t>■</a:t>
            </a:r>
            <a:r>
              <a:rPr sz="1800" spc="-10" dirty="0" err="1">
                <a:latin typeface="Times New Roman" panose="02020603050405020304" pitchFamily="18" charset="0"/>
                <a:ea typeface="標楷體" panose="03000509000000000000" pitchFamily="65" charset="-120"/>
                <a:cs typeface="Times New Roman" panose="02020603050405020304" pitchFamily="18" charset="0"/>
              </a:rPr>
              <a:t>仙台減災架構</a:t>
            </a:r>
            <a:r>
              <a:rPr lang="zh-TW" altLang="en-US" sz="1800" spc="-10" dirty="0">
                <a:latin typeface="標楷體" panose="03000509000000000000" pitchFamily="65" charset="-120"/>
                <a:ea typeface="標楷體" panose="03000509000000000000" pitchFamily="65" charset="-120"/>
                <a:cs typeface="Times New Roman" panose="02020603050405020304" pitchFamily="18" charset="0"/>
              </a:rPr>
              <a:t>。</a:t>
            </a:r>
            <a:endParaRPr lang="en-US" sz="1800" spc="-10" dirty="0">
              <a:latin typeface="Times New Roman" panose="02020603050405020304" pitchFamily="18" charset="0"/>
              <a:ea typeface="標楷體" panose="03000509000000000000" pitchFamily="65" charset="-120"/>
              <a:cs typeface="Times New Roman" panose="02020603050405020304" pitchFamily="18" charset="0"/>
            </a:endParaRPr>
          </a:p>
          <a:p>
            <a:pPr marL="265113" marR="5080" indent="-254000">
              <a:lnSpc>
                <a:spcPts val="3200"/>
              </a:lnSpc>
              <a:tabLst>
                <a:tab pos="297180" algn="l"/>
              </a:tabLst>
            </a:pPr>
            <a:r>
              <a:rPr lang="zh-TW" altLang="en-US" sz="1800" dirty="0">
                <a:latin typeface="Poiret One" panose="00000500000000000000" pitchFamily="2" charset="0"/>
                <a:ea typeface="標楷體" panose="03000509000000000000" pitchFamily="65" charset="-120"/>
                <a:cs typeface="Times New Roman" panose="02020603050405020304" pitchFamily="18" charset="0"/>
              </a:rPr>
              <a:t>■</a:t>
            </a:r>
            <a:r>
              <a:rPr sz="1800" spc="-5" dirty="0" err="1">
                <a:latin typeface="Times New Roman" panose="02020603050405020304" pitchFamily="18" charset="0"/>
                <a:ea typeface="標楷體" panose="03000509000000000000" pitchFamily="65" charset="-120"/>
                <a:cs typeface="Times New Roman" panose="02020603050405020304" pitchFamily="18" charset="0"/>
              </a:rPr>
              <a:t>阿迪斯阿貝巴發展募資行動議程</a:t>
            </a:r>
            <a:r>
              <a:rPr lang="zh-TW" altLang="en-US" sz="1800" spc="-10" dirty="0">
                <a:latin typeface="標楷體" panose="03000509000000000000" pitchFamily="65" charset="-120"/>
                <a:ea typeface="標楷體" panose="03000509000000000000" pitchFamily="65" charset="-120"/>
                <a:cs typeface="Times New Roman" panose="02020603050405020304" pitchFamily="18" charset="0"/>
              </a:rPr>
              <a:t>。</a:t>
            </a:r>
            <a:endParaRPr lang="en-US" sz="1800" spc="-5" dirty="0">
              <a:latin typeface="Times New Roman" panose="02020603050405020304" pitchFamily="18" charset="0"/>
              <a:ea typeface="標楷體" panose="03000509000000000000" pitchFamily="65" charset="-120"/>
              <a:cs typeface="Times New Roman" panose="02020603050405020304" pitchFamily="18" charset="0"/>
            </a:endParaRPr>
          </a:p>
          <a:p>
            <a:pPr marL="265113" marR="5080" indent="-254000">
              <a:lnSpc>
                <a:spcPts val="3200"/>
              </a:lnSpc>
              <a:tabLst>
                <a:tab pos="297180" algn="l"/>
              </a:tabLst>
            </a:pPr>
            <a:r>
              <a:rPr lang="zh-TW" altLang="en-US" sz="1800" dirty="0">
                <a:latin typeface="Poiret One" panose="00000500000000000000" pitchFamily="2" charset="0"/>
                <a:ea typeface="標楷體" panose="03000509000000000000" pitchFamily="65" charset="-120"/>
                <a:cs typeface="Times New Roman" panose="02020603050405020304" pitchFamily="18" charset="0"/>
              </a:rPr>
              <a:t>■</a:t>
            </a:r>
            <a:r>
              <a:rPr sz="1800" spc="-5" dirty="0" err="1">
                <a:latin typeface="Times New Roman" panose="02020603050405020304" pitchFamily="18" charset="0"/>
                <a:ea typeface="標楷體" panose="03000509000000000000" pitchFamily="65" charset="-120"/>
                <a:cs typeface="Times New Roman" panose="02020603050405020304" pitchFamily="18" charset="0"/>
              </a:rPr>
              <a:t>昆明-蒙特婁全球生物多樣性架構</a:t>
            </a:r>
            <a:r>
              <a:rPr lang="zh-TW" altLang="en-US" sz="1800" spc="-10" dirty="0">
                <a:latin typeface="標楷體" panose="03000509000000000000" pitchFamily="65" charset="-120"/>
                <a:ea typeface="標楷體" panose="03000509000000000000" pitchFamily="65" charset="-120"/>
                <a:cs typeface="Times New Roman" panose="02020603050405020304" pitchFamily="18" charset="0"/>
              </a:rPr>
              <a:t>。</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object 12">
            <a:extLst>
              <a:ext uri="{FF2B5EF4-FFF2-40B4-BE49-F238E27FC236}">
                <a16:creationId xmlns:a16="http://schemas.microsoft.com/office/drawing/2014/main" id="{A7C4AFA9-F563-C53B-6779-85F941232240}"/>
              </a:ext>
            </a:extLst>
          </p:cNvPr>
          <p:cNvSpPr txBox="1"/>
          <p:nvPr/>
        </p:nvSpPr>
        <p:spPr>
          <a:xfrm>
            <a:off x="562012" y="5878937"/>
            <a:ext cx="214884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Ref:</a:t>
            </a:r>
            <a:r>
              <a:rPr sz="1200"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https://sdgs.un.org/goals</a:t>
            </a:r>
            <a:endParaRPr sz="120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object 14">
            <a:extLst>
              <a:ext uri="{FF2B5EF4-FFF2-40B4-BE49-F238E27FC236}">
                <a16:creationId xmlns:a16="http://schemas.microsoft.com/office/drawing/2014/main" id="{C05DF7FF-547F-AFA8-14BA-64DF247CD65E}"/>
              </a:ext>
            </a:extLst>
          </p:cNvPr>
          <p:cNvSpPr txBox="1"/>
          <p:nvPr/>
        </p:nvSpPr>
        <p:spPr>
          <a:xfrm>
            <a:off x="6217441" y="2794608"/>
            <a:ext cx="1133708" cy="566822"/>
          </a:xfrm>
          <a:prstGeom prst="rect">
            <a:avLst/>
          </a:prstGeom>
        </p:spPr>
        <p:txBody>
          <a:bodyPr vert="horz" wrap="square" lIns="0" tIns="12700" rIns="0" bIns="0" rtlCol="0">
            <a:spAutoFit/>
          </a:bodyPr>
          <a:lstStyle/>
          <a:p>
            <a:pPr marL="12700" algn="ctr">
              <a:lnSpc>
                <a:spcPct val="100000"/>
              </a:lnSpc>
              <a:spcBef>
                <a:spcPts val="100"/>
              </a:spcBef>
            </a:pPr>
            <a:r>
              <a:rPr lang="zh-TW" altLang="en-US" sz="1800" b="1" spc="15"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就業與</a:t>
            </a:r>
            <a:r>
              <a:rPr sz="1800" b="1" spc="-15" dirty="0" err="1">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經濟成長</a:t>
            </a:r>
            <a:endParaRPr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3" name="object 15">
            <a:extLst>
              <a:ext uri="{FF2B5EF4-FFF2-40B4-BE49-F238E27FC236}">
                <a16:creationId xmlns:a16="http://schemas.microsoft.com/office/drawing/2014/main" id="{B950CE4D-9DAF-531E-7B4B-D610A038B2BA}"/>
              </a:ext>
            </a:extLst>
          </p:cNvPr>
          <p:cNvSpPr txBox="1"/>
          <p:nvPr/>
        </p:nvSpPr>
        <p:spPr>
          <a:xfrm>
            <a:off x="7351149" y="2803452"/>
            <a:ext cx="1160576" cy="566822"/>
          </a:xfrm>
          <a:prstGeom prst="rect">
            <a:avLst/>
          </a:prstGeom>
        </p:spPr>
        <p:txBody>
          <a:bodyPr vert="horz" wrap="square" lIns="0" tIns="12700" rIns="0" bIns="0" rtlCol="0">
            <a:spAutoFit/>
          </a:bodyPr>
          <a:lstStyle/>
          <a:p>
            <a:pPr marL="12700">
              <a:lnSpc>
                <a:spcPct val="100000"/>
              </a:lnSpc>
              <a:spcBef>
                <a:spcPts val="100"/>
              </a:spcBef>
            </a:pPr>
            <a:r>
              <a:rPr lang="zh-TW" altLang="en-US" sz="1800" b="1" spc="-20"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永續工業</a:t>
            </a:r>
            <a:r>
              <a:rPr lang="en-US" altLang="zh-TW" sz="1800" b="1" spc="-20"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spc="-20"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產創</a:t>
            </a:r>
            <a:r>
              <a:rPr sz="1800" b="1" spc="-20" dirty="0" err="1">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與基建</a:t>
            </a:r>
            <a:endParaRPr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object 16">
            <a:extLst>
              <a:ext uri="{FF2B5EF4-FFF2-40B4-BE49-F238E27FC236}">
                <a16:creationId xmlns:a16="http://schemas.microsoft.com/office/drawing/2014/main" id="{E32B2F33-01AF-1429-2E82-4851CE9E3161}"/>
              </a:ext>
            </a:extLst>
          </p:cNvPr>
          <p:cNvSpPr txBox="1"/>
          <p:nvPr/>
        </p:nvSpPr>
        <p:spPr>
          <a:xfrm>
            <a:off x="8493864" y="2793010"/>
            <a:ext cx="1171179" cy="567463"/>
          </a:xfrm>
          <a:prstGeom prst="rect">
            <a:avLst/>
          </a:prstGeom>
        </p:spPr>
        <p:txBody>
          <a:bodyPr vert="horz" wrap="square" lIns="0" tIns="13335" rIns="0" bIns="0" rtlCol="0">
            <a:spAutoFit/>
          </a:bodyPr>
          <a:lstStyle/>
          <a:p>
            <a:pPr marL="38100" algn="ctr">
              <a:lnSpc>
                <a:spcPct val="100000"/>
              </a:lnSpc>
              <a:spcBef>
                <a:spcPts val="105"/>
              </a:spcBef>
            </a:pPr>
            <a:r>
              <a:rPr lang="zh-TW" altLang="en-US" sz="2700" b="1" baseline="-4629"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減少不平等</a:t>
            </a:r>
            <a:endParaRPr sz="3000" b="1" baseline="-9722"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object 17">
            <a:extLst>
              <a:ext uri="{FF2B5EF4-FFF2-40B4-BE49-F238E27FC236}">
                <a16:creationId xmlns:a16="http://schemas.microsoft.com/office/drawing/2014/main" id="{A45E971D-358D-E0C7-BFF0-C10D4787EA90}"/>
              </a:ext>
            </a:extLst>
          </p:cNvPr>
          <p:cNvSpPr txBox="1"/>
          <p:nvPr/>
        </p:nvSpPr>
        <p:spPr>
          <a:xfrm>
            <a:off x="9633116" y="2794783"/>
            <a:ext cx="1173166" cy="566822"/>
          </a:xfrm>
          <a:prstGeom prst="rect">
            <a:avLst/>
          </a:prstGeom>
        </p:spPr>
        <p:txBody>
          <a:bodyPr vert="horz" wrap="square" lIns="0" tIns="12700" rIns="0" bIns="0" rtlCol="0">
            <a:spAutoFit/>
          </a:bodyPr>
          <a:lstStyle/>
          <a:p>
            <a:pPr algn="ctr">
              <a:lnSpc>
                <a:spcPct val="100000"/>
              </a:lnSpc>
              <a:spcBef>
                <a:spcPts val="100"/>
              </a:spcBef>
              <a:tabLst>
                <a:tab pos="1106170" algn="l"/>
              </a:tabLst>
            </a:pPr>
            <a:r>
              <a:rPr sz="1800" b="1" spc="-10" dirty="0" err="1">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永續城</a:t>
            </a:r>
            <a:r>
              <a:rPr sz="1800" b="1" spc="-50" dirty="0" err="1">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市</a:t>
            </a:r>
            <a:r>
              <a:rPr sz="1800" b="1" spc="-20"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sz="1800" b="1" dirty="0" err="1">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社</a:t>
            </a:r>
            <a:r>
              <a:rPr sz="1800" b="1" spc="-50" dirty="0" err="1">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群</a:t>
            </a:r>
            <a:endParaRPr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object 18">
            <a:extLst>
              <a:ext uri="{FF2B5EF4-FFF2-40B4-BE49-F238E27FC236}">
                <a16:creationId xmlns:a16="http://schemas.microsoft.com/office/drawing/2014/main" id="{6C7470DC-6512-10FA-FA66-CD0CF7F0F9C8}"/>
              </a:ext>
            </a:extLst>
          </p:cNvPr>
          <p:cNvSpPr txBox="1"/>
          <p:nvPr/>
        </p:nvSpPr>
        <p:spPr>
          <a:xfrm>
            <a:off x="9718409" y="4691726"/>
            <a:ext cx="1127618" cy="628377"/>
          </a:xfrm>
          <a:prstGeom prst="rect">
            <a:avLst/>
          </a:prstGeom>
        </p:spPr>
        <p:txBody>
          <a:bodyPr vert="horz" wrap="square" lIns="0" tIns="12700" rIns="0" bIns="0" rtlCol="0">
            <a:spAutoFit/>
          </a:bodyPr>
          <a:lstStyle/>
          <a:p>
            <a:pPr marL="38100" algn="ctr">
              <a:lnSpc>
                <a:spcPct val="100000"/>
              </a:lnSpc>
              <a:spcBef>
                <a:spcPts val="100"/>
              </a:spcBef>
            </a:pPr>
            <a:r>
              <a:rPr lang="zh-TW" altLang="en-US" sz="3000" b="1" spc="-22" baseline="-833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全球</a:t>
            </a:r>
            <a:r>
              <a:rPr sz="3000" b="1" spc="-22" baseline="-8333" dirty="0" err="1">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夥伴關係</a:t>
            </a:r>
            <a:endParaRPr sz="3000" b="1" baseline="-833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object 19">
            <a:extLst>
              <a:ext uri="{FF2B5EF4-FFF2-40B4-BE49-F238E27FC236}">
                <a16:creationId xmlns:a16="http://schemas.microsoft.com/office/drawing/2014/main" id="{7725F257-C8EE-0F03-6305-B7D0B0C3FF84}"/>
              </a:ext>
            </a:extLst>
          </p:cNvPr>
          <p:cNvSpPr txBox="1"/>
          <p:nvPr/>
        </p:nvSpPr>
        <p:spPr>
          <a:xfrm>
            <a:off x="5124228" y="1732157"/>
            <a:ext cx="2155567" cy="290464"/>
          </a:xfrm>
          <a:prstGeom prst="rect">
            <a:avLst/>
          </a:prstGeom>
        </p:spPr>
        <p:txBody>
          <a:bodyPr vert="horz" wrap="square" lIns="0" tIns="13335" rIns="0" bIns="0" rtlCol="0">
            <a:spAutoFit/>
          </a:bodyPr>
          <a:lstStyle/>
          <a:p>
            <a:pPr marL="12700">
              <a:lnSpc>
                <a:spcPct val="100000"/>
              </a:lnSpc>
              <a:spcBef>
                <a:spcPts val="2170"/>
              </a:spcBef>
              <a:tabLst>
                <a:tab pos="1098550" algn="l"/>
              </a:tabLst>
            </a:pPr>
            <a:r>
              <a:rPr sz="2700" b="1" spc="-37"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7</a:t>
            </a:r>
            <a:r>
              <a:rPr sz="2700" b="1"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2700" b="1" spc="-75"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r>
              <a:rPr sz="2700" b="1"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700" b="1"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1800" b="1" spc="-25"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8</a:t>
            </a:r>
            <a:r>
              <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1800" b="1" spc="-5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endParaRPr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object 20">
            <a:extLst>
              <a:ext uri="{FF2B5EF4-FFF2-40B4-BE49-F238E27FC236}">
                <a16:creationId xmlns:a16="http://schemas.microsoft.com/office/drawing/2014/main" id="{F051890E-8C96-8D8B-F249-AC196192E13B}"/>
              </a:ext>
            </a:extLst>
          </p:cNvPr>
          <p:cNvSpPr txBox="1"/>
          <p:nvPr/>
        </p:nvSpPr>
        <p:spPr>
          <a:xfrm>
            <a:off x="7398075" y="1719969"/>
            <a:ext cx="3471373" cy="289823"/>
          </a:xfrm>
          <a:prstGeom prst="rect">
            <a:avLst/>
          </a:prstGeom>
        </p:spPr>
        <p:txBody>
          <a:bodyPr vert="horz" wrap="square" lIns="0" tIns="12700" rIns="0" bIns="0" rtlCol="0">
            <a:spAutoFit/>
          </a:bodyPr>
          <a:lstStyle/>
          <a:p>
            <a:pPr marL="12700">
              <a:lnSpc>
                <a:spcPct val="100000"/>
              </a:lnSpc>
              <a:spcBef>
                <a:spcPts val="100"/>
              </a:spcBef>
              <a:tabLst>
                <a:tab pos="2193290" algn="l"/>
              </a:tabLst>
            </a:pPr>
            <a:r>
              <a:rPr sz="1800" b="1" spc="-3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13</a:t>
            </a:r>
            <a:r>
              <a:rPr sz="1800" b="1" spc="-1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r>
              <a:rPr sz="1800" b="1" spc="35"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lang="en-US" sz="1800" b="1" spc="35"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2700" b="1" spc="-37"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10</a:t>
            </a:r>
            <a:r>
              <a:rPr sz="2700" b="1"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2700" b="1" spc="-75"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r>
              <a:rPr sz="2700" b="1"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lang="en-US" sz="2700" b="1"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1800" b="1" spc="-25"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9</a:t>
            </a:r>
            <a:r>
              <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1800" b="1" spc="-5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endParaRPr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9" name="object 21">
            <a:extLst>
              <a:ext uri="{FF2B5EF4-FFF2-40B4-BE49-F238E27FC236}">
                <a16:creationId xmlns:a16="http://schemas.microsoft.com/office/drawing/2014/main" id="{C779DEFB-6EAD-08A6-D96C-FF5A945392F3}"/>
              </a:ext>
            </a:extLst>
          </p:cNvPr>
          <p:cNvSpPr txBox="1"/>
          <p:nvPr/>
        </p:nvSpPr>
        <p:spPr>
          <a:xfrm>
            <a:off x="10852791" y="1723391"/>
            <a:ext cx="847090" cy="282770"/>
          </a:xfrm>
          <a:prstGeom prst="rect">
            <a:avLst/>
          </a:prstGeom>
        </p:spPr>
        <p:txBody>
          <a:bodyPr vert="horz" wrap="square" lIns="0" tIns="13335" rIns="0" bIns="0" rtlCol="0">
            <a:spAutoFit/>
          </a:bodyPr>
          <a:lstStyle/>
          <a:p>
            <a:pPr marL="12700">
              <a:lnSpc>
                <a:spcPts val="2130"/>
              </a:lnSpc>
            </a:pPr>
            <a:r>
              <a:rPr sz="1800" b="1" spc="-25"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8</a:t>
            </a:r>
            <a:r>
              <a:rPr sz="1800" b="1" spc="-2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子目標</a:t>
            </a:r>
            <a:endParaRPr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object 22">
            <a:extLst>
              <a:ext uri="{FF2B5EF4-FFF2-40B4-BE49-F238E27FC236}">
                <a16:creationId xmlns:a16="http://schemas.microsoft.com/office/drawing/2014/main" id="{E0C81B50-5B82-D533-CEF7-222DC36A602D}"/>
              </a:ext>
            </a:extLst>
          </p:cNvPr>
          <p:cNvSpPr txBox="1"/>
          <p:nvPr/>
        </p:nvSpPr>
        <p:spPr>
          <a:xfrm>
            <a:off x="5074726" y="3615431"/>
            <a:ext cx="3436090" cy="290464"/>
          </a:xfrm>
          <a:prstGeom prst="rect">
            <a:avLst/>
          </a:prstGeom>
        </p:spPr>
        <p:txBody>
          <a:bodyPr vert="horz" wrap="square" lIns="0" tIns="13335" rIns="0" bIns="0" rtlCol="0">
            <a:spAutoFit/>
          </a:bodyPr>
          <a:lstStyle/>
          <a:p>
            <a:pPr marL="12700">
              <a:lnSpc>
                <a:spcPct val="100000"/>
              </a:lnSpc>
              <a:spcBef>
                <a:spcPts val="1019"/>
              </a:spcBef>
              <a:tabLst>
                <a:tab pos="1083945" algn="l"/>
                <a:tab pos="2200275" algn="l"/>
              </a:tabLst>
            </a:pPr>
            <a:r>
              <a:rPr sz="1800" b="1" spc="-25"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5</a:t>
            </a:r>
            <a:r>
              <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1800" b="1" spc="-5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r>
              <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2700" b="1" spc="-37" baseline="154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12</a:t>
            </a:r>
            <a:r>
              <a:rPr sz="2700" b="1" baseline="154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2700" b="1" spc="-75" baseline="154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r>
              <a:rPr sz="2700" b="1" baseline="154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700" b="1" baseline="154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2700" b="1" spc="-44" baseline="154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8</a:t>
            </a:r>
            <a:r>
              <a:rPr sz="2700" b="1" spc="-15" baseline="154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2700" b="1" spc="-75" baseline="154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endParaRPr sz="2700" b="1" baseline="1543"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1" name="object 23">
            <a:extLst>
              <a:ext uri="{FF2B5EF4-FFF2-40B4-BE49-F238E27FC236}">
                <a16:creationId xmlns:a16="http://schemas.microsoft.com/office/drawing/2014/main" id="{036C68B3-0B32-D822-D658-7A8CF0A23549}"/>
              </a:ext>
            </a:extLst>
          </p:cNvPr>
          <p:cNvSpPr txBox="1"/>
          <p:nvPr/>
        </p:nvSpPr>
        <p:spPr>
          <a:xfrm>
            <a:off x="8510816" y="3552566"/>
            <a:ext cx="3213100" cy="300355"/>
          </a:xfrm>
          <a:prstGeom prst="rect">
            <a:avLst/>
          </a:prstGeom>
        </p:spPr>
        <p:txBody>
          <a:bodyPr vert="horz" wrap="square" lIns="0" tIns="12700" rIns="0" bIns="0" rtlCol="0">
            <a:spAutoFit/>
          </a:bodyPr>
          <a:lstStyle/>
          <a:p>
            <a:pPr marL="12700">
              <a:lnSpc>
                <a:spcPct val="100000"/>
              </a:lnSpc>
              <a:spcBef>
                <a:spcPts val="100"/>
              </a:spcBef>
              <a:tabLst>
                <a:tab pos="1129030" algn="l"/>
                <a:tab pos="2242820" algn="l"/>
              </a:tabLst>
            </a:pPr>
            <a:r>
              <a:rPr sz="2700" b="1" spc="-44"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10</a:t>
            </a:r>
            <a:r>
              <a:rPr sz="2700" b="1" spc="-15"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2700" b="1" spc="-89"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r>
              <a:rPr sz="2700" b="1" baseline="-3086"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1800" b="1" spc="-25"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10</a:t>
            </a:r>
            <a:r>
              <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1800" b="1" spc="-5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r>
              <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2700" b="1" spc="-37" baseline="154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11</a:t>
            </a:r>
            <a:r>
              <a:rPr sz="2700" b="1" baseline="154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2700" b="1" spc="-75" baseline="1543"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endParaRPr sz="2700" b="1" baseline="1543">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object 24">
            <a:extLst>
              <a:ext uri="{FF2B5EF4-FFF2-40B4-BE49-F238E27FC236}">
                <a16:creationId xmlns:a16="http://schemas.microsoft.com/office/drawing/2014/main" id="{06E50D10-D488-FFB4-16F1-60A6876A6B58}"/>
              </a:ext>
            </a:extLst>
          </p:cNvPr>
          <p:cNvSpPr txBox="1"/>
          <p:nvPr/>
        </p:nvSpPr>
        <p:spPr>
          <a:xfrm>
            <a:off x="5210212" y="5452663"/>
            <a:ext cx="84836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5</a:t>
            </a:r>
            <a:r>
              <a:rPr sz="1800" b="1" spc="-2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子目標</a:t>
            </a:r>
            <a:endParaRPr sz="1800" b="1">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3" name="object 25">
            <a:extLst>
              <a:ext uri="{FF2B5EF4-FFF2-40B4-BE49-F238E27FC236}">
                <a16:creationId xmlns:a16="http://schemas.microsoft.com/office/drawing/2014/main" id="{4C8C825C-228D-7EA5-AE4B-D9830562A4C7}"/>
              </a:ext>
            </a:extLst>
          </p:cNvPr>
          <p:cNvSpPr txBox="1"/>
          <p:nvPr/>
        </p:nvSpPr>
        <p:spPr>
          <a:xfrm>
            <a:off x="6291872" y="5453578"/>
            <a:ext cx="98298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10</a:t>
            </a:r>
            <a:r>
              <a:rPr sz="1800" b="1" spc="-2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子目標</a:t>
            </a:r>
            <a:endParaRPr sz="1800" b="1">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object 26">
            <a:extLst>
              <a:ext uri="{FF2B5EF4-FFF2-40B4-BE49-F238E27FC236}">
                <a16:creationId xmlns:a16="http://schemas.microsoft.com/office/drawing/2014/main" id="{D84CCB87-871D-9D8F-C1EF-07BDF06CC8F6}"/>
              </a:ext>
            </a:extLst>
          </p:cNvPr>
          <p:cNvSpPr txBox="1"/>
          <p:nvPr/>
        </p:nvSpPr>
        <p:spPr>
          <a:xfrm>
            <a:off x="7361779" y="5532176"/>
            <a:ext cx="3491012" cy="289823"/>
          </a:xfrm>
          <a:prstGeom prst="rect">
            <a:avLst/>
          </a:prstGeom>
        </p:spPr>
        <p:txBody>
          <a:bodyPr vert="horz" wrap="square" lIns="0" tIns="12700" rIns="0" bIns="0" rtlCol="0">
            <a:spAutoFit/>
          </a:bodyPr>
          <a:lstStyle/>
          <a:p>
            <a:pPr>
              <a:lnSpc>
                <a:spcPct val="100000"/>
              </a:lnSpc>
              <a:spcBef>
                <a:spcPts val="1810"/>
              </a:spcBef>
              <a:tabLst>
                <a:tab pos="2204085" algn="l"/>
              </a:tabLst>
            </a:pPr>
            <a:r>
              <a:rPr sz="1800" b="1" spc="-25"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12</a:t>
            </a:r>
            <a:r>
              <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子目標</a:t>
            </a:r>
            <a:r>
              <a:rPr sz="1800" b="1" spc="3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b="1" spc="3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1800" b="1" spc="3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b="1" spc="3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1800" b="1" spc="-25"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12</a:t>
            </a:r>
            <a:r>
              <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1800" b="1" spc="-50"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r>
              <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2700" b="1" spc="-37" baseline="-4629"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19</a:t>
            </a:r>
            <a:r>
              <a:rPr sz="2700" b="1" baseline="-4629"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子目</a:t>
            </a:r>
            <a:r>
              <a:rPr sz="2700" b="1" spc="-75" baseline="-4629"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a:t>
            </a:r>
            <a:endParaRPr sz="2700" b="1" baseline="-4629"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object 19">
            <a:extLst>
              <a:ext uri="{FF2B5EF4-FFF2-40B4-BE49-F238E27FC236}">
                <a16:creationId xmlns:a16="http://schemas.microsoft.com/office/drawing/2014/main" id="{8E5F789B-AB46-9DBA-61B2-D4B3A3CCEA32}"/>
              </a:ext>
            </a:extLst>
          </p:cNvPr>
          <p:cNvSpPr txBox="1"/>
          <p:nvPr/>
        </p:nvSpPr>
        <p:spPr>
          <a:xfrm>
            <a:off x="5071423" y="1036813"/>
            <a:ext cx="1159892" cy="475130"/>
          </a:xfrm>
          <a:prstGeom prst="rect">
            <a:avLst/>
          </a:prstGeom>
        </p:spPr>
        <p:txBody>
          <a:bodyPr vert="horz" wrap="square" lIns="0" tIns="13335" rIns="0" bIns="0" rtlCol="0">
            <a:spAutoFit/>
          </a:bodyPr>
          <a:lstStyle/>
          <a:p>
            <a:pPr algn="ctr">
              <a:lnSpc>
                <a:spcPct val="100000"/>
              </a:lnSpc>
              <a:tabLst>
                <a:tab pos="1119505" algn="l"/>
                <a:tab pos="2221230" algn="l"/>
                <a:tab pos="3228340" algn="l"/>
                <a:tab pos="4436110" algn="l"/>
              </a:tabLst>
            </a:pPr>
            <a:r>
              <a:rPr lang="zh-TW" altLang="en-US" sz="3000" b="1" baseline="1388"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消除貧窮</a:t>
            </a:r>
            <a:r>
              <a:rPr sz="3000" b="1" baseline="1388"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endParaRPr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19">
            <a:extLst>
              <a:ext uri="{FF2B5EF4-FFF2-40B4-BE49-F238E27FC236}">
                <a16:creationId xmlns:a16="http://schemas.microsoft.com/office/drawing/2014/main" id="{B380587C-AFCC-6979-15DD-1030FF03CFEC}"/>
              </a:ext>
            </a:extLst>
          </p:cNvPr>
          <p:cNvSpPr txBox="1"/>
          <p:nvPr/>
        </p:nvSpPr>
        <p:spPr>
          <a:xfrm>
            <a:off x="6173068" y="1029603"/>
            <a:ext cx="1159892" cy="475130"/>
          </a:xfrm>
          <a:prstGeom prst="rect">
            <a:avLst/>
          </a:prstGeom>
        </p:spPr>
        <p:txBody>
          <a:bodyPr vert="horz" wrap="square" lIns="0" tIns="13335" rIns="0" bIns="0" rtlCol="0">
            <a:spAutoFit/>
          </a:bodyPr>
          <a:lstStyle/>
          <a:p>
            <a:pPr algn="ctr">
              <a:lnSpc>
                <a:spcPct val="100000"/>
              </a:lnSpc>
              <a:tabLst>
                <a:tab pos="1119505" algn="l"/>
                <a:tab pos="2221230" algn="l"/>
                <a:tab pos="3228340" algn="l"/>
                <a:tab pos="4436110" algn="l"/>
              </a:tabLst>
            </a:pPr>
            <a:r>
              <a:rPr lang="zh-TW" altLang="en-US" sz="3000" b="1" baseline="1388"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消除飢餓</a:t>
            </a:r>
            <a:r>
              <a:rPr sz="3000" b="1" baseline="1388"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endPar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object 19">
            <a:extLst>
              <a:ext uri="{FF2B5EF4-FFF2-40B4-BE49-F238E27FC236}">
                <a16:creationId xmlns:a16="http://schemas.microsoft.com/office/drawing/2014/main" id="{8583E53E-D9F5-C73A-F6C9-80F30A660719}"/>
              </a:ext>
            </a:extLst>
          </p:cNvPr>
          <p:cNvSpPr txBox="1"/>
          <p:nvPr/>
        </p:nvSpPr>
        <p:spPr>
          <a:xfrm>
            <a:off x="7250498" y="1011881"/>
            <a:ext cx="1334335" cy="475130"/>
          </a:xfrm>
          <a:prstGeom prst="rect">
            <a:avLst/>
          </a:prstGeom>
        </p:spPr>
        <p:txBody>
          <a:bodyPr vert="horz" wrap="square" lIns="0" tIns="13335" rIns="0" bIns="0" rtlCol="0">
            <a:spAutoFit/>
          </a:bodyPr>
          <a:lstStyle/>
          <a:p>
            <a:pPr algn="ctr">
              <a:lnSpc>
                <a:spcPct val="100000"/>
              </a:lnSpc>
              <a:tabLst>
                <a:tab pos="1119505" algn="l"/>
                <a:tab pos="2221230" algn="l"/>
                <a:tab pos="3228340" algn="l"/>
                <a:tab pos="4436110" algn="l"/>
              </a:tabLst>
            </a:pPr>
            <a:r>
              <a:rPr lang="zh-TW" altLang="en-US" sz="3000" b="1" baseline="1388"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健康與福祉</a:t>
            </a:r>
            <a:endPar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object 19">
            <a:extLst>
              <a:ext uri="{FF2B5EF4-FFF2-40B4-BE49-F238E27FC236}">
                <a16:creationId xmlns:a16="http://schemas.microsoft.com/office/drawing/2014/main" id="{BA2F7A01-11AA-94B4-ED79-2B0624C9D4CD}"/>
              </a:ext>
            </a:extLst>
          </p:cNvPr>
          <p:cNvSpPr txBox="1"/>
          <p:nvPr/>
        </p:nvSpPr>
        <p:spPr>
          <a:xfrm>
            <a:off x="8505151" y="1043777"/>
            <a:ext cx="1159892" cy="475130"/>
          </a:xfrm>
          <a:prstGeom prst="rect">
            <a:avLst/>
          </a:prstGeom>
        </p:spPr>
        <p:txBody>
          <a:bodyPr vert="horz" wrap="square" lIns="0" tIns="13335" rIns="0" bIns="0" rtlCol="0">
            <a:spAutoFit/>
          </a:bodyPr>
          <a:lstStyle/>
          <a:p>
            <a:pPr marL="58419">
              <a:lnSpc>
                <a:spcPct val="100000"/>
              </a:lnSpc>
              <a:spcBef>
                <a:spcPts val="105"/>
              </a:spcBef>
              <a:tabLst>
                <a:tab pos="1119505" algn="l"/>
                <a:tab pos="2221230" algn="l"/>
                <a:tab pos="3228340" algn="l"/>
                <a:tab pos="4436110" algn="l"/>
              </a:tabLst>
            </a:pPr>
            <a:r>
              <a:rPr lang="zh-TW" altLang="en-US" sz="3000" b="1" baseline="1388"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優質教育</a:t>
            </a:r>
            <a:endPar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object 19">
            <a:extLst>
              <a:ext uri="{FF2B5EF4-FFF2-40B4-BE49-F238E27FC236}">
                <a16:creationId xmlns:a16="http://schemas.microsoft.com/office/drawing/2014/main" id="{1B9D4881-1557-F0D1-0FBC-9DB01DAC342B}"/>
              </a:ext>
            </a:extLst>
          </p:cNvPr>
          <p:cNvSpPr txBox="1"/>
          <p:nvPr/>
        </p:nvSpPr>
        <p:spPr>
          <a:xfrm>
            <a:off x="9646389" y="1015421"/>
            <a:ext cx="1159892" cy="475130"/>
          </a:xfrm>
          <a:prstGeom prst="rect">
            <a:avLst/>
          </a:prstGeom>
        </p:spPr>
        <p:txBody>
          <a:bodyPr vert="horz" wrap="square" lIns="0" tIns="13335" rIns="0" bIns="0" rtlCol="0">
            <a:spAutoFit/>
          </a:bodyPr>
          <a:lstStyle/>
          <a:p>
            <a:pPr marL="58419">
              <a:lnSpc>
                <a:spcPct val="100000"/>
              </a:lnSpc>
              <a:spcBef>
                <a:spcPts val="105"/>
              </a:spcBef>
              <a:tabLst>
                <a:tab pos="1119505" algn="l"/>
                <a:tab pos="2221230" algn="l"/>
                <a:tab pos="3228340" algn="l"/>
                <a:tab pos="4436110" algn="l"/>
              </a:tabLst>
            </a:pPr>
            <a:r>
              <a:rPr lang="zh-TW" altLang="en-US" sz="3000" b="1" baseline="1388"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性別平等</a:t>
            </a:r>
            <a:endPar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object 19">
            <a:extLst>
              <a:ext uri="{FF2B5EF4-FFF2-40B4-BE49-F238E27FC236}">
                <a16:creationId xmlns:a16="http://schemas.microsoft.com/office/drawing/2014/main" id="{A5A1A298-06CC-AD2F-6948-0172BBE1A6ED}"/>
              </a:ext>
            </a:extLst>
          </p:cNvPr>
          <p:cNvSpPr txBox="1"/>
          <p:nvPr/>
        </p:nvSpPr>
        <p:spPr>
          <a:xfrm>
            <a:off x="10787627" y="1025297"/>
            <a:ext cx="1159892" cy="629018"/>
          </a:xfrm>
          <a:prstGeom prst="rect">
            <a:avLst/>
          </a:prstGeom>
        </p:spPr>
        <p:txBody>
          <a:bodyPr vert="horz" wrap="square" lIns="0" tIns="13335" rIns="0" bIns="0" rtlCol="0">
            <a:spAutoFit/>
          </a:bodyPr>
          <a:lstStyle/>
          <a:p>
            <a:pPr marL="58419" algn="ctr">
              <a:lnSpc>
                <a:spcPct val="100000"/>
              </a:lnSpc>
              <a:spcBef>
                <a:spcPts val="105"/>
              </a:spcBef>
              <a:tabLst>
                <a:tab pos="1119505" algn="l"/>
                <a:tab pos="2221230" algn="l"/>
                <a:tab pos="3228340" algn="l"/>
                <a:tab pos="4436110" algn="l"/>
              </a:tabLst>
            </a:pPr>
            <a:r>
              <a:rPr lang="zh-TW" altLang="en-US" sz="3000" b="1" baseline="1388"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淨水與衛生</a:t>
            </a:r>
          </a:p>
        </p:txBody>
      </p:sp>
      <p:sp>
        <p:nvSpPr>
          <p:cNvPr id="8" name="object 19">
            <a:extLst>
              <a:ext uri="{FF2B5EF4-FFF2-40B4-BE49-F238E27FC236}">
                <a16:creationId xmlns:a16="http://schemas.microsoft.com/office/drawing/2014/main" id="{AA3E5CD7-B3D6-C2B6-5516-A480016D54CC}"/>
              </a:ext>
            </a:extLst>
          </p:cNvPr>
          <p:cNvSpPr txBox="1"/>
          <p:nvPr/>
        </p:nvSpPr>
        <p:spPr>
          <a:xfrm>
            <a:off x="5069867" y="2804091"/>
            <a:ext cx="1159892" cy="321242"/>
          </a:xfrm>
          <a:prstGeom prst="rect">
            <a:avLst/>
          </a:prstGeom>
        </p:spPr>
        <p:txBody>
          <a:bodyPr vert="horz" wrap="square" lIns="0" tIns="13335" rIns="0" bIns="0" rtlCol="0">
            <a:spAutoFit/>
          </a:bodyPr>
          <a:lstStyle/>
          <a:p>
            <a:pPr marL="58419" algn="ctr">
              <a:lnSpc>
                <a:spcPct val="100000"/>
              </a:lnSpc>
              <a:spcBef>
                <a:spcPts val="105"/>
              </a:spcBef>
              <a:tabLst>
                <a:tab pos="1119505" algn="l"/>
                <a:tab pos="2221230" algn="l"/>
                <a:tab pos="3228340" algn="l"/>
                <a:tab pos="4436110" algn="l"/>
              </a:tabLst>
            </a:pPr>
            <a:r>
              <a:rPr lang="zh-TW" altLang="en-US" sz="3000" b="1" baseline="1388"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永續能源</a:t>
            </a:r>
          </a:p>
        </p:txBody>
      </p:sp>
      <p:sp>
        <p:nvSpPr>
          <p:cNvPr id="35" name="object 17">
            <a:extLst>
              <a:ext uri="{FF2B5EF4-FFF2-40B4-BE49-F238E27FC236}">
                <a16:creationId xmlns:a16="http://schemas.microsoft.com/office/drawing/2014/main" id="{B22CE591-28B6-A2B1-5DC9-4DF86C659ECB}"/>
              </a:ext>
            </a:extLst>
          </p:cNvPr>
          <p:cNvSpPr txBox="1"/>
          <p:nvPr/>
        </p:nvSpPr>
        <p:spPr>
          <a:xfrm>
            <a:off x="10846027" y="2815691"/>
            <a:ext cx="1115183" cy="566822"/>
          </a:xfrm>
          <a:prstGeom prst="rect">
            <a:avLst/>
          </a:prstGeom>
        </p:spPr>
        <p:txBody>
          <a:bodyPr vert="horz" wrap="square" lIns="0" tIns="12700" rIns="0" bIns="0" rtlCol="0">
            <a:spAutoFit/>
          </a:bodyPr>
          <a:lstStyle/>
          <a:p>
            <a:pPr algn="ctr">
              <a:lnSpc>
                <a:spcPct val="100000"/>
              </a:lnSpc>
              <a:spcBef>
                <a:spcPts val="100"/>
              </a:spcBef>
              <a:tabLst>
                <a:tab pos="1106170" algn="l"/>
              </a:tabLst>
            </a:pPr>
            <a:r>
              <a:rPr sz="1800" b="1" spc="-10" dirty="0" err="1">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永續消</a:t>
            </a:r>
            <a:r>
              <a:rPr sz="1800" b="1" spc="-50" dirty="0" err="1">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費</a:t>
            </a:r>
            <a:r>
              <a:rPr sz="1800" b="1" dirty="0" err="1">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與生</a:t>
            </a:r>
            <a:r>
              <a:rPr sz="1800" b="1" spc="-50" dirty="0" err="1">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產</a:t>
            </a:r>
            <a:endParaRPr sz="1800" b="1" dirty="0">
              <a:solidFill>
                <a:srgbClr val="FFFF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6" name="object 18">
            <a:extLst>
              <a:ext uri="{FF2B5EF4-FFF2-40B4-BE49-F238E27FC236}">
                <a16:creationId xmlns:a16="http://schemas.microsoft.com/office/drawing/2014/main" id="{EC18A3E5-2B58-B677-C56B-BEF577E644D6}"/>
              </a:ext>
            </a:extLst>
          </p:cNvPr>
          <p:cNvSpPr txBox="1"/>
          <p:nvPr/>
        </p:nvSpPr>
        <p:spPr>
          <a:xfrm>
            <a:off x="5074726" y="4699191"/>
            <a:ext cx="1156589" cy="320601"/>
          </a:xfrm>
          <a:prstGeom prst="rect">
            <a:avLst/>
          </a:prstGeom>
        </p:spPr>
        <p:txBody>
          <a:bodyPr vert="horz" wrap="square" lIns="0" tIns="12700" rIns="0" bIns="0" rtlCol="0">
            <a:spAutoFit/>
          </a:bodyPr>
          <a:lstStyle/>
          <a:p>
            <a:pPr marL="38100">
              <a:lnSpc>
                <a:spcPct val="100000"/>
              </a:lnSpc>
              <a:spcBef>
                <a:spcPts val="100"/>
              </a:spcBef>
            </a:pPr>
            <a:r>
              <a:rPr sz="3000" b="1" spc="52" baseline="1388" dirty="0" err="1">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氣候行動</a:t>
            </a:r>
            <a:r>
              <a:rPr sz="3000" b="1" spc="52" baseline="1388"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endParaRPr sz="3000" b="1" baseline="-8333"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7" name="object 18">
            <a:extLst>
              <a:ext uri="{FF2B5EF4-FFF2-40B4-BE49-F238E27FC236}">
                <a16:creationId xmlns:a16="http://schemas.microsoft.com/office/drawing/2014/main" id="{5E5F3C20-2AF3-41C1-B8B1-D15B915BDDA2}"/>
              </a:ext>
            </a:extLst>
          </p:cNvPr>
          <p:cNvSpPr txBox="1"/>
          <p:nvPr/>
        </p:nvSpPr>
        <p:spPr>
          <a:xfrm>
            <a:off x="6202011" y="4685174"/>
            <a:ext cx="1196064" cy="320601"/>
          </a:xfrm>
          <a:prstGeom prst="rect">
            <a:avLst/>
          </a:prstGeom>
        </p:spPr>
        <p:txBody>
          <a:bodyPr vert="horz" wrap="square" lIns="0" tIns="12700" rIns="0" bIns="0" rtlCol="0">
            <a:spAutoFit/>
          </a:bodyPr>
          <a:lstStyle/>
          <a:p>
            <a:pPr marL="38100">
              <a:lnSpc>
                <a:spcPct val="100000"/>
              </a:lnSpc>
              <a:spcBef>
                <a:spcPts val="100"/>
              </a:spcBef>
            </a:pPr>
            <a:r>
              <a:rPr lang="zh-TW" altLang="en-US" sz="2000" b="1" spc="35"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海洋生態</a:t>
            </a:r>
            <a:endParaRPr sz="3000" b="1" baseline="-8333"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8" name="object 18">
            <a:extLst>
              <a:ext uri="{FF2B5EF4-FFF2-40B4-BE49-F238E27FC236}">
                <a16:creationId xmlns:a16="http://schemas.microsoft.com/office/drawing/2014/main" id="{8EA5E107-01C6-4326-66EF-0EED923CDE98}"/>
              </a:ext>
            </a:extLst>
          </p:cNvPr>
          <p:cNvSpPr txBox="1"/>
          <p:nvPr/>
        </p:nvSpPr>
        <p:spPr>
          <a:xfrm>
            <a:off x="7366176" y="4685481"/>
            <a:ext cx="1196064" cy="320601"/>
          </a:xfrm>
          <a:prstGeom prst="rect">
            <a:avLst/>
          </a:prstGeom>
        </p:spPr>
        <p:txBody>
          <a:bodyPr vert="horz" wrap="square" lIns="0" tIns="12700" rIns="0" bIns="0" rtlCol="0">
            <a:spAutoFit/>
          </a:bodyPr>
          <a:lstStyle/>
          <a:p>
            <a:pPr marL="38100">
              <a:lnSpc>
                <a:spcPct val="100000"/>
              </a:lnSpc>
              <a:spcBef>
                <a:spcPts val="100"/>
              </a:spcBef>
            </a:pPr>
            <a:r>
              <a:rPr lang="zh-TW" altLang="en-US" sz="2000" b="1" spc="35"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陸域生態</a:t>
            </a:r>
            <a:endParaRPr sz="3000" b="1" baseline="-8333"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9" name="object 18">
            <a:extLst>
              <a:ext uri="{FF2B5EF4-FFF2-40B4-BE49-F238E27FC236}">
                <a16:creationId xmlns:a16="http://schemas.microsoft.com/office/drawing/2014/main" id="{2FF423DA-ACC8-1211-A5FB-DA5ED702DCFA}"/>
              </a:ext>
            </a:extLst>
          </p:cNvPr>
          <p:cNvSpPr txBox="1"/>
          <p:nvPr/>
        </p:nvSpPr>
        <p:spPr>
          <a:xfrm>
            <a:off x="8542024" y="4685174"/>
            <a:ext cx="1131216" cy="566822"/>
          </a:xfrm>
          <a:prstGeom prst="rect">
            <a:avLst/>
          </a:prstGeom>
        </p:spPr>
        <p:txBody>
          <a:bodyPr vert="horz" wrap="square" lIns="0" tIns="12700" rIns="0" bIns="0" rtlCol="0">
            <a:spAutoFit/>
          </a:bodyPr>
          <a:lstStyle/>
          <a:p>
            <a:pPr marL="38100" algn="ctr">
              <a:lnSpc>
                <a:spcPct val="100000"/>
              </a:lnSpc>
              <a:spcBef>
                <a:spcPts val="100"/>
              </a:spcBef>
            </a:pPr>
            <a:r>
              <a:rPr sz="2700" b="1" spc="67" baseline="6172" dirty="0" err="1">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和平</a:t>
            </a:r>
            <a:r>
              <a:rPr lang="zh-TW" altLang="en-US" sz="2700" b="1" spc="67" baseline="6172"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與正義制度</a:t>
            </a:r>
            <a:endParaRPr sz="3000" b="1" baseline="-8333"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3"/>
          <p:cNvPicPr>
            <a:picLocks noChangeAspect="1"/>
          </p:cNvPicPr>
          <p:nvPr/>
        </p:nvPicPr>
        <p:blipFill>
          <a:blip r:embed="rId3" cstate="print"/>
          <a:stretch>
            <a:fillRect/>
          </a:stretch>
        </p:blipFill>
        <p:spPr>
          <a:xfrm>
            <a:off x="416545" y="583142"/>
            <a:ext cx="10849079" cy="5760000"/>
          </a:xfrm>
          <a:prstGeom prst="rect">
            <a:avLst/>
          </a:prstGeom>
        </p:spPr>
      </p:pic>
      <p:sp>
        <p:nvSpPr>
          <p:cNvPr id="5"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職安法之法律位階</a:t>
            </a:r>
            <a:endParaRPr 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47376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4"/>
          <p:cNvPicPr/>
          <p:nvPr/>
        </p:nvPicPr>
        <p:blipFill>
          <a:blip r:embed="rId3" cstate="print"/>
          <a:stretch>
            <a:fillRect/>
          </a:stretch>
        </p:blipFill>
        <p:spPr>
          <a:xfrm>
            <a:off x="680465" y="1976934"/>
            <a:ext cx="775703" cy="3185160"/>
          </a:xfrm>
          <a:prstGeom prst="rect">
            <a:avLst/>
          </a:prstGeom>
        </p:spPr>
      </p:pic>
      <p:sp>
        <p:nvSpPr>
          <p:cNvPr id="7" name="object 5"/>
          <p:cNvSpPr/>
          <p:nvPr/>
        </p:nvSpPr>
        <p:spPr>
          <a:xfrm>
            <a:off x="727709" y="2004367"/>
            <a:ext cx="685800" cy="3095625"/>
          </a:xfrm>
          <a:custGeom>
            <a:avLst/>
            <a:gdLst/>
            <a:ahLst/>
            <a:cxnLst/>
            <a:rect l="l" t="t" r="r" b="b"/>
            <a:pathLst>
              <a:path w="685800" h="3095625">
                <a:moveTo>
                  <a:pt x="571500" y="0"/>
                </a:moveTo>
                <a:lnTo>
                  <a:pt x="114300" y="0"/>
                </a:lnTo>
                <a:lnTo>
                  <a:pt x="69806" y="8983"/>
                </a:lnTo>
                <a:lnTo>
                  <a:pt x="33475" y="33480"/>
                </a:lnTo>
                <a:lnTo>
                  <a:pt x="8981" y="69812"/>
                </a:lnTo>
                <a:lnTo>
                  <a:pt x="0" y="114300"/>
                </a:lnTo>
                <a:lnTo>
                  <a:pt x="0" y="2980944"/>
                </a:lnTo>
                <a:lnTo>
                  <a:pt x="8981" y="3025431"/>
                </a:lnTo>
                <a:lnTo>
                  <a:pt x="33475" y="3061763"/>
                </a:lnTo>
                <a:lnTo>
                  <a:pt x="69806" y="3086260"/>
                </a:lnTo>
                <a:lnTo>
                  <a:pt x="114300" y="3095244"/>
                </a:lnTo>
                <a:lnTo>
                  <a:pt x="571500" y="3095244"/>
                </a:lnTo>
                <a:lnTo>
                  <a:pt x="615993" y="3086260"/>
                </a:lnTo>
                <a:lnTo>
                  <a:pt x="652324" y="3061763"/>
                </a:lnTo>
                <a:lnTo>
                  <a:pt x="676818" y="3025431"/>
                </a:lnTo>
                <a:lnTo>
                  <a:pt x="685800" y="2980944"/>
                </a:lnTo>
                <a:lnTo>
                  <a:pt x="685800" y="114300"/>
                </a:lnTo>
                <a:lnTo>
                  <a:pt x="676818" y="69812"/>
                </a:lnTo>
                <a:lnTo>
                  <a:pt x="652324" y="33480"/>
                </a:lnTo>
                <a:lnTo>
                  <a:pt x="615993" y="8983"/>
                </a:lnTo>
                <a:lnTo>
                  <a:pt x="571500"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object 6"/>
          <p:cNvSpPr/>
          <p:nvPr/>
        </p:nvSpPr>
        <p:spPr>
          <a:xfrm>
            <a:off x="727709" y="2004367"/>
            <a:ext cx="685800" cy="3095625"/>
          </a:xfrm>
          <a:custGeom>
            <a:avLst/>
            <a:gdLst/>
            <a:ahLst/>
            <a:cxnLst/>
            <a:rect l="l" t="t" r="r" b="b"/>
            <a:pathLst>
              <a:path w="685800" h="3095625">
                <a:moveTo>
                  <a:pt x="0" y="114300"/>
                </a:moveTo>
                <a:lnTo>
                  <a:pt x="8981" y="69812"/>
                </a:lnTo>
                <a:lnTo>
                  <a:pt x="33475" y="33480"/>
                </a:lnTo>
                <a:lnTo>
                  <a:pt x="69806" y="8983"/>
                </a:lnTo>
                <a:lnTo>
                  <a:pt x="114300" y="0"/>
                </a:lnTo>
                <a:lnTo>
                  <a:pt x="571500" y="0"/>
                </a:lnTo>
                <a:lnTo>
                  <a:pt x="615993" y="8983"/>
                </a:lnTo>
                <a:lnTo>
                  <a:pt x="652324" y="33480"/>
                </a:lnTo>
                <a:lnTo>
                  <a:pt x="676818" y="69812"/>
                </a:lnTo>
                <a:lnTo>
                  <a:pt x="685800" y="114300"/>
                </a:lnTo>
                <a:lnTo>
                  <a:pt x="685800" y="2980944"/>
                </a:lnTo>
                <a:lnTo>
                  <a:pt x="676818" y="3025431"/>
                </a:lnTo>
                <a:lnTo>
                  <a:pt x="652324" y="3061763"/>
                </a:lnTo>
                <a:lnTo>
                  <a:pt x="615993" y="3086260"/>
                </a:lnTo>
                <a:lnTo>
                  <a:pt x="571500" y="3095244"/>
                </a:lnTo>
                <a:lnTo>
                  <a:pt x="114300" y="3095244"/>
                </a:lnTo>
                <a:lnTo>
                  <a:pt x="69806" y="3086260"/>
                </a:lnTo>
                <a:lnTo>
                  <a:pt x="33475" y="3061763"/>
                </a:lnTo>
                <a:lnTo>
                  <a:pt x="8981" y="3025431"/>
                </a:lnTo>
                <a:lnTo>
                  <a:pt x="0" y="2980944"/>
                </a:lnTo>
                <a:lnTo>
                  <a:pt x="0" y="114300"/>
                </a:lnTo>
                <a:close/>
              </a:path>
            </a:pathLst>
          </a:custGeom>
          <a:ln w="9144">
            <a:solidFill>
              <a:srgbClr val="F8F8F8"/>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object 7"/>
          <p:cNvSpPr/>
          <p:nvPr/>
        </p:nvSpPr>
        <p:spPr>
          <a:xfrm>
            <a:off x="845058" y="2015034"/>
            <a:ext cx="568960" cy="3096895"/>
          </a:xfrm>
          <a:custGeom>
            <a:avLst/>
            <a:gdLst/>
            <a:ahLst/>
            <a:cxnLst/>
            <a:rect l="l" t="t" r="r" b="b"/>
            <a:pathLst>
              <a:path w="568960" h="3096895">
                <a:moveTo>
                  <a:pt x="568452" y="0"/>
                </a:moveTo>
                <a:lnTo>
                  <a:pt x="0" y="0"/>
                </a:lnTo>
                <a:lnTo>
                  <a:pt x="0" y="3096767"/>
                </a:lnTo>
                <a:lnTo>
                  <a:pt x="568452" y="3096767"/>
                </a:lnTo>
                <a:lnTo>
                  <a:pt x="568452"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object 8"/>
          <p:cNvPicPr/>
          <p:nvPr/>
        </p:nvPicPr>
        <p:blipFill>
          <a:blip r:embed="rId4" cstate="print"/>
          <a:stretch>
            <a:fillRect/>
          </a:stretch>
        </p:blipFill>
        <p:spPr>
          <a:xfrm>
            <a:off x="887729" y="2095806"/>
            <a:ext cx="403136" cy="2926842"/>
          </a:xfrm>
          <a:prstGeom prst="rect">
            <a:avLst/>
          </a:prstGeom>
        </p:spPr>
      </p:pic>
      <p:sp>
        <p:nvSpPr>
          <p:cNvPr id="11" name="object 9"/>
          <p:cNvSpPr/>
          <p:nvPr/>
        </p:nvSpPr>
        <p:spPr>
          <a:xfrm>
            <a:off x="2001011" y="1595172"/>
            <a:ext cx="7417434" cy="4657725"/>
          </a:xfrm>
          <a:custGeom>
            <a:avLst/>
            <a:gdLst/>
            <a:ahLst/>
            <a:cxnLst/>
            <a:rect l="l" t="t" r="r" b="b"/>
            <a:pathLst>
              <a:path w="7417434" h="4657725">
                <a:moveTo>
                  <a:pt x="0" y="4657344"/>
                </a:moveTo>
                <a:lnTo>
                  <a:pt x="7417308" y="4657344"/>
                </a:lnTo>
              </a:path>
              <a:path w="7417434" h="4657725">
                <a:moveTo>
                  <a:pt x="0" y="3726180"/>
                </a:moveTo>
                <a:lnTo>
                  <a:pt x="7417308" y="3726180"/>
                </a:lnTo>
              </a:path>
              <a:path w="7417434" h="4657725">
                <a:moveTo>
                  <a:pt x="0" y="2795016"/>
                </a:moveTo>
                <a:lnTo>
                  <a:pt x="7417308" y="2795016"/>
                </a:lnTo>
              </a:path>
              <a:path w="7417434" h="4657725">
                <a:moveTo>
                  <a:pt x="0" y="1863852"/>
                </a:moveTo>
                <a:lnTo>
                  <a:pt x="7417308" y="1863852"/>
                </a:lnTo>
              </a:path>
              <a:path w="7417434" h="4657725">
                <a:moveTo>
                  <a:pt x="0" y="931164"/>
                </a:moveTo>
                <a:lnTo>
                  <a:pt x="7417308" y="931164"/>
                </a:lnTo>
              </a:path>
              <a:path w="7417434" h="4657725">
                <a:moveTo>
                  <a:pt x="0" y="0"/>
                </a:moveTo>
                <a:lnTo>
                  <a:pt x="7417308" y="0"/>
                </a:lnTo>
              </a:path>
            </a:pathLst>
          </a:custGeom>
          <a:ln w="25908">
            <a:solidFill>
              <a:srgbClr val="DAECEE"/>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object 16"/>
          <p:cNvSpPr txBox="1">
            <a:spLocks/>
          </p:cNvSpPr>
          <p:nvPr/>
        </p:nvSpPr>
        <p:spPr>
          <a:xfrm>
            <a:off x="1935988" y="996084"/>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0" name="object 18"/>
          <p:cNvPicPr/>
          <p:nvPr/>
        </p:nvPicPr>
        <p:blipFill>
          <a:blip r:embed="rId5" cstate="print"/>
          <a:stretch>
            <a:fillRect/>
          </a:stretch>
        </p:blipFill>
        <p:spPr>
          <a:xfrm>
            <a:off x="1766316" y="1611162"/>
            <a:ext cx="2358390" cy="1029474"/>
          </a:xfrm>
          <a:prstGeom prst="rect">
            <a:avLst/>
          </a:prstGeom>
        </p:spPr>
      </p:pic>
      <p:sp>
        <p:nvSpPr>
          <p:cNvPr id="27" name="object 25"/>
          <p:cNvSpPr txBox="1"/>
          <p:nvPr/>
        </p:nvSpPr>
        <p:spPr>
          <a:xfrm>
            <a:off x="1907730" y="1795917"/>
            <a:ext cx="1932305" cy="623889"/>
          </a:xfrm>
          <a:prstGeom prst="rect">
            <a:avLst/>
          </a:prstGeom>
        </p:spPr>
        <p:txBody>
          <a:bodyPr vert="horz" wrap="square" lIns="0" tIns="33655" rIns="0" bIns="0" rtlCol="0">
            <a:spAutoFit/>
          </a:bodyPr>
          <a:lstStyle/>
          <a:p>
            <a:pPr marL="329565" marR="5080" indent="-317500">
              <a:lnSpc>
                <a:spcPts val="2300"/>
              </a:lnSpc>
              <a:spcBef>
                <a:spcPts val="265"/>
              </a:spcBef>
            </a:pP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第二章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安全衛生</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設施</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(6-</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22)</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9" name="object 27"/>
          <p:cNvPicPr/>
          <p:nvPr/>
        </p:nvPicPr>
        <p:blipFill>
          <a:blip r:embed="rId6" cstate="print">
            <a:duotone>
              <a:schemeClr val="bg2">
                <a:shade val="45000"/>
                <a:satMod val="135000"/>
              </a:schemeClr>
              <a:prstClr val="white"/>
            </a:duotone>
          </a:blip>
          <a:stretch>
            <a:fillRect/>
          </a:stretch>
        </p:blipFill>
        <p:spPr>
          <a:xfrm>
            <a:off x="1785366" y="2543862"/>
            <a:ext cx="2358390" cy="1027937"/>
          </a:xfrm>
          <a:prstGeom prst="rect">
            <a:avLst/>
          </a:prstGeom>
        </p:spPr>
      </p:pic>
      <p:sp>
        <p:nvSpPr>
          <p:cNvPr id="36" name="object 34"/>
          <p:cNvSpPr txBox="1"/>
          <p:nvPr/>
        </p:nvSpPr>
        <p:spPr>
          <a:xfrm>
            <a:off x="1968372" y="2747125"/>
            <a:ext cx="2025016" cy="623889"/>
          </a:xfrm>
          <a:prstGeom prst="rect">
            <a:avLst/>
          </a:prstGeom>
        </p:spPr>
        <p:txBody>
          <a:bodyPr vert="horz" wrap="square" lIns="0" tIns="33655" rIns="0" bIns="0" rtlCol="0">
            <a:spAutoFit/>
          </a:bodyPr>
          <a:lstStyle/>
          <a:p>
            <a:pPr marL="265430" marR="5080" indent="-253365">
              <a:lnSpc>
                <a:spcPts val="2300"/>
              </a:lnSpc>
              <a:spcBef>
                <a:spcPts val="265"/>
              </a:spcBef>
            </a:pP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第三章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安全衛生</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管理</a:t>
            </a:r>
            <a:r>
              <a:rPr sz="2000" b="1" spc="1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(23-</a:t>
            </a:r>
            <a:r>
              <a:rPr sz="2000" b="1" spc="8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34)</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8" name="object 36"/>
          <p:cNvPicPr/>
          <p:nvPr/>
        </p:nvPicPr>
        <p:blipFill>
          <a:blip r:embed="rId7" cstate="print">
            <a:duotone>
              <a:schemeClr val="bg2">
                <a:shade val="45000"/>
                <a:satMod val="135000"/>
              </a:schemeClr>
              <a:prstClr val="white"/>
            </a:duotone>
          </a:blip>
          <a:stretch>
            <a:fillRect/>
          </a:stretch>
        </p:blipFill>
        <p:spPr>
          <a:xfrm>
            <a:off x="1772411" y="3481110"/>
            <a:ext cx="2346198" cy="1056906"/>
          </a:xfrm>
          <a:prstGeom prst="rect">
            <a:avLst/>
          </a:prstGeom>
        </p:spPr>
      </p:pic>
      <p:sp>
        <p:nvSpPr>
          <p:cNvPr id="45" name="object 43"/>
          <p:cNvSpPr txBox="1"/>
          <p:nvPr/>
        </p:nvSpPr>
        <p:spPr>
          <a:xfrm>
            <a:off x="1924249" y="3612324"/>
            <a:ext cx="2114351" cy="693780"/>
          </a:xfrm>
          <a:prstGeom prst="rect">
            <a:avLst/>
          </a:prstGeom>
        </p:spPr>
        <p:txBody>
          <a:bodyPr vert="horz" wrap="square" lIns="0" tIns="77470" rIns="0" bIns="0" rtlCol="0">
            <a:spAutoFit/>
          </a:bodyPr>
          <a:lstStyle/>
          <a:p>
            <a:pPr marL="304165" marR="5080" indent="-291465"/>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第四章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監督與檢</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查</a:t>
            </a:r>
            <a:r>
              <a:rPr sz="2000" b="1" spc="2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(35-</a:t>
            </a:r>
            <a:r>
              <a:rPr sz="2000" b="1" spc="11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39)</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7" name="object 45"/>
          <p:cNvPicPr/>
          <p:nvPr/>
        </p:nvPicPr>
        <p:blipFill>
          <a:blip r:embed="rId8" cstate="print">
            <a:duotone>
              <a:schemeClr val="bg2">
                <a:shade val="45000"/>
                <a:satMod val="135000"/>
              </a:schemeClr>
              <a:prstClr val="white"/>
            </a:duotone>
          </a:blip>
          <a:stretch>
            <a:fillRect/>
          </a:stretch>
        </p:blipFill>
        <p:spPr>
          <a:xfrm>
            <a:off x="1772411" y="4412274"/>
            <a:ext cx="2346198" cy="1023378"/>
          </a:xfrm>
          <a:prstGeom prst="rect">
            <a:avLst/>
          </a:prstGeom>
        </p:spPr>
      </p:pic>
      <p:sp>
        <p:nvSpPr>
          <p:cNvPr id="53" name="object 51"/>
          <p:cNvSpPr txBox="1"/>
          <p:nvPr/>
        </p:nvSpPr>
        <p:spPr>
          <a:xfrm>
            <a:off x="1970149" y="4590867"/>
            <a:ext cx="1930527" cy="628377"/>
          </a:xfrm>
          <a:prstGeom prst="rect">
            <a:avLst/>
          </a:prstGeom>
        </p:spPr>
        <p:txBody>
          <a:bodyPr vert="horz" wrap="square" lIns="0" tIns="12700" rIns="0" bIns="0" rtlCol="0">
            <a:spAutoFit/>
          </a:bodyPr>
          <a:lstStyle/>
          <a:p>
            <a:pPr algn="ctr">
              <a:lnSpc>
                <a:spcPts val="2350"/>
              </a:lnSpc>
              <a:spcBef>
                <a:spcPts val="100"/>
              </a:spcBef>
            </a:pP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第五章</a:t>
            </a:r>
            <a:r>
              <a:rPr sz="20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罰則</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2350"/>
              </a:lnSpc>
            </a:pPr>
            <a:r>
              <a:rPr sz="2000" b="1" spc="18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(40-</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49)</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54" name="object 52"/>
          <p:cNvGrpSpPr/>
          <p:nvPr/>
        </p:nvGrpSpPr>
        <p:grpSpPr>
          <a:xfrm>
            <a:off x="1414018" y="3371014"/>
            <a:ext cx="2684145" cy="3009176"/>
            <a:chOff x="929639" y="3486873"/>
            <a:chExt cx="2684145" cy="3009176"/>
          </a:xfrm>
        </p:grpSpPr>
        <p:pic>
          <p:nvPicPr>
            <p:cNvPr id="55" name="object 53"/>
            <p:cNvPicPr/>
            <p:nvPr/>
          </p:nvPicPr>
          <p:blipFill>
            <a:blip r:embed="rId9" cstate="print">
              <a:duotone>
                <a:schemeClr val="bg2">
                  <a:shade val="45000"/>
                  <a:satMod val="135000"/>
                </a:schemeClr>
                <a:prstClr val="white"/>
              </a:duotone>
            </a:blip>
            <a:stretch>
              <a:fillRect/>
            </a:stretch>
          </p:blipFill>
          <p:spPr>
            <a:xfrm>
              <a:off x="1267586" y="5472671"/>
              <a:ext cx="2346198" cy="1023378"/>
            </a:xfrm>
            <a:prstGeom prst="rect">
              <a:avLst/>
            </a:prstGeom>
          </p:spPr>
        </p:pic>
        <p:pic>
          <p:nvPicPr>
            <p:cNvPr id="61" name="object 59"/>
            <p:cNvPicPr/>
            <p:nvPr/>
          </p:nvPicPr>
          <p:blipFill>
            <a:blip r:embed="rId10" cstate="print">
              <a:duotone>
                <a:schemeClr val="bg2">
                  <a:shade val="45000"/>
                  <a:satMod val="135000"/>
                </a:schemeClr>
                <a:prstClr val="white"/>
              </a:duotone>
            </a:blip>
            <a:stretch>
              <a:fillRect/>
            </a:stretch>
          </p:blipFill>
          <p:spPr>
            <a:xfrm>
              <a:off x="929639" y="3486873"/>
              <a:ext cx="368820" cy="321602"/>
            </a:xfrm>
            <a:prstGeom prst="rect">
              <a:avLst/>
            </a:prstGeom>
          </p:spPr>
        </p:pic>
        <p:sp>
          <p:nvSpPr>
            <p:cNvPr id="62" name="object 60"/>
            <p:cNvSpPr/>
            <p:nvPr/>
          </p:nvSpPr>
          <p:spPr>
            <a:xfrm>
              <a:off x="972311" y="3509772"/>
              <a:ext cx="288290" cy="241300"/>
            </a:xfrm>
            <a:custGeom>
              <a:avLst/>
              <a:gdLst/>
              <a:ahLst/>
              <a:cxnLst/>
              <a:rect l="l" t="t" r="r" b="b"/>
              <a:pathLst>
                <a:path w="288290" h="241300">
                  <a:moveTo>
                    <a:pt x="167640" y="0"/>
                  </a:moveTo>
                  <a:lnTo>
                    <a:pt x="167640" y="60198"/>
                  </a:lnTo>
                  <a:lnTo>
                    <a:pt x="0" y="60198"/>
                  </a:lnTo>
                  <a:lnTo>
                    <a:pt x="0" y="180594"/>
                  </a:lnTo>
                  <a:lnTo>
                    <a:pt x="167640" y="180594"/>
                  </a:lnTo>
                  <a:lnTo>
                    <a:pt x="167640" y="240791"/>
                  </a:lnTo>
                  <a:lnTo>
                    <a:pt x="288035" y="120395"/>
                  </a:lnTo>
                  <a:lnTo>
                    <a:pt x="167640"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63" name="object 61"/>
          <p:cNvSpPr txBox="1"/>
          <p:nvPr/>
        </p:nvSpPr>
        <p:spPr>
          <a:xfrm>
            <a:off x="4284725" y="3639453"/>
            <a:ext cx="5133720" cy="566420"/>
          </a:xfrm>
          <a:prstGeom prst="rect">
            <a:avLst/>
          </a:prstGeom>
        </p:spPr>
        <p:txBody>
          <a:bodyPr vert="horz" wrap="square" lIns="0" tIns="27939" rIns="0" bIns="0" rtlCol="0">
            <a:spAutoFit/>
          </a:bodyPr>
          <a:lstStyle/>
          <a:p>
            <a:pPr marL="12700" marR="5080">
              <a:lnSpc>
                <a:spcPts val="2100"/>
              </a:lnSpc>
              <a:spcBef>
                <a:spcPts val="219"/>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職業安全衛生諮詢會、檢查、停工、協助及</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顧問服務機構輔導、職業災害之調查…等。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4" name="object 66"/>
          <p:cNvSpPr txBox="1"/>
          <p:nvPr/>
        </p:nvSpPr>
        <p:spPr>
          <a:xfrm>
            <a:off x="4278120" y="5424069"/>
            <a:ext cx="5140325" cy="797654"/>
          </a:xfrm>
          <a:prstGeom prst="rect">
            <a:avLst/>
          </a:prstGeom>
        </p:spPr>
        <p:txBody>
          <a:bodyPr vert="horz" wrap="square" lIns="0" tIns="0" rIns="0" bIns="0" rtlCol="0">
            <a:spAutoFit/>
          </a:bodyPr>
          <a:lstStyle/>
          <a:p>
            <a:pPr marL="12700">
              <a:lnSpc>
                <a:spcPts val="1900"/>
              </a:lnSpc>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促進安衛文化發展、機關推動安衛之評核、工作</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a:p>
            <a:pPr marL="12700" marR="5080">
              <a:lnSpc>
                <a:spcPct val="100000"/>
              </a:lnSpc>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場所負責人指揮或監督從事勞動之人員之比照適</a:t>
            </a:r>
            <a:r>
              <a:rPr sz="1800" b="1" spc="4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用…等。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5" name="object 67"/>
          <p:cNvSpPr txBox="1"/>
          <p:nvPr/>
        </p:nvSpPr>
        <p:spPr>
          <a:xfrm>
            <a:off x="2180462" y="5538857"/>
            <a:ext cx="1424940" cy="577081"/>
          </a:xfrm>
          <a:prstGeom prst="rect">
            <a:avLst/>
          </a:prstGeom>
        </p:spPr>
        <p:txBody>
          <a:bodyPr vert="horz" wrap="square" lIns="0" tIns="0" rIns="0" bIns="0" rtlCol="0">
            <a:spAutoFit/>
          </a:bodyPr>
          <a:lstStyle/>
          <a:p>
            <a:pPr algn="ctr">
              <a:lnSpc>
                <a:spcPts val="2055"/>
              </a:lnSpc>
            </a:pP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第六章</a:t>
            </a:r>
            <a:r>
              <a:rPr sz="20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附則</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2350"/>
              </a:lnSpc>
            </a:pPr>
            <a:r>
              <a:rPr sz="2000" b="1" spc="18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(50-</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55)</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6" name="object 62"/>
          <p:cNvSpPr txBox="1"/>
          <p:nvPr/>
        </p:nvSpPr>
        <p:spPr>
          <a:xfrm>
            <a:off x="4301616" y="1023545"/>
            <a:ext cx="5116829" cy="566822"/>
          </a:xfrm>
          <a:prstGeom prst="rect">
            <a:avLst/>
          </a:prstGeom>
        </p:spPr>
        <p:txBody>
          <a:bodyPr vert="horz" wrap="square" lIns="0" tIns="12700" rIns="0" bIns="0" rtlCol="0">
            <a:spAutoFit/>
          </a:bodyPr>
          <a:lstStyle/>
          <a:p>
            <a:pPr marL="12700" marR="5080">
              <a:lnSpc>
                <a:spcPct val="100000"/>
              </a:lnSpc>
              <a:spcBef>
                <a:spcPts val="100"/>
              </a:spcBef>
            </a:pPr>
            <a:r>
              <a:rPr sz="1800" b="1" dirty="0" err="1">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目的、名詞定義、主管機關、適用範圍</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 、一般</a:t>
            </a:r>
            <a:r>
              <a:rPr sz="1800" b="1" spc="-2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責任。</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7" name="object 63"/>
          <p:cNvSpPr txBox="1"/>
          <p:nvPr/>
        </p:nvSpPr>
        <p:spPr>
          <a:xfrm>
            <a:off x="4326635" y="2704899"/>
            <a:ext cx="5091810" cy="574040"/>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安全衛生管理、承攬管理、青少年及母性</a:t>
            </a: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保護、教育訓練、安衛守則…等。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8" name="object 64"/>
          <p:cNvSpPr txBox="1"/>
          <p:nvPr/>
        </p:nvSpPr>
        <p:spPr>
          <a:xfrm>
            <a:off x="4313427" y="4561652"/>
            <a:ext cx="5209411" cy="57467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刑罰：</a:t>
            </a:r>
            <a:r>
              <a:rPr sz="1800" b="1" spc="-1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1</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及</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年或</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18</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及</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30</a:t>
            </a:r>
            <a:r>
              <a:rPr sz="1800" b="1" spc="-2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萬罰金</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a:p>
            <a:pPr marL="12700">
              <a:lnSpc>
                <a:spcPct val="100000"/>
              </a:lnSpc>
            </a:pPr>
            <a:r>
              <a:rPr sz="1800" b="1" spc="-1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罰鍰：製造、輸入及供應者及雇主</a:t>
            </a:r>
            <a:r>
              <a:rPr sz="1800" b="1" spc="15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a:t>
            </a:r>
            <a:r>
              <a:rPr sz="18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300</a:t>
            </a:r>
            <a:r>
              <a:rPr sz="1800" b="1" spc="-5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萬</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9" name="object 65"/>
          <p:cNvSpPr txBox="1"/>
          <p:nvPr/>
        </p:nvSpPr>
        <p:spPr>
          <a:xfrm>
            <a:off x="4266184" y="1785419"/>
            <a:ext cx="5054600" cy="566420"/>
          </a:xfrm>
          <a:prstGeom prst="rect">
            <a:avLst/>
          </a:prstGeom>
        </p:spPr>
        <p:txBody>
          <a:bodyPr vert="horz" wrap="square" lIns="0" tIns="27939" rIns="0" bIns="0" rtlCol="0">
            <a:spAutoFit/>
          </a:bodyPr>
          <a:lstStyle/>
          <a:p>
            <a:pPr marL="12700" marR="5080">
              <a:lnSpc>
                <a:spcPts val="2100"/>
              </a:lnSpc>
              <a:spcBef>
                <a:spcPts val="219"/>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安全衛生設備及措施、機械設備器具標準及源頭管理、廠場化學品管理、勞工健康管理…等措施。</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2" name="object 27"/>
          <p:cNvPicPr/>
          <p:nvPr/>
        </p:nvPicPr>
        <p:blipFill>
          <a:blip r:embed="rId6" cstate="print">
            <a:duotone>
              <a:schemeClr val="bg2">
                <a:shade val="45000"/>
                <a:satMod val="135000"/>
              </a:schemeClr>
              <a:prstClr val="white"/>
            </a:duotone>
          </a:blip>
          <a:stretch>
            <a:fillRect/>
          </a:stretch>
        </p:blipFill>
        <p:spPr>
          <a:xfrm>
            <a:off x="1775841" y="638668"/>
            <a:ext cx="2358000" cy="1027937"/>
          </a:xfrm>
          <a:prstGeom prst="rect">
            <a:avLst/>
          </a:prstGeom>
        </p:spPr>
      </p:pic>
      <p:sp>
        <p:nvSpPr>
          <p:cNvPr id="73" name="object 16"/>
          <p:cNvSpPr txBox="1">
            <a:spLocks/>
          </p:cNvSpPr>
          <p:nvPr/>
        </p:nvSpPr>
        <p:spPr>
          <a:xfrm>
            <a:off x="1945319" y="985602"/>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4" name="object 16"/>
          <p:cNvSpPr txBox="1">
            <a:spLocks/>
          </p:cNvSpPr>
          <p:nvPr/>
        </p:nvSpPr>
        <p:spPr>
          <a:xfrm>
            <a:off x="1945319" y="985602"/>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5" name="object 25"/>
          <p:cNvSpPr txBox="1"/>
          <p:nvPr/>
        </p:nvSpPr>
        <p:spPr>
          <a:xfrm>
            <a:off x="1826702" y="967538"/>
            <a:ext cx="2165478" cy="328936"/>
          </a:xfrm>
          <a:prstGeom prst="rect">
            <a:avLst/>
          </a:prstGeom>
        </p:spPr>
        <p:txBody>
          <a:bodyPr vert="horz" wrap="square" lIns="0" tIns="33655" rIns="0" bIns="0" rtlCol="0">
            <a:spAutoFit/>
          </a:bodyPr>
          <a:lstStyle/>
          <a:p>
            <a:pPr marL="329565" marR="5080" indent="-317500" algn="ctr">
              <a:lnSpc>
                <a:spcPts val="2300"/>
              </a:lnSpc>
              <a:spcBef>
                <a:spcPts val="265"/>
              </a:spcBef>
            </a:pP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章</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總則</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36172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職安法</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第二章	安全衛生設施</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5" name="群組 4"/>
          <p:cNvGrpSpPr/>
          <p:nvPr/>
        </p:nvGrpSpPr>
        <p:grpSpPr>
          <a:xfrm>
            <a:off x="474300" y="1137150"/>
            <a:ext cx="9138267" cy="5137244"/>
            <a:chOff x="360000" y="1080000"/>
            <a:chExt cx="9138267" cy="5137244"/>
          </a:xfrm>
        </p:grpSpPr>
        <p:sp>
          <p:nvSpPr>
            <p:cNvPr id="45" name="object 4"/>
            <p:cNvSpPr/>
            <p:nvPr/>
          </p:nvSpPr>
          <p:spPr>
            <a:xfrm>
              <a:off x="360000" y="1080000"/>
              <a:ext cx="7699774" cy="900000"/>
            </a:xfrm>
            <a:custGeom>
              <a:avLst/>
              <a:gdLst/>
              <a:ahLst/>
              <a:cxnLst/>
              <a:rect l="l" t="t" r="r" b="b"/>
              <a:pathLst>
                <a:path w="6492240" h="817244">
                  <a:moveTo>
                    <a:pt x="6410579" y="0"/>
                  </a:moveTo>
                  <a:lnTo>
                    <a:pt x="81661" y="0"/>
                  </a:lnTo>
                  <a:lnTo>
                    <a:pt x="49875" y="6419"/>
                  </a:lnTo>
                  <a:lnTo>
                    <a:pt x="23918" y="23923"/>
                  </a:lnTo>
                  <a:lnTo>
                    <a:pt x="6417" y="49881"/>
                  </a:lnTo>
                  <a:lnTo>
                    <a:pt x="0" y="81661"/>
                  </a:lnTo>
                  <a:lnTo>
                    <a:pt x="0" y="735202"/>
                  </a:lnTo>
                  <a:lnTo>
                    <a:pt x="6417" y="766982"/>
                  </a:lnTo>
                  <a:lnTo>
                    <a:pt x="23918" y="792940"/>
                  </a:lnTo>
                  <a:lnTo>
                    <a:pt x="49875" y="810444"/>
                  </a:lnTo>
                  <a:lnTo>
                    <a:pt x="81661" y="816863"/>
                  </a:lnTo>
                  <a:lnTo>
                    <a:pt x="6410579" y="816863"/>
                  </a:lnTo>
                  <a:lnTo>
                    <a:pt x="6442358" y="810444"/>
                  </a:lnTo>
                  <a:lnTo>
                    <a:pt x="6468316" y="792940"/>
                  </a:lnTo>
                  <a:lnTo>
                    <a:pt x="6485820" y="766982"/>
                  </a:lnTo>
                  <a:lnTo>
                    <a:pt x="6492240" y="735202"/>
                  </a:lnTo>
                  <a:lnTo>
                    <a:pt x="6492240" y="81661"/>
                  </a:lnTo>
                  <a:lnTo>
                    <a:pt x="6485820" y="49881"/>
                  </a:lnTo>
                  <a:lnTo>
                    <a:pt x="6468316" y="23923"/>
                  </a:lnTo>
                  <a:lnTo>
                    <a:pt x="6442358" y="6419"/>
                  </a:lnTo>
                  <a:lnTo>
                    <a:pt x="6410579" y="0"/>
                  </a:lnTo>
                  <a:close/>
                </a:path>
              </a:pathLst>
            </a:custGeom>
            <a:solidFill>
              <a:srgbClr val="FF7B80">
                <a:alpha val="90194"/>
              </a:srgbClr>
            </a:solidFill>
          </p:spPr>
          <p:txBody>
            <a:bodyPr wrap="square" lIns="0" tIns="0" rIns="0" bIns="0" rtlCol="0" anchor="ctr" anchorCtr="0"/>
            <a:lstStyle/>
            <a:p>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一般安全衛生設備及措施</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(6)</a:t>
              </a:r>
              <a:endParaRPr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7" name="object 6"/>
            <p:cNvSpPr/>
            <p:nvPr/>
          </p:nvSpPr>
          <p:spPr>
            <a:xfrm>
              <a:off x="720000" y="2160000"/>
              <a:ext cx="7699774" cy="900000"/>
            </a:xfrm>
            <a:custGeom>
              <a:avLst/>
              <a:gdLst/>
              <a:ahLst/>
              <a:cxnLst/>
              <a:rect l="l" t="t" r="r" b="b"/>
              <a:pathLst>
                <a:path w="6492240" h="817244">
                  <a:moveTo>
                    <a:pt x="6410579" y="0"/>
                  </a:moveTo>
                  <a:lnTo>
                    <a:pt x="81661" y="0"/>
                  </a:lnTo>
                  <a:lnTo>
                    <a:pt x="49875" y="6419"/>
                  </a:lnTo>
                  <a:lnTo>
                    <a:pt x="23918" y="23923"/>
                  </a:lnTo>
                  <a:lnTo>
                    <a:pt x="6417" y="49881"/>
                  </a:lnTo>
                  <a:lnTo>
                    <a:pt x="0" y="81661"/>
                  </a:lnTo>
                  <a:lnTo>
                    <a:pt x="0" y="735202"/>
                  </a:lnTo>
                  <a:lnTo>
                    <a:pt x="6417" y="766982"/>
                  </a:lnTo>
                  <a:lnTo>
                    <a:pt x="23918" y="792940"/>
                  </a:lnTo>
                  <a:lnTo>
                    <a:pt x="49875" y="810444"/>
                  </a:lnTo>
                  <a:lnTo>
                    <a:pt x="81661" y="816863"/>
                  </a:lnTo>
                  <a:lnTo>
                    <a:pt x="6410579" y="816863"/>
                  </a:lnTo>
                  <a:lnTo>
                    <a:pt x="6442358" y="810444"/>
                  </a:lnTo>
                  <a:lnTo>
                    <a:pt x="6468316" y="792940"/>
                  </a:lnTo>
                  <a:lnTo>
                    <a:pt x="6485820" y="766982"/>
                  </a:lnTo>
                  <a:lnTo>
                    <a:pt x="6492240" y="735202"/>
                  </a:lnTo>
                  <a:lnTo>
                    <a:pt x="6492240" y="81661"/>
                  </a:lnTo>
                  <a:lnTo>
                    <a:pt x="6485820" y="49881"/>
                  </a:lnTo>
                  <a:lnTo>
                    <a:pt x="6468316" y="23923"/>
                  </a:lnTo>
                  <a:lnTo>
                    <a:pt x="6442358" y="6419"/>
                  </a:lnTo>
                  <a:lnTo>
                    <a:pt x="6410579" y="0"/>
                  </a:lnTo>
                  <a:close/>
                </a:path>
              </a:pathLst>
            </a:custGeom>
            <a:solidFill>
              <a:srgbClr val="00AFEF">
                <a:alpha val="79998"/>
              </a:srgbClr>
            </a:solidFill>
          </p:spPr>
          <p:txBody>
            <a:bodyPr wrap="square" lIns="0" tIns="0" rIns="0" bIns="0" rtlCol="0" anchor="ctr" anchorCtr="0"/>
            <a:lstStyle/>
            <a:p>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機械設備器具管理</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(7</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9</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16)</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廠場</a:t>
              </a:r>
              <a:endPar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9" name="object 8"/>
            <p:cNvSpPr/>
            <p:nvPr/>
          </p:nvSpPr>
          <p:spPr>
            <a:xfrm>
              <a:off x="1080000" y="3240000"/>
              <a:ext cx="7699774" cy="817244"/>
            </a:xfrm>
            <a:custGeom>
              <a:avLst/>
              <a:gdLst/>
              <a:ahLst/>
              <a:cxnLst/>
              <a:rect l="l" t="t" r="r" b="b"/>
              <a:pathLst>
                <a:path w="6492240" h="817245">
                  <a:moveTo>
                    <a:pt x="6410579" y="0"/>
                  </a:moveTo>
                  <a:lnTo>
                    <a:pt x="81660" y="0"/>
                  </a:lnTo>
                  <a:lnTo>
                    <a:pt x="49881" y="6419"/>
                  </a:lnTo>
                  <a:lnTo>
                    <a:pt x="23923" y="23923"/>
                  </a:lnTo>
                  <a:lnTo>
                    <a:pt x="6419" y="49881"/>
                  </a:lnTo>
                  <a:lnTo>
                    <a:pt x="0" y="81661"/>
                  </a:lnTo>
                  <a:lnTo>
                    <a:pt x="0" y="735203"/>
                  </a:lnTo>
                  <a:lnTo>
                    <a:pt x="6419" y="766982"/>
                  </a:lnTo>
                  <a:lnTo>
                    <a:pt x="23923" y="792940"/>
                  </a:lnTo>
                  <a:lnTo>
                    <a:pt x="49881" y="810444"/>
                  </a:lnTo>
                  <a:lnTo>
                    <a:pt x="81660" y="816864"/>
                  </a:lnTo>
                  <a:lnTo>
                    <a:pt x="6410579" y="816864"/>
                  </a:lnTo>
                  <a:lnTo>
                    <a:pt x="6442358" y="810444"/>
                  </a:lnTo>
                  <a:lnTo>
                    <a:pt x="6468316" y="792940"/>
                  </a:lnTo>
                  <a:lnTo>
                    <a:pt x="6485820" y="766982"/>
                  </a:lnTo>
                  <a:lnTo>
                    <a:pt x="6492239" y="735203"/>
                  </a:lnTo>
                  <a:lnTo>
                    <a:pt x="6492239" y="81661"/>
                  </a:lnTo>
                  <a:lnTo>
                    <a:pt x="6485820" y="49881"/>
                  </a:lnTo>
                  <a:lnTo>
                    <a:pt x="6468316" y="23923"/>
                  </a:lnTo>
                  <a:lnTo>
                    <a:pt x="6442358" y="6419"/>
                  </a:lnTo>
                  <a:lnTo>
                    <a:pt x="6410579" y="0"/>
                  </a:lnTo>
                  <a:close/>
                </a:path>
              </a:pathLst>
            </a:custGeom>
            <a:solidFill>
              <a:srgbClr val="92D050">
                <a:alpha val="70195"/>
              </a:srgbClr>
            </a:solidFill>
          </p:spPr>
          <p:txBody>
            <a:bodyPr wrap="square" lIns="0" tIns="0" rIns="0" bIns="0" rtlCol="0" anchor="ctr" anchorCtr="0"/>
            <a:lstStyle/>
            <a:p>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化學品管理</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14)</a:t>
              </a:r>
            </a:p>
          </p:txBody>
        </p:sp>
        <p:sp>
          <p:nvSpPr>
            <p:cNvPr id="51" name="object 10"/>
            <p:cNvSpPr/>
            <p:nvPr/>
          </p:nvSpPr>
          <p:spPr>
            <a:xfrm>
              <a:off x="1440000" y="4320000"/>
              <a:ext cx="7698267" cy="817244"/>
            </a:xfrm>
            <a:custGeom>
              <a:avLst/>
              <a:gdLst/>
              <a:ahLst/>
              <a:cxnLst/>
              <a:rect l="l" t="t" r="r" b="b"/>
              <a:pathLst>
                <a:path w="6490970" h="817245">
                  <a:moveTo>
                    <a:pt x="6409055" y="0"/>
                  </a:moveTo>
                  <a:lnTo>
                    <a:pt x="81661" y="0"/>
                  </a:lnTo>
                  <a:lnTo>
                    <a:pt x="49881" y="6419"/>
                  </a:lnTo>
                  <a:lnTo>
                    <a:pt x="23923" y="23923"/>
                  </a:lnTo>
                  <a:lnTo>
                    <a:pt x="6419" y="49881"/>
                  </a:lnTo>
                  <a:lnTo>
                    <a:pt x="0" y="81661"/>
                  </a:lnTo>
                  <a:lnTo>
                    <a:pt x="0" y="735203"/>
                  </a:lnTo>
                  <a:lnTo>
                    <a:pt x="6419" y="766982"/>
                  </a:lnTo>
                  <a:lnTo>
                    <a:pt x="23923" y="792940"/>
                  </a:lnTo>
                  <a:lnTo>
                    <a:pt x="49881" y="810444"/>
                  </a:lnTo>
                  <a:lnTo>
                    <a:pt x="81661" y="816864"/>
                  </a:lnTo>
                  <a:lnTo>
                    <a:pt x="6409055" y="816864"/>
                  </a:lnTo>
                  <a:lnTo>
                    <a:pt x="6440834" y="810444"/>
                  </a:lnTo>
                  <a:lnTo>
                    <a:pt x="6466792" y="792940"/>
                  </a:lnTo>
                  <a:lnTo>
                    <a:pt x="6484296" y="766982"/>
                  </a:lnTo>
                  <a:lnTo>
                    <a:pt x="6490716" y="735203"/>
                  </a:lnTo>
                  <a:lnTo>
                    <a:pt x="6490716" y="81661"/>
                  </a:lnTo>
                  <a:lnTo>
                    <a:pt x="6484296" y="49881"/>
                  </a:lnTo>
                  <a:lnTo>
                    <a:pt x="6466792" y="23923"/>
                  </a:lnTo>
                  <a:lnTo>
                    <a:pt x="6440834" y="6419"/>
                  </a:lnTo>
                  <a:lnTo>
                    <a:pt x="6409055" y="0"/>
                  </a:lnTo>
                  <a:close/>
                </a:path>
              </a:pathLst>
            </a:custGeom>
            <a:solidFill>
              <a:srgbClr val="6F2F9F">
                <a:alpha val="59999"/>
              </a:srgbClr>
            </a:solidFill>
          </p:spPr>
          <p:txBody>
            <a:bodyPr wrap="square" lIns="0" tIns="0" rIns="0" bIns="0" rtlCol="0" anchor="ctr" anchorCtr="0"/>
            <a:lstStyle/>
            <a:p>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勞工健康管理</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(19</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22)</a:t>
              </a:r>
              <a:endParaRPr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3" name="object 12"/>
            <p:cNvSpPr/>
            <p:nvPr/>
          </p:nvSpPr>
          <p:spPr>
            <a:xfrm>
              <a:off x="1800000" y="5400000"/>
              <a:ext cx="7698267" cy="817244"/>
            </a:xfrm>
            <a:custGeom>
              <a:avLst/>
              <a:gdLst/>
              <a:ahLst/>
              <a:cxnLst/>
              <a:rect l="l" t="t" r="r" b="b"/>
              <a:pathLst>
                <a:path w="6490970" h="817245">
                  <a:moveTo>
                    <a:pt x="6409055" y="0"/>
                  </a:moveTo>
                  <a:lnTo>
                    <a:pt x="81661" y="0"/>
                  </a:lnTo>
                  <a:lnTo>
                    <a:pt x="49881" y="6419"/>
                  </a:lnTo>
                  <a:lnTo>
                    <a:pt x="23923" y="23923"/>
                  </a:lnTo>
                  <a:lnTo>
                    <a:pt x="6419" y="49881"/>
                  </a:lnTo>
                  <a:lnTo>
                    <a:pt x="0" y="81661"/>
                  </a:lnTo>
                  <a:lnTo>
                    <a:pt x="0" y="735177"/>
                  </a:lnTo>
                  <a:lnTo>
                    <a:pt x="6419" y="766972"/>
                  </a:lnTo>
                  <a:lnTo>
                    <a:pt x="23923" y="792937"/>
                  </a:lnTo>
                  <a:lnTo>
                    <a:pt x="49881" y="810444"/>
                  </a:lnTo>
                  <a:lnTo>
                    <a:pt x="81661" y="816864"/>
                  </a:lnTo>
                  <a:lnTo>
                    <a:pt x="6409055" y="816864"/>
                  </a:lnTo>
                  <a:lnTo>
                    <a:pt x="6440834" y="810444"/>
                  </a:lnTo>
                  <a:lnTo>
                    <a:pt x="6466792" y="792937"/>
                  </a:lnTo>
                  <a:lnTo>
                    <a:pt x="6484296" y="766972"/>
                  </a:lnTo>
                  <a:lnTo>
                    <a:pt x="6490716" y="735177"/>
                  </a:lnTo>
                  <a:lnTo>
                    <a:pt x="6490716" y="81661"/>
                  </a:lnTo>
                  <a:lnTo>
                    <a:pt x="6484296" y="49881"/>
                  </a:lnTo>
                  <a:lnTo>
                    <a:pt x="6466792" y="23923"/>
                  </a:lnTo>
                  <a:lnTo>
                    <a:pt x="6440834" y="6419"/>
                  </a:lnTo>
                  <a:lnTo>
                    <a:pt x="6409055" y="0"/>
                  </a:lnTo>
                  <a:close/>
                </a:path>
              </a:pathLst>
            </a:custGeom>
            <a:solidFill>
              <a:srgbClr val="FFC000">
                <a:alpha val="50195"/>
              </a:srgbClr>
            </a:solidFill>
          </p:spPr>
          <p:txBody>
            <a:bodyPr wrap="square" lIns="0" tIns="0" rIns="0" bIns="0" rtlCol="0" anchor="ctr" anchorCtr="0"/>
            <a:lstStyle/>
            <a:p>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工作場所評估</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17</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18)</a:t>
              </a:r>
            </a:p>
          </p:txBody>
        </p:sp>
        <p:pic>
          <p:nvPicPr>
            <p:cNvPr id="58" name="object 17"/>
            <p:cNvPicPr/>
            <p:nvPr/>
          </p:nvPicPr>
          <p:blipFill>
            <a:blip r:embed="rId3" cstate="print"/>
            <a:stretch>
              <a:fillRect/>
            </a:stretch>
          </p:blipFill>
          <p:spPr>
            <a:xfrm>
              <a:off x="7647777" y="1869100"/>
              <a:ext cx="530351" cy="530351"/>
            </a:xfrm>
            <a:prstGeom prst="rect">
              <a:avLst/>
            </a:prstGeom>
            <a:ln>
              <a:noFill/>
            </a:ln>
          </p:spPr>
        </p:pic>
        <p:pic>
          <p:nvPicPr>
            <p:cNvPr id="61" name="object 20"/>
            <p:cNvPicPr/>
            <p:nvPr/>
          </p:nvPicPr>
          <p:blipFill>
            <a:blip r:embed="rId4" cstate="print"/>
            <a:stretch>
              <a:fillRect/>
            </a:stretch>
          </p:blipFill>
          <p:spPr>
            <a:xfrm>
              <a:off x="8017694" y="2945615"/>
              <a:ext cx="530352" cy="530351"/>
            </a:xfrm>
            <a:prstGeom prst="rect">
              <a:avLst/>
            </a:prstGeom>
            <a:ln>
              <a:noFill/>
            </a:ln>
          </p:spPr>
        </p:pic>
        <p:pic>
          <p:nvPicPr>
            <p:cNvPr id="64" name="object 23"/>
            <p:cNvPicPr/>
            <p:nvPr/>
          </p:nvPicPr>
          <p:blipFill>
            <a:blip r:embed="rId5" cstate="print"/>
            <a:stretch>
              <a:fillRect/>
            </a:stretch>
          </p:blipFill>
          <p:spPr>
            <a:xfrm>
              <a:off x="8363943" y="4033818"/>
              <a:ext cx="530351" cy="530351"/>
            </a:xfrm>
            <a:prstGeom prst="rect">
              <a:avLst/>
            </a:prstGeom>
            <a:ln>
              <a:noFill/>
            </a:ln>
          </p:spPr>
        </p:pic>
        <p:pic>
          <p:nvPicPr>
            <p:cNvPr id="67" name="object 26"/>
            <p:cNvPicPr/>
            <p:nvPr/>
          </p:nvPicPr>
          <p:blipFill>
            <a:blip r:embed="rId6" cstate="print"/>
            <a:stretch>
              <a:fillRect/>
            </a:stretch>
          </p:blipFill>
          <p:spPr>
            <a:xfrm>
              <a:off x="8720652" y="5107459"/>
              <a:ext cx="530351" cy="531876"/>
            </a:xfrm>
            <a:prstGeom prst="rect">
              <a:avLst/>
            </a:prstGeom>
            <a:ln>
              <a:noFill/>
            </a:ln>
          </p:spPr>
        </p:pic>
      </p:grpSp>
    </p:spTree>
    <p:extLst>
      <p:ext uri="{BB962C8B-B14F-4D97-AF65-F5344CB8AC3E}">
        <p14:creationId xmlns:p14="http://schemas.microsoft.com/office/powerpoint/2010/main" val="116206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職安法</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第二章	安全衛生設施</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object 2"/>
          <p:cNvSpPr txBox="1"/>
          <p:nvPr/>
        </p:nvSpPr>
        <p:spPr>
          <a:xfrm>
            <a:off x="3512883" y="2998479"/>
            <a:ext cx="5431790" cy="2811026"/>
          </a:xfrm>
          <a:prstGeom prst="rect">
            <a:avLst/>
          </a:prstGeom>
        </p:spPr>
        <p:txBody>
          <a:bodyPr vert="horz" wrap="square" lIns="0" tIns="0" rIns="0" bIns="0" rtlCol="0">
            <a:spAutoFit/>
          </a:bodyPr>
          <a:lstStyle/>
          <a:p>
            <a:pPr marR="46990" algn="ctr">
              <a:lnSpc>
                <a:spcPts val="1600"/>
              </a:lnSpc>
            </a:pPr>
            <a:r>
              <a:rPr sz="1600" b="1" spc="-35" dirty="0">
                <a:solidFill>
                  <a:srgbClr val="001F5F"/>
                </a:solidFill>
                <a:latin typeface="Times New Roman" panose="02020603050405020304" pitchFamily="18" charset="0"/>
                <a:ea typeface="標楷體" panose="03000509000000000000" pitchFamily="65" charset="-120"/>
                <a:cs typeface="Times New Roman" panose="02020603050405020304" pitchFamily="18" charset="0"/>
              </a:rPr>
              <a:t>避免火災爆炸發生</a:t>
            </a:r>
            <a:endParaRPr sz="16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Bef>
                <a:spcPts val="535"/>
              </a:spcBef>
            </a:pPr>
            <a:endParaRPr sz="1600">
              <a:latin typeface="Times New Roman" panose="02020603050405020304" pitchFamily="18" charset="0"/>
              <a:ea typeface="標楷體" panose="03000509000000000000" pitchFamily="65" charset="-120"/>
              <a:cs typeface="Times New Roman" panose="02020603050405020304" pitchFamily="18" charset="0"/>
            </a:endParaRPr>
          </a:p>
          <a:p>
            <a:pPr marL="4009390" algn="ctr">
              <a:lnSpc>
                <a:spcPct val="100000"/>
              </a:lnSpc>
            </a:pPr>
            <a:r>
              <a:rPr sz="1600" b="1" spc="-35" dirty="0">
                <a:solidFill>
                  <a:srgbClr val="001F5F"/>
                </a:solidFill>
                <a:latin typeface="Times New Roman" panose="02020603050405020304" pitchFamily="18" charset="0"/>
                <a:ea typeface="標楷體" panose="03000509000000000000" pitchFamily="65" charset="-120"/>
                <a:cs typeface="Times New Roman" panose="02020603050405020304" pitchFamily="18" charset="0"/>
              </a:rPr>
              <a:t>減少電熱的傷害</a:t>
            </a:r>
            <a:endParaRPr sz="16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pPr>
            <a:endParaRPr sz="16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pPr>
            <a:endParaRPr sz="16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pPr>
            <a:endParaRPr sz="16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Bef>
                <a:spcPts val="1360"/>
              </a:spcBef>
            </a:pPr>
            <a:endParaRPr sz="1600">
              <a:latin typeface="Times New Roman" panose="02020603050405020304" pitchFamily="18" charset="0"/>
              <a:ea typeface="標楷體" panose="03000509000000000000" pitchFamily="65" charset="-120"/>
              <a:cs typeface="Times New Roman" panose="02020603050405020304" pitchFamily="18" charset="0"/>
            </a:endParaRPr>
          </a:p>
          <a:p>
            <a:pPr>
              <a:lnSpc>
                <a:spcPts val="1864"/>
              </a:lnSpc>
              <a:spcBef>
                <a:spcPts val="5"/>
              </a:spcBef>
            </a:pPr>
            <a:r>
              <a:rPr sz="1600" b="1" spc="-30" dirty="0">
                <a:solidFill>
                  <a:srgbClr val="001F5F"/>
                </a:solidFill>
                <a:latin typeface="Times New Roman" panose="02020603050405020304" pitchFamily="18" charset="0"/>
                <a:ea typeface="標楷體" panose="03000509000000000000" pitchFamily="65" charset="-120"/>
                <a:cs typeface="Times New Roman" panose="02020603050405020304" pitchFamily="18" charset="0"/>
              </a:rPr>
              <a:t>噪音危害預防</a:t>
            </a:r>
            <a:endParaRPr sz="1600">
              <a:latin typeface="Times New Roman" panose="02020603050405020304" pitchFamily="18" charset="0"/>
              <a:ea typeface="標楷體" panose="03000509000000000000" pitchFamily="65" charset="-120"/>
              <a:cs typeface="Times New Roman" panose="02020603050405020304" pitchFamily="18" charset="0"/>
            </a:endParaRPr>
          </a:p>
          <a:p>
            <a:pPr marL="4036695" algn="ctr">
              <a:lnSpc>
                <a:spcPts val="1864"/>
              </a:lnSpc>
            </a:pPr>
            <a:r>
              <a:rPr sz="1600" b="1" spc="-30" dirty="0">
                <a:solidFill>
                  <a:srgbClr val="001F5F"/>
                </a:solidFill>
                <a:latin typeface="Times New Roman" panose="02020603050405020304" pitchFamily="18" charset="0"/>
                <a:ea typeface="標楷體" panose="03000509000000000000" pitchFamily="65" charset="-120"/>
                <a:cs typeface="Times New Roman" panose="02020603050405020304" pitchFamily="18" charset="0"/>
              </a:rPr>
              <a:t>當心人員墜落</a:t>
            </a:r>
            <a:endParaRPr sz="1600">
              <a:latin typeface="Times New Roman" panose="02020603050405020304" pitchFamily="18" charset="0"/>
              <a:ea typeface="標楷體" panose="03000509000000000000" pitchFamily="65" charset="-120"/>
              <a:cs typeface="Times New Roman" panose="02020603050405020304" pitchFamily="18" charset="0"/>
            </a:endParaRPr>
          </a:p>
          <a:p>
            <a:pPr marR="19050" algn="ctr">
              <a:lnSpc>
                <a:spcPts val="1920"/>
              </a:lnSpc>
              <a:spcBef>
                <a:spcPts val="1215"/>
              </a:spcBef>
            </a:pPr>
            <a:r>
              <a:rPr sz="1600" b="1" spc="-30" dirty="0">
                <a:solidFill>
                  <a:srgbClr val="001F5F"/>
                </a:solidFill>
                <a:latin typeface="Times New Roman" panose="02020603050405020304" pitchFamily="18" charset="0"/>
                <a:ea typeface="標楷體" panose="03000509000000000000" pitchFamily="65" charset="-120"/>
                <a:cs typeface="Times New Roman" panose="02020603050405020304" pitchFamily="18" charset="0"/>
              </a:rPr>
              <a:t>含毒性物質危害</a:t>
            </a:r>
            <a:endParaRPr sz="16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2" name="object 28"/>
          <p:cNvGrpSpPr/>
          <p:nvPr/>
        </p:nvGrpSpPr>
        <p:grpSpPr>
          <a:xfrm>
            <a:off x="803147" y="1313045"/>
            <a:ext cx="1504315" cy="1934845"/>
            <a:chOff x="76136" y="1307579"/>
            <a:chExt cx="1504315" cy="1934845"/>
          </a:xfrm>
        </p:grpSpPr>
        <p:sp>
          <p:nvSpPr>
            <p:cNvPr id="23" name="object 29"/>
            <p:cNvSpPr/>
            <p:nvPr/>
          </p:nvSpPr>
          <p:spPr>
            <a:xfrm>
              <a:off x="89153" y="1328165"/>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20"/>
                  </a:lnTo>
                  <a:lnTo>
                    <a:pt x="8075" y="683247"/>
                  </a:lnTo>
                  <a:lnTo>
                    <a:pt x="30562" y="718529"/>
                  </a:lnTo>
                  <a:lnTo>
                    <a:pt x="64851" y="746349"/>
                  </a:lnTo>
                  <a:lnTo>
                    <a:pt x="108336" y="764592"/>
                  </a:lnTo>
                  <a:lnTo>
                    <a:pt x="158407" y="771144"/>
                  </a:lnTo>
                  <a:lnTo>
                    <a:pt x="1319911" y="771144"/>
                  </a:lnTo>
                  <a:lnTo>
                    <a:pt x="1369982" y="764592"/>
                  </a:lnTo>
                  <a:lnTo>
                    <a:pt x="1413458" y="746349"/>
                  </a:lnTo>
                  <a:lnTo>
                    <a:pt x="1447734" y="718529"/>
                  </a:lnTo>
                  <a:lnTo>
                    <a:pt x="1470209" y="683247"/>
                  </a:lnTo>
                  <a:lnTo>
                    <a:pt x="1478280" y="642620"/>
                  </a:lnTo>
                  <a:lnTo>
                    <a:pt x="1478280" y="128524"/>
                  </a:lnTo>
                  <a:lnTo>
                    <a:pt x="1470209" y="87896"/>
                  </a:lnTo>
                  <a:lnTo>
                    <a:pt x="1447734" y="52614"/>
                  </a:lnTo>
                  <a:lnTo>
                    <a:pt x="1413458" y="24794"/>
                  </a:lnTo>
                  <a:lnTo>
                    <a:pt x="1369982" y="6551"/>
                  </a:lnTo>
                  <a:lnTo>
                    <a:pt x="1319911" y="0"/>
                  </a:lnTo>
                  <a:close/>
                </a:path>
              </a:pathLst>
            </a:custGeom>
            <a:solidFill>
              <a:srgbClr val="FF0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object 30"/>
            <p:cNvSpPr/>
            <p:nvPr/>
          </p:nvSpPr>
          <p:spPr>
            <a:xfrm>
              <a:off x="89153" y="1328165"/>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20"/>
                  </a:lnTo>
                  <a:lnTo>
                    <a:pt x="1470209" y="683247"/>
                  </a:lnTo>
                  <a:lnTo>
                    <a:pt x="1447734" y="718529"/>
                  </a:lnTo>
                  <a:lnTo>
                    <a:pt x="1413458" y="746349"/>
                  </a:lnTo>
                  <a:lnTo>
                    <a:pt x="1369982" y="764592"/>
                  </a:lnTo>
                  <a:lnTo>
                    <a:pt x="1319911" y="771144"/>
                  </a:lnTo>
                  <a:lnTo>
                    <a:pt x="158407" y="771144"/>
                  </a:lnTo>
                  <a:lnTo>
                    <a:pt x="108336" y="764592"/>
                  </a:lnTo>
                  <a:lnTo>
                    <a:pt x="64851" y="746349"/>
                  </a:lnTo>
                  <a:lnTo>
                    <a:pt x="30562" y="718529"/>
                  </a:lnTo>
                  <a:lnTo>
                    <a:pt x="8075" y="683247"/>
                  </a:lnTo>
                  <a:lnTo>
                    <a:pt x="0" y="642620"/>
                  </a:lnTo>
                  <a:lnTo>
                    <a:pt x="0" y="128524"/>
                  </a:lnTo>
                  <a:close/>
                </a:path>
              </a:pathLst>
            </a:custGeom>
            <a:ln w="25907">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5" name="object 31"/>
            <p:cNvPicPr/>
            <p:nvPr/>
          </p:nvPicPr>
          <p:blipFill>
            <a:blip r:embed="rId3" cstate="print"/>
            <a:stretch>
              <a:fillRect/>
            </a:stretch>
          </p:blipFill>
          <p:spPr>
            <a:xfrm>
              <a:off x="181355" y="1307579"/>
              <a:ext cx="1305306" cy="398538"/>
            </a:xfrm>
            <a:prstGeom prst="rect">
              <a:avLst/>
            </a:prstGeom>
          </p:spPr>
        </p:pic>
        <p:pic>
          <p:nvPicPr>
            <p:cNvPr id="26" name="object 32"/>
            <p:cNvPicPr/>
            <p:nvPr/>
          </p:nvPicPr>
          <p:blipFill>
            <a:blip r:embed="rId4" cstate="print"/>
            <a:stretch>
              <a:fillRect/>
            </a:stretch>
          </p:blipFill>
          <p:spPr>
            <a:xfrm>
              <a:off x="271271" y="1499603"/>
              <a:ext cx="1126998" cy="398538"/>
            </a:xfrm>
            <a:prstGeom prst="rect">
              <a:avLst/>
            </a:prstGeom>
          </p:spPr>
        </p:pic>
        <p:pic>
          <p:nvPicPr>
            <p:cNvPr id="27" name="object 33"/>
            <p:cNvPicPr/>
            <p:nvPr/>
          </p:nvPicPr>
          <p:blipFill>
            <a:blip r:embed="rId5" cstate="print"/>
            <a:stretch>
              <a:fillRect/>
            </a:stretch>
          </p:blipFill>
          <p:spPr>
            <a:xfrm>
              <a:off x="582168" y="1766303"/>
              <a:ext cx="505206" cy="398538"/>
            </a:xfrm>
            <a:prstGeom prst="rect">
              <a:avLst/>
            </a:prstGeom>
          </p:spPr>
        </p:pic>
        <p:sp>
          <p:nvSpPr>
            <p:cNvPr id="28" name="object 34"/>
            <p:cNvSpPr/>
            <p:nvPr/>
          </p:nvSpPr>
          <p:spPr>
            <a:xfrm>
              <a:off x="89153" y="2405633"/>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9" name="object 35"/>
            <p:cNvSpPr/>
            <p:nvPr/>
          </p:nvSpPr>
          <p:spPr>
            <a:xfrm>
              <a:off x="89153" y="2405633"/>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4"/>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0" name="object 36"/>
            <p:cNvPicPr/>
            <p:nvPr/>
          </p:nvPicPr>
          <p:blipFill>
            <a:blip r:embed="rId6" cstate="print"/>
            <a:stretch>
              <a:fillRect/>
            </a:stretch>
          </p:blipFill>
          <p:spPr>
            <a:xfrm>
              <a:off x="181355" y="2385047"/>
              <a:ext cx="1305306" cy="398538"/>
            </a:xfrm>
            <a:prstGeom prst="rect">
              <a:avLst/>
            </a:prstGeom>
          </p:spPr>
        </p:pic>
        <p:pic>
          <p:nvPicPr>
            <p:cNvPr id="31" name="object 37"/>
            <p:cNvPicPr/>
            <p:nvPr/>
          </p:nvPicPr>
          <p:blipFill>
            <a:blip r:embed="rId7" cstate="print"/>
            <a:stretch>
              <a:fillRect/>
            </a:stretch>
          </p:blipFill>
          <p:spPr>
            <a:xfrm>
              <a:off x="537972" y="2577071"/>
              <a:ext cx="593597" cy="398538"/>
            </a:xfrm>
            <a:prstGeom prst="rect">
              <a:avLst/>
            </a:prstGeom>
          </p:spPr>
        </p:pic>
        <p:pic>
          <p:nvPicPr>
            <p:cNvPr id="32" name="object 38"/>
            <p:cNvPicPr/>
            <p:nvPr/>
          </p:nvPicPr>
          <p:blipFill>
            <a:blip r:embed="rId8" cstate="print"/>
            <a:stretch>
              <a:fillRect/>
            </a:stretch>
          </p:blipFill>
          <p:spPr>
            <a:xfrm>
              <a:off x="271271" y="2843771"/>
              <a:ext cx="416826" cy="398538"/>
            </a:xfrm>
            <a:prstGeom prst="rect">
              <a:avLst/>
            </a:prstGeom>
          </p:spPr>
        </p:pic>
        <p:pic>
          <p:nvPicPr>
            <p:cNvPr id="33" name="object 39"/>
            <p:cNvPicPr/>
            <p:nvPr/>
          </p:nvPicPr>
          <p:blipFill>
            <a:blip r:embed="rId9" cstate="print"/>
            <a:stretch>
              <a:fillRect/>
            </a:stretch>
          </p:blipFill>
          <p:spPr>
            <a:xfrm>
              <a:off x="449580" y="2843771"/>
              <a:ext cx="416826" cy="398538"/>
            </a:xfrm>
            <a:prstGeom prst="rect">
              <a:avLst/>
            </a:prstGeom>
          </p:spPr>
        </p:pic>
        <p:pic>
          <p:nvPicPr>
            <p:cNvPr id="34" name="object 40"/>
            <p:cNvPicPr/>
            <p:nvPr/>
          </p:nvPicPr>
          <p:blipFill>
            <a:blip r:embed="rId10" cstate="print"/>
            <a:stretch>
              <a:fillRect/>
            </a:stretch>
          </p:blipFill>
          <p:spPr>
            <a:xfrm>
              <a:off x="627887" y="2843771"/>
              <a:ext cx="326897" cy="398538"/>
            </a:xfrm>
            <a:prstGeom prst="rect">
              <a:avLst/>
            </a:prstGeom>
          </p:spPr>
        </p:pic>
        <p:pic>
          <p:nvPicPr>
            <p:cNvPr id="35" name="object 41"/>
            <p:cNvPicPr/>
            <p:nvPr/>
          </p:nvPicPr>
          <p:blipFill>
            <a:blip r:embed="rId11" cstate="print"/>
            <a:stretch>
              <a:fillRect/>
            </a:stretch>
          </p:blipFill>
          <p:spPr>
            <a:xfrm>
              <a:off x="716279" y="2843771"/>
              <a:ext cx="416826" cy="398538"/>
            </a:xfrm>
            <a:prstGeom prst="rect">
              <a:avLst/>
            </a:prstGeom>
          </p:spPr>
        </p:pic>
        <p:pic>
          <p:nvPicPr>
            <p:cNvPr id="36" name="object 42"/>
            <p:cNvPicPr/>
            <p:nvPr/>
          </p:nvPicPr>
          <p:blipFill>
            <a:blip r:embed="rId12" cstate="print"/>
            <a:stretch>
              <a:fillRect/>
            </a:stretch>
          </p:blipFill>
          <p:spPr>
            <a:xfrm>
              <a:off x="894587" y="2843771"/>
              <a:ext cx="503694" cy="398538"/>
            </a:xfrm>
            <a:prstGeom prst="rect">
              <a:avLst/>
            </a:prstGeom>
          </p:spPr>
        </p:pic>
      </p:grpSp>
      <p:sp>
        <p:nvSpPr>
          <p:cNvPr id="37" name="object 43"/>
          <p:cNvSpPr txBox="1"/>
          <p:nvPr/>
        </p:nvSpPr>
        <p:spPr>
          <a:xfrm>
            <a:off x="1007223" y="1351285"/>
            <a:ext cx="1094105" cy="1776730"/>
          </a:xfrm>
          <a:prstGeom prst="rect">
            <a:avLst/>
          </a:prstGeom>
        </p:spPr>
        <p:txBody>
          <a:bodyPr vert="horz" wrap="square" lIns="0" tIns="37465" rIns="0" bIns="0" rtlCol="0">
            <a:spAutoFit/>
          </a:bodyPr>
          <a:lstStyle/>
          <a:p>
            <a:pPr marL="12065" marR="5080" algn="ctr">
              <a:lnSpc>
                <a:spcPts val="1510"/>
              </a:lnSpc>
              <a:spcBef>
                <a:spcPts val="295"/>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一般安全衛生設備及措施</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00"/>
              </a:spcBef>
            </a:pPr>
            <a:r>
              <a:rPr sz="1400" b="1" spc="1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(6)</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Bef>
                <a:spcPts val="1680"/>
              </a:spcBef>
            </a:pP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2065" marR="5080" algn="ctr">
              <a:lnSpc>
                <a:spcPts val="1510"/>
              </a:lnSpc>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機械設備器具</a:t>
            </a:r>
            <a:r>
              <a:rPr sz="1400" b="1" spc="-2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Bef>
                <a:spcPts val="400"/>
              </a:spcBef>
            </a:pPr>
            <a:r>
              <a:rPr sz="1400" b="1" spc="12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(7</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3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9</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及</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16)</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8" name="object 44"/>
          <p:cNvGrpSpPr/>
          <p:nvPr/>
        </p:nvGrpSpPr>
        <p:grpSpPr>
          <a:xfrm>
            <a:off x="803147" y="3475550"/>
            <a:ext cx="1504315" cy="797560"/>
            <a:chOff x="76136" y="3470084"/>
            <a:chExt cx="1504315" cy="797560"/>
          </a:xfrm>
        </p:grpSpPr>
        <p:sp>
          <p:nvSpPr>
            <p:cNvPr id="39" name="object 45"/>
            <p:cNvSpPr/>
            <p:nvPr/>
          </p:nvSpPr>
          <p:spPr>
            <a:xfrm>
              <a:off x="89153" y="3483101"/>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20"/>
                  </a:lnTo>
                  <a:lnTo>
                    <a:pt x="8075" y="683247"/>
                  </a:lnTo>
                  <a:lnTo>
                    <a:pt x="30562" y="718529"/>
                  </a:lnTo>
                  <a:lnTo>
                    <a:pt x="64851" y="746349"/>
                  </a:lnTo>
                  <a:lnTo>
                    <a:pt x="108336" y="764592"/>
                  </a:lnTo>
                  <a:lnTo>
                    <a:pt x="158407" y="771144"/>
                  </a:lnTo>
                  <a:lnTo>
                    <a:pt x="1319911" y="771144"/>
                  </a:lnTo>
                  <a:lnTo>
                    <a:pt x="1369982" y="764592"/>
                  </a:lnTo>
                  <a:lnTo>
                    <a:pt x="1413458" y="746349"/>
                  </a:lnTo>
                  <a:lnTo>
                    <a:pt x="1447734" y="718529"/>
                  </a:lnTo>
                  <a:lnTo>
                    <a:pt x="1470209" y="683247"/>
                  </a:lnTo>
                  <a:lnTo>
                    <a:pt x="1478280" y="642620"/>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0" name="object 46"/>
            <p:cNvSpPr/>
            <p:nvPr/>
          </p:nvSpPr>
          <p:spPr>
            <a:xfrm>
              <a:off x="89153" y="3483101"/>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20"/>
                  </a:lnTo>
                  <a:lnTo>
                    <a:pt x="1470209" y="683247"/>
                  </a:lnTo>
                  <a:lnTo>
                    <a:pt x="1447734" y="718529"/>
                  </a:lnTo>
                  <a:lnTo>
                    <a:pt x="1413458" y="746349"/>
                  </a:lnTo>
                  <a:lnTo>
                    <a:pt x="1369982" y="764592"/>
                  </a:lnTo>
                  <a:lnTo>
                    <a:pt x="1319911" y="771144"/>
                  </a:lnTo>
                  <a:lnTo>
                    <a:pt x="158407" y="771144"/>
                  </a:lnTo>
                  <a:lnTo>
                    <a:pt x="108336" y="764592"/>
                  </a:lnTo>
                  <a:lnTo>
                    <a:pt x="64851" y="746349"/>
                  </a:lnTo>
                  <a:lnTo>
                    <a:pt x="30562" y="718529"/>
                  </a:lnTo>
                  <a:lnTo>
                    <a:pt x="8075" y="683247"/>
                  </a:lnTo>
                  <a:lnTo>
                    <a:pt x="0" y="642620"/>
                  </a:lnTo>
                  <a:lnTo>
                    <a:pt x="0" y="128524"/>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1" name="object 47"/>
            <p:cNvPicPr/>
            <p:nvPr/>
          </p:nvPicPr>
          <p:blipFill>
            <a:blip r:embed="rId13" cstate="print"/>
            <a:stretch>
              <a:fillRect/>
            </a:stretch>
          </p:blipFill>
          <p:spPr>
            <a:xfrm>
              <a:off x="271271" y="3558527"/>
              <a:ext cx="1126998" cy="398538"/>
            </a:xfrm>
            <a:prstGeom prst="rect">
              <a:avLst/>
            </a:prstGeom>
          </p:spPr>
        </p:pic>
        <p:pic>
          <p:nvPicPr>
            <p:cNvPr id="42" name="object 48"/>
            <p:cNvPicPr/>
            <p:nvPr/>
          </p:nvPicPr>
          <p:blipFill>
            <a:blip r:embed="rId14" cstate="print"/>
            <a:stretch>
              <a:fillRect/>
            </a:stretch>
          </p:blipFill>
          <p:spPr>
            <a:xfrm>
              <a:off x="359664" y="3825227"/>
              <a:ext cx="505205" cy="398538"/>
            </a:xfrm>
            <a:prstGeom prst="rect">
              <a:avLst/>
            </a:prstGeom>
          </p:spPr>
        </p:pic>
        <p:pic>
          <p:nvPicPr>
            <p:cNvPr id="43" name="object 49"/>
            <p:cNvPicPr/>
            <p:nvPr/>
          </p:nvPicPr>
          <p:blipFill>
            <a:blip r:embed="rId15" cstate="print"/>
            <a:stretch>
              <a:fillRect/>
            </a:stretch>
          </p:blipFill>
          <p:spPr>
            <a:xfrm>
              <a:off x="626364" y="3825227"/>
              <a:ext cx="416826" cy="398538"/>
            </a:xfrm>
            <a:prstGeom prst="rect">
              <a:avLst/>
            </a:prstGeom>
          </p:spPr>
        </p:pic>
        <p:pic>
          <p:nvPicPr>
            <p:cNvPr id="44" name="object 50"/>
            <p:cNvPicPr/>
            <p:nvPr/>
          </p:nvPicPr>
          <p:blipFill>
            <a:blip r:embed="rId16" cstate="print"/>
            <a:stretch>
              <a:fillRect/>
            </a:stretch>
          </p:blipFill>
          <p:spPr>
            <a:xfrm>
              <a:off x="804672" y="3825227"/>
              <a:ext cx="505206" cy="398538"/>
            </a:xfrm>
            <a:prstGeom prst="rect">
              <a:avLst/>
            </a:prstGeom>
          </p:spPr>
        </p:pic>
      </p:grpSp>
      <p:sp>
        <p:nvSpPr>
          <p:cNvPr id="46" name="object 51"/>
          <p:cNvSpPr txBox="1"/>
          <p:nvPr/>
        </p:nvSpPr>
        <p:spPr>
          <a:xfrm>
            <a:off x="1097139" y="3550645"/>
            <a:ext cx="915669" cy="558800"/>
          </a:xfrm>
          <a:prstGeom prst="rect">
            <a:avLst/>
          </a:prstGeom>
        </p:spPr>
        <p:txBody>
          <a:bodyPr vert="horz" wrap="square" lIns="0" tIns="66040" rIns="0" bIns="0" rtlCol="0">
            <a:spAutoFit/>
          </a:bodyPr>
          <a:lstStyle/>
          <a:p>
            <a:pPr marL="12700">
              <a:lnSpc>
                <a:spcPct val="100000"/>
              </a:lnSpc>
              <a:spcBef>
                <a:spcPts val="520"/>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化學品管理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00965">
              <a:lnSpc>
                <a:spcPct val="100000"/>
              </a:lnSpc>
              <a:spcBef>
                <a:spcPts val="420"/>
              </a:spcBef>
            </a:pPr>
            <a:r>
              <a:rPr sz="14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(10</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14)</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8" name="object 52"/>
          <p:cNvGrpSpPr/>
          <p:nvPr/>
        </p:nvGrpSpPr>
        <p:grpSpPr>
          <a:xfrm>
            <a:off x="803147" y="4553018"/>
            <a:ext cx="1504315" cy="797560"/>
            <a:chOff x="76136" y="4547552"/>
            <a:chExt cx="1504315" cy="797560"/>
          </a:xfrm>
        </p:grpSpPr>
        <p:sp>
          <p:nvSpPr>
            <p:cNvPr id="50" name="object 53"/>
            <p:cNvSpPr/>
            <p:nvPr/>
          </p:nvSpPr>
          <p:spPr>
            <a:xfrm>
              <a:off x="89153" y="4560570"/>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3"/>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3"/>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object 54"/>
            <p:cNvSpPr/>
            <p:nvPr/>
          </p:nvSpPr>
          <p:spPr>
            <a:xfrm>
              <a:off x="89153" y="4560570"/>
              <a:ext cx="1478280" cy="771525"/>
            </a:xfrm>
            <a:custGeom>
              <a:avLst/>
              <a:gdLst/>
              <a:ahLst/>
              <a:cxnLst/>
              <a:rect l="l" t="t" r="r" b="b"/>
              <a:pathLst>
                <a:path w="1478280" h="771525">
                  <a:moveTo>
                    <a:pt x="0" y="128523"/>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3"/>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3"/>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4" name="object 55"/>
            <p:cNvPicPr/>
            <p:nvPr/>
          </p:nvPicPr>
          <p:blipFill>
            <a:blip r:embed="rId17" cstate="print"/>
            <a:stretch>
              <a:fillRect/>
            </a:stretch>
          </p:blipFill>
          <p:spPr>
            <a:xfrm>
              <a:off x="181355" y="4635995"/>
              <a:ext cx="1305306" cy="398538"/>
            </a:xfrm>
            <a:prstGeom prst="rect">
              <a:avLst/>
            </a:prstGeom>
          </p:spPr>
        </p:pic>
        <p:pic>
          <p:nvPicPr>
            <p:cNvPr id="55" name="object 56"/>
            <p:cNvPicPr/>
            <p:nvPr/>
          </p:nvPicPr>
          <p:blipFill>
            <a:blip r:embed="rId18" cstate="print"/>
            <a:stretch>
              <a:fillRect/>
            </a:stretch>
          </p:blipFill>
          <p:spPr>
            <a:xfrm>
              <a:off x="359664" y="4902695"/>
              <a:ext cx="505205" cy="398538"/>
            </a:xfrm>
            <a:prstGeom prst="rect">
              <a:avLst/>
            </a:prstGeom>
          </p:spPr>
        </p:pic>
        <p:pic>
          <p:nvPicPr>
            <p:cNvPr id="69" name="object 57"/>
            <p:cNvPicPr/>
            <p:nvPr/>
          </p:nvPicPr>
          <p:blipFill>
            <a:blip r:embed="rId19" cstate="print"/>
            <a:stretch>
              <a:fillRect/>
            </a:stretch>
          </p:blipFill>
          <p:spPr>
            <a:xfrm>
              <a:off x="626364" y="4902695"/>
              <a:ext cx="416826" cy="398538"/>
            </a:xfrm>
            <a:prstGeom prst="rect">
              <a:avLst/>
            </a:prstGeom>
          </p:spPr>
        </p:pic>
        <p:pic>
          <p:nvPicPr>
            <p:cNvPr id="70" name="object 58"/>
            <p:cNvPicPr/>
            <p:nvPr/>
          </p:nvPicPr>
          <p:blipFill>
            <a:blip r:embed="rId20" cstate="print"/>
            <a:stretch>
              <a:fillRect/>
            </a:stretch>
          </p:blipFill>
          <p:spPr>
            <a:xfrm>
              <a:off x="804672" y="4902695"/>
              <a:ext cx="505206" cy="398538"/>
            </a:xfrm>
            <a:prstGeom prst="rect">
              <a:avLst/>
            </a:prstGeom>
          </p:spPr>
        </p:pic>
      </p:grpSp>
      <p:sp>
        <p:nvSpPr>
          <p:cNvPr id="71" name="object 59"/>
          <p:cNvSpPr txBox="1"/>
          <p:nvPr/>
        </p:nvSpPr>
        <p:spPr>
          <a:xfrm>
            <a:off x="1007223" y="4628748"/>
            <a:ext cx="1094105" cy="558800"/>
          </a:xfrm>
          <a:prstGeom prst="rect">
            <a:avLst/>
          </a:prstGeom>
        </p:spPr>
        <p:txBody>
          <a:bodyPr vert="horz" wrap="square" lIns="0" tIns="66040" rIns="0" bIns="0" rtlCol="0">
            <a:spAutoFit/>
          </a:bodyPr>
          <a:lstStyle/>
          <a:p>
            <a:pPr algn="ctr">
              <a:lnSpc>
                <a:spcPct val="100000"/>
              </a:lnSpc>
              <a:spcBef>
                <a:spcPts val="520"/>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勞工健康管理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20"/>
              </a:spcBef>
            </a:pPr>
            <a:r>
              <a:rPr sz="14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(19</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22)</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72" name="object 60"/>
          <p:cNvGrpSpPr/>
          <p:nvPr/>
        </p:nvGrpSpPr>
        <p:grpSpPr>
          <a:xfrm>
            <a:off x="803147" y="5632010"/>
            <a:ext cx="1504315" cy="795655"/>
            <a:chOff x="76136" y="5626544"/>
            <a:chExt cx="1504315" cy="795655"/>
          </a:xfrm>
        </p:grpSpPr>
        <p:sp>
          <p:nvSpPr>
            <p:cNvPr id="73" name="object 61"/>
            <p:cNvSpPr/>
            <p:nvPr/>
          </p:nvSpPr>
          <p:spPr>
            <a:xfrm>
              <a:off x="89153" y="5639562"/>
              <a:ext cx="1478280" cy="769620"/>
            </a:xfrm>
            <a:custGeom>
              <a:avLst/>
              <a:gdLst/>
              <a:ahLst/>
              <a:cxnLst/>
              <a:rect l="l" t="t" r="r" b="b"/>
              <a:pathLst>
                <a:path w="1478280" h="769620">
                  <a:moveTo>
                    <a:pt x="1319911" y="0"/>
                  </a:moveTo>
                  <a:lnTo>
                    <a:pt x="158407" y="0"/>
                  </a:lnTo>
                  <a:lnTo>
                    <a:pt x="108336" y="6539"/>
                  </a:lnTo>
                  <a:lnTo>
                    <a:pt x="64851" y="24748"/>
                  </a:lnTo>
                  <a:lnTo>
                    <a:pt x="30562" y="52515"/>
                  </a:lnTo>
                  <a:lnTo>
                    <a:pt x="8075" y="87727"/>
                  </a:lnTo>
                  <a:lnTo>
                    <a:pt x="0" y="128269"/>
                  </a:lnTo>
                  <a:lnTo>
                    <a:pt x="0" y="641350"/>
                  </a:lnTo>
                  <a:lnTo>
                    <a:pt x="8075" y="681892"/>
                  </a:lnTo>
                  <a:lnTo>
                    <a:pt x="30562" y="717104"/>
                  </a:lnTo>
                  <a:lnTo>
                    <a:pt x="64851" y="744871"/>
                  </a:lnTo>
                  <a:lnTo>
                    <a:pt x="108336" y="763080"/>
                  </a:lnTo>
                  <a:lnTo>
                    <a:pt x="158407" y="769619"/>
                  </a:lnTo>
                  <a:lnTo>
                    <a:pt x="1319911" y="769619"/>
                  </a:lnTo>
                  <a:lnTo>
                    <a:pt x="1369982" y="763080"/>
                  </a:lnTo>
                  <a:lnTo>
                    <a:pt x="1413458" y="744871"/>
                  </a:lnTo>
                  <a:lnTo>
                    <a:pt x="1447734" y="717104"/>
                  </a:lnTo>
                  <a:lnTo>
                    <a:pt x="1470209" y="681892"/>
                  </a:lnTo>
                  <a:lnTo>
                    <a:pt x="1478280" y="641350"/>
                  </a:lnTo>
                  <a:lnTo>
                    <a:pt x="1478280" y="128269"/>
                  </a:lnTo>
                  <a:lnTo>
                    <a:pt x="1470209" y="87727"/>
                  </a:lnTo>
                  <a:lnTo>
                    <a:pt x="1447734" y="52515"/>
                  </a:lnTo>
                  <a:lnTo>
                    <a:pt x="1413458" y="24748"/>
                  </a:lnTo>
                  <a:lnTo>
                    <a:pt x="1369982" y="6539"/>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4" name="object 62"/>
            <p:cNvSpPr/>
            <p:nvPr/>
          </p:nvSpPr>
          <p:spPr>
            <a:xfrm>
              <a:off x="89153" y="5639562"/>
              <a:ext cx="1478280" cy="769620"/>
            </a:xfrm>
            <a:custGeom>
              <a:avLst/>
              <a:gdLst/>
              <a:ahLst/>
              <a:cxnLst/>
              <a:rect l="l" t="t" r="r" b="b"/>
              <a:pathLst>
                <a:path w="1478280" h="769620">
                  <a:moveTo>
                    <a:pt x="0" y="128269"/>
                  </a:moveTo>
                  <a:lnTo>
                    <a:pt x="8075" y="87727"/>
                  </a:lnTo>
                  <a:lnTo>
                    <a:pt x="30562" y="52515"/>
                  </a:lnTo>
                  <a:lnTo>
                    <a:pt x="64851" y="24748"/>
                  </a:lnTo>
                  <a:lnTo>
                    <a:pt x="108336" y="6539"/>
                  </a:lnTo>
                  <a:lnTo>
                    <a:pt x="158407" y="0"/>
                  </a:lnTo>
                  <a:lnTo>
                    <a:pt x="1319911" y="0"/>
                  </a:lnTo>
                  <a:lnTo>
                    <a:pt x="1369982" y="6539"/>
                  </a:lnTo>
                  <a:lnTo>
                    <a:pt x="1413458" y="24748"/>
                  </a:lnTo>
                  <a:lnTo>
                    <a:pt x="1447734" y="52515"/>
                  </a:lnTo>
                  <a:lnTo>
                    <a:pt x="1470209" y="87727"/>
                  </a:lnTo>
                  <a:lnTo>
                    <a:pt x="1478280" y="128269"/>
                  </a:lnTo>
                  <a:lnTo>
                    <a:pt x="1478280" y="641350"/>
                  </a:lnTo>
                  <a:lnTo>
                    <a:pt x="1470209" y="681892"/>
                  </a:lnTo>
                  <a:lnTo>
                    <a:pt x="1447734" y="717104"/>
                  </a:lnTo>
                  <a:lnTo>
                    <a:pt x="1413458" y="744871"/>
                  </a:lnTo>
                  <a:lnTo>
                    <a:pt x="1369982" y="763080"/>
                  </a:lnTo>
                  <a:lnTo>
                    <a:pt x="1319911" y="769619"/>
                  </a:lnTo>
                  <a:lnTo>
                    <a:pt x="158407" y="769619"/>
                  </a:lnTo>
                  <a:lnTo>
                    <a:pt x="108336" y="763080"/>
                  </a:lnTo>
                  <a:lnTo>
                    <a:pt x="64851" y="744871"/>
                  </a:lnTo>
                  <a:lnTo>
                    <a:pt x="30562" y="717104"/>
                  </a:lnTo>
                  <a:lnTo>
                    <a:pt x="8075" y="681892"/>
                  </a:lnTo>
                  <a:lnTo>
                    <a:pt x="0" y="641350"/>
                  </a:lnTo>
                  <a:lnTo>
                    <a:pt x="0" y="128269"/>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5" name="object 63"/>
            <p:cNvPicPr/>
            <p:nvPr/>
          </p:nvPicPr>
          <p:blipFill>
            <a:blip r:embed="rId21" cstate="print"/>
            <a:stretch>
              <a:fillRect/>
            </a:stretch>
          </p:blipFill>
          <p:spPr>
            <a:xfrm>
              <a:off x="181355" y="5715000"/>
              <a:ext cx="1305306" cy="398538"/>
            </a:xfrm>
            <a:prstGeom prst="rect">
              <a:avLst/>
            </a:prstGeom>
          </p:spPr>
        </p:pic>
        <p:pic>
          <p:nvPicPr>
            <p:cNvPr id="76" name="object 64"/>
            <p:cNvPicPr/>
            <p:nvPr/>
          </p:nvPicPr>
          <p:blipFill>
            <a:blip r:embed="rId22" cstate="print"/>
            <a:stretch>
              <a:fillRect/>
            </a:stretch>
          </p:blipFill>
          <p:spPr>
            <a:xfrm>
              <a:off x="181355" y="5981700"/>
              <a:ext cx="505206" cy="398538"/>
            </a:xfrm>
            <a:prstGeom prst="rect">
              <a:avLst/>
            </a:prstGeom>
          </p:spPr>
        </p:pic>
        <p:pic>
          <p:nvPicPr>
            <p:cNvPr id="77" name="object 65"/>
            <p:cNvPicPr/>
            <p:nvPr/>
          </p:nvPicPr>
          <p:blipFill>
            <a:blip r:embed="rId23" cstate="print"/>
            <a:stretch>
              <a:fillRect/>
            </a:stretch>
          </p:blipFill>
          <p:spPr>
            <a:xfrm>
              <a:off x="448055" y="5981700"/>
              <a:ext cx="416826" cy="398538"/>
            </a:xfrm>
            <a:prstGeom prst="rect">
              <a:avLst/>
            </a:prstGeom>
          </p:spPr>
        </p:pic>
        <p:pic>
          <p:nvPicPr>
            <p:cNvPr id="78" name="object 66"/>
            <p:cNvPicPr/>
            <p:nvPr/>
          </p:nvPicPr>
          <p:blipFill>
            <a:blip r:embed="rId24" cstate="print"/>
            <a:stretch>
              <a:fillRect/>
            </a:stretch>
          </p:blipFill>
          <p:spPr>
            <a:xfrm>
              <a:off x="626364" y="5981700"/>
              <a:ext cx="415277" cy="398538"/>
            </a:xfrm>
            <a:prstGeom prst="rect">
              <a:avLst/>
            </a:prstGeom>
          </p:spPr>
        </p:pic>
        <p:pic>
          <p:nvPicPr>
            <p:cNvPr id="79" name="object 67"/>
            <p:cNvPicPr/>
            <p:nvPr/>
          </p:nvPicPr>
          <p:blipFill>
            <a:blip r:embed="rId25" cstate="print"/>
            <a:stretch>
              <a:fillRect/>
            </a:stretch>
          </p:blipFill>
          <p:spPr>
            <a:xfrm>
              <a:off x="803147" y="5981700"/>
              <a:ext cx="416826" cy="398538"/>
            </a:xfrm>
            <a:prstGeom prst="rect">
              <a:avLst/>
            </a:prstGeom>
          </p:spPr>
        </p:pic>
        <p:pic>
          <p:nvPicPr>
            <p:cNvPr id="80" name="object 68"/>
            <p:cNvPicPr/>
            <p:nvPr/>
          </p:nvPicPr>
          <p:blipFill>
            <a:blip r:embed="rId26" cstate="print"/>
            <a:stretch>
              <a:fillRect/>
            </a:stretch>
          </p:blipFill>
          <p:spPr>
            <a:xfrm>
              <a:off x="981456" y="5981700"/>
              <a:ext cx="505206" cy="398538"/>
            </a:xfrm>
            <a:prstGeom prst="rect">
              <a:avLst/>
            </a:prstGeom>
          </p:spPr>
        </p:pic>
      </p:grpSp>
      <p:sp>
        <p:nvSpPr>
          <p:cNvPr id="81" name="object 69"/>
          <p:cNvSpPr txBox="1"/>
          <p:nvPr/>
        </p:nvSpPr>
        <p:spPr>
          <a:xfrm>
            <a:off x="1007223" y="5706851"/>
            <a:ext cx="1094105" cy="548868"/>
          </a:xfrm>
          <a:prstGeom prst="rect">
            <a:avLst/>
          </a:prstGeom>
        </p:spPr>
        <p:txBody>
          <a:bodyPr vert="horz" wrap="square" lIns="0" tIns="66040" rIns="0" bIns="0" rtlCol="0">
            <a:spAutoFit/>
          </a:bodyPr>
          <a:lstStyle/>
          <a:p>
            <a:pPr marL="12700">
              <a:lnSpc>
                <a:spcPct val="100000"/>
              </a:lnSpc>
              <a:spcBef>
                <a:spcPts val="520"/>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工作場所評估</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2700">
              <a:lnSpc>
                <a:spcPct val="100000"/>
              </a:lnSpc>
              <a:spcBef>
                <a:spcPts val="420"/>
              </a:spcBef>
            </a:pP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(15，17至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18)</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82" name="object 71"/>
          <p:cNvGrpSpPr/>
          <p:nvPr/>
        </p:nvGrpSpPr>
        <p:grpSpPr>
          <a:xfrm>
            <a:off x="3075875" y="937033"/>
            <a:ext cx="7719059" cy="5899785"/>
            <a:chOff x="1424939" y="883942"/>
            <a:chExt cx="7719059" cy="5899785"/>
          </a:xfrm>
        </p:grpSpPr>
        <p:pic>
          <p:nvPicPr>
            <p:cNvPr id="83" name="object 72"/>
            <p:cNvPicPr/>
            <p:nvPr/>
          </p:nvPicPr>
          <p:blipFill>
            <a:blip r:embed="rId27" cstate="print"/>
            <a:stretch>
              <a:fillRect/>
            </a:stretch>
          </p:blipFill>
          <p:spPr>
            <a:xfrm>
              <a:off x="1424939" y="883942"/>
              <a:ext cx="7719059" cy="5899404"/>
            </a:xfrm>
            <a:prstGeom prst="rect">
              <a:avLst/>
            </a:prstGeom>
          </p:spPr>
        </p:pic>
        <p:pic>
          <p:nvPicPr>
            <p:cNvPr id="84" name="object 73"/>
            <p:cNvPicPr/>
            <p:nvPr/>
          </p:nvPicPr>
          <p:blipFill>
            <a:blip r:embed="rId28" cstate="print"/>
            <a:stretch>
              <a:fillRect/>
            </a:stretch>
          </p:blipFill>
          <p:spPr>
            <a:xfrm>
              <a:off x="1620011" y="1078991"/>
              <a:ext cx="7488936" cy="5329428"/>
            </a:xfrm>
            <a:prstGeom prst="rect">
              <a:avLst/>
            </a:prstGeom>
          </p:spPr>
        </p:pic>
      </p:grpSp>
      <p:sp>
        <p:nvSpPr>
          <p:cNvPr id="85" name="object 74"/>
          <p:cNvSpPr txBox="1"/>
          <p:nvPr/>
        </p:nvSpPr>
        <p:spPr>
          <a:xfrm>
            <a:off x="2305874" y="5693103"/>
            <a:ext cx="2463800" cy="258404"/>
          </a:xfrm>
          <a:prstGeom prst="rect">
            <a:avLst/>
          </a:prstGeom>
        </p:spPr>
        <p:txBody>
          <a:bodyPr vert="horz" wrap="square" lIns="0" tIns="12065" rIns="0" bIns="0" rtlCol="0">
            <a:spAutoFit/>
          </a:bodyPr>
          <a:lstStyle/>
          <a:p>
            <a:pPr marL="12700">
              <a:lnSpc>
                <a:spcPct val="100000"/>
              </a:lnSpc>
              <a:spcBef>
                <a:spcPts val="95"/>
              </a:spcBef>
            </a:pPr>
            <a:r>
              <a:rPr sz="1600" b="1" spc="-30" dirty="0">
                <a:solidFill>
                  <a:srgbClr val="001F5F"/>
                </a:solidFill>
                <a:latin typeface="Times New Roman" panose="02020603050405020304" pitchFamily="18" charset="0"/>
                <a:ea typeface="標楷體" panose="03000509000000000000" pitchFamily="65" charset="-120"/>
                <a:cs typeface="Times New Roman" panose="02020603050405020304" pitchFamily="18" charset="0"/>
              </a:rPr>
              <a:t>防止機械、設備或器具危害</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6" name="object 75"/>
          <p:cNvPicPr/>
          <p:nvPr/>
        </p:nvPicPr>
        <p:blipFill>
          <a:blip r:embed="rId29" cstate="print"/>
          <a:stretch>
            <a:fillRect/>
          </a:stretch>
        </p:blipFill>
        <p:spPr>
          <a:xfrm>
            <a:off x="2640394" y="4302384"/>
            <a:ext cx="1674876" cy="1342644"/>
          </a:xfrm>
          <a:prstGeom prst="rect">
            <a:avLst/>
          </a:prstGeom>
        </p:spPr>
      </p:pic>
    </p:spTree>
    <p:extLst>
      <p:ext uri="{BB962C8B-B14F-4D97-AF65-F5344CB8AC3E}">
        <p14:creationId xmlns:p14="http://schemas.microsoft.com/office/powerpoint/2010/main" val="2148086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機械、設備或器具管理</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(7</a:t>
            </a:r>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9</a:t>
            </a:r>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16)</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3" name="object 25"/>
          <p:cNvSpPr txBox="1"/>
          <p:nvPr/>
        </p:nvSpPr>
        <p:spPr>
          <a:xfrm>
            <a:off x="890637" y="1052004"/>
            <a:ext cx="1094105" cy="2758440"/>
          </a:xfrm>
          <a:prstGeom prst="rect">
            <a:avLst/>
          </a:prstGeom>
        </p:spPr>
        <p:txBody>
          <a:bodyPr vert="horz" wrap="square" lIns="0" tIns="37465" rIns="0" bIns="0" rtlCol="0">
            <a:spAutoFit/>
          </a:bodyPr>
          <a:lstStyle/>
          <a:p>
            <a:pPr marL="12065" marR="5080" algn="ctr">
              <a:lnSpc>
                <a:spcPts val="1510"/>
              </a:lnSpc>
              <a:spcBef>
                <a:spcPts val="295"/>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一般安全衛生設備及措施</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00"/>
              </a:spcBef>
            </a:pPr>
            <a:r>
              <a:rPr sz="1400" b="1" spc="1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(6)</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Bef>
                <a:spcPts val="1680"/>
              </a:spcBef>
            </a:pP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2065" marR="5080" algn="ctr">
              <a:lnSpc>
                <a:spcPts val="1510"/>
              </a:lnSpc>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機械設備器具</a:t>
            </a:r>
            <a:r>
              <a:rPr sz="1400" b="1" spc="-2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Bef>
                <a:spcPts val="400"/>
              </a:spcBef>
            </a:pPr>
            <a:r>
              <a:rPr sz="1400" b="1" spc="12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(7</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3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9</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及</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16)</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pPr>
            <a:endParaRPr sz="14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Bef>
                <a:spcPts val="535"/>
              </a:spcBef>
            </a:pP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270" algn="ctr">
              <a:lnSpc>
                <a:spcPct val="100000"/>
              </a:lnSpc>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化學品管理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20"/>
              </a:spcBef>
            </a:pPr>
            <a:r>
              <a:rPr sz="14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(10</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14)</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4" name="object 26"/>
          <p:cNvGrpSpPr/>
          <p:nvPr/>
        </p:nvGrpSpPr>
        <p:grpSpPr>
          <a:xfrm>
            <a:off x="686561" y="4253737"/>
            <a:ext cx="1504315" cy="797560"/>
            <a:chOff x="76136" y="4547552"/>
            <a:chExt cx="1504315" cy="797560"/>
          </a:xfrm>
        </p:grpSpPr>
        <p:sp>
          <p:nvSpPr>
            <p:cNvPr id="46" name="object 27"/>
            <p:cNvSpPr/>
            <p:nvPr/>
          </p:nvSpPr>
          <p:spPr>
            <a:xfrm>
              <a:off x="89153" y="4560570"/>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3"/>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3"/>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8" name="object 28"/>
            <p:cNvSpPr/>
            <p:nvPr/>
          </p:nvSpPr>
          <p:spPr>
            <a:xfrm>
              <a:off x="89153" y="4560570"/>
              <a:ext cx="1478280" cy="771525"/>
            </a:xfrm>
            <a:custGeom>
              <a:avLst/>
              <a:gdLst/>
              <a:ahLst/>
              <a:cxnLst/>
              <a:rect l="l" t="t" r="r" b="b"/>
              <a:pathLst>
                <a:path w="1478280" h="771525">
                  <a:moveTo>
                    <a:pt x="0" y="128523"/>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3"/>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3"/>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0" name="object 29"/>
            <p:cNvPicPr/>
            <p:nvPr/>
          </p:nvPicPr>
          <p:blipFill>
            <a:blip r:embed="rId3" cstate="print"/>
            <a:stretch>
              <a:fillRect/>
            </a:stretch>
          </p:blipFill>
          <p:spPr>
            <a:xfrm>
              <a:off x="181355" y="4635995"/>
              <a:ext cx="1305306" cy="398538"/>
            </a:xfrm>
            <a:prstGeom prst="rect">
              <a:avLst/>
            </a:prstGeom>
          </p:spPr>
        </p:pic>
        <p:pic>
          <p:nvPicPr>
            <p:cNvPr id="52" name="object 30"/>
            <p:cNvPicPr/>
            <p:nvPr/>
          </p:nvPicPr>
          <p:blipFill>
            <a:blip r:embed="rId4" cstate="print"/>
            <a:stretch>
              <a:fillRect/>
            </a:stretch>
          </p:blipFill>
          <p:spPr>
            <a:xfrm>
              <a:off x="359664" y="4902695"/>
              <a:ext cx="505205" cy="398538"/>
            </a:xfrm>
            <a:prstGeom prst="rect">
              <a:avLst/>
            </a:prstGeom>
          </p:spPr>
        </p:pic>
        <p:pic>
          <p:nvPicPr>
            <p:cNvPr id="54" name="object 31"/>
            <p:cNvPicPr/>
            <p:nvPr/>
          </p:nvPicPr>
          <p:blipFill>
            <a:blip r:embed="rId5" cstate="print"/>
            <a:stretch>
              <a:fillRect/>
            </a:stretch>
          </p:blipFill>
          <p:spPr>
            <a:xfrm>
              <a:off x="626364" y="4902695"/>
              <a:ext cx="416826" cy="398538"/>
            </a:xfrm>
            <a:prstGeom prst="rect">
              <a:avLst/>
            </a:prstGeom>
          </p:spPr>
        </p:pic>
        <p:pic>
          <p:nvPicPr>
            <p:cNvPr id="55" name="object 32"/>
            <p:cNvPicPr/>
            <p:nvPr/>
          </p:nvPicPr>
          <p:blipFill>
            <a:blip r:embed="rId6" cstate="print"/>
            <a:stretch>
              <a:fillRect/>
            </a:stretch>
          </p:blipFill>
          <p:spPr>
            <a:xfrm>
              <a:off x="804672" y="4902695"/>
              <a:ext cx="505206" cy="398538"/>
            </a:xfrm>
            <a:prstGeom prst="rect">
              <a:avLst/>
            </a:prstGeom>
          </p:spPr>
        </p:pic>
      </p:grpSp>
      <p:sp>
        <p:nvSpPr>
          <p:cNvPr id="69" name="object 33"/>
          <p:cNvSpPr txBox="1"/>
          <p:nvPr/>
        </p:nvSpPr>
        <p:spPr>
          <a:xfrm>
            <a:off x="890637" y="4329467"/>
            <a:ext cx="1094105" cy="558800"/>
          </a:xfrm>
          <a:prstGeom prst="rect">
            <a:avLst/>
          </a:prstGeom>
        </p:spPr>
        <p:txBody>
          <a:bodyPr vert="horz" wrap="square" lIns="0" tIns="66040" rIns="0" bIns="0" rtlCol="0">
            <a:spAutoFit/>
          </a:bodyPr>
          <a:lstStyle/>
          <a:p>
            <a:pPr algn="ctr">
              <a:lnSpc>
                <a:spcPct val="100000"/>
              </a:lnSpc>
              <a:spcBef>
                <a:spcPts val="520"/>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勞工健康管理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20"/>
              </a:spcBef>
            </a:pPr>
            <a:r>
              <a:rPr sz="14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(19</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22)</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70" name="object 34"/>
          <p:cNvGrpSpPr/>
          <p:nvPr/>
        </p:nvGrpSpPr>
        <p:grpSpPr>
          <a:xfrm>
            <a:off x="686561" y="5332729"/>
            <a:ext cx="1504315" cy="795655"/>
            <a:chOff x="76136" y="5626544"/>
            <a:chExt cx="1504315" cy="795655"/>
          </a:xfrm>
        </p:grpSpPr>
        <p:sp>
          <p:nvSpPr>
            <p:cNvPr id="71" name="object 35"/>
            <p:cNvSpPr/>
            <p:nvPr/>
          </p:nvSpPr>
          <p:spPr>
            <a:xfrm>
              <a:off x="89153" y="5639562"/>
              <a:ext cx="1478280" cy="769620"/>
            </a:xfrm>
            <a:custGeom>
              <a:avLst/>
              <a:gdLst/>
              <a:ahLst/>
              <a:cxnLst/>
              <a:rect l="l" t="t" r="r" b="b"/>
              <a:pathLst>
                <a:path w="1478280" h="769620">
                  <a:moveTo>
                    <a:pt x="1319911" y="0"/>
                  </a:moveTo>
                  <a:lnTo>
                    <a:pt x="158407" y="0"/>
                  </a:lnTo>
                  <a:lnTo>
                    <a:pt x="108336" y="6539"/>
                  </a:lnTo>
                  <a:lnTo>
                    <a:pt x="64851" y="24748"/>
                  </a:lnTo>
                  <a:lnTo>
                    <a:pt x="30562" y="52515"/>
                  </a:lnTo>
                  <a:lnTo>
                    <a:pt x="8075" y="87727"/>
                  </a:lnTo>
                  <a:lnTo>
                    <a:pt x="0" y="128269"/>
                  </a:lnTo>
                  <a:lnTo>
                    <a:pt x="0" y="641350"/>
                  </a:lnTo>
                  <a:lnTo>
                    <a:pt x="8075" y="681892"/>
                  </a:lnTo>
                  <a:lnTo>
                    <a:pt x="30562" y="717104"/>
                  </a:lnTo>
                  <a:lnTo>
                    <a:pt x="64851" y="744871"/>
                  </a:lnTo>
                  <a:lnTo>
                    <a:pt x="108336" y="763080"/>
                  </a:lnTo>
                  <a:lnTo>
                    <a:pt x="158407" y="769619"/>
                  </a:lnTo>
                  <a:lnTo>
                    <a:pt x="1319911" y="769619"/>
                  </a:lnTo>
                  <a:lnTo>
                    <a:pt x="1369982" y="763080"/>
                  </a:lnTo>
                  <a:lnTo>
                    <a:pt x="1413458" y="744871"/>
                  </a:lnTo>
                  <a:lnTo>
                    <a:pt x="1447734" y="717104"/>
                  </a:lnTo>
                  <a:lnTo>
                    <a:pt x="1470209" y="681892"/>
                  </a:lnTo>
                  <a:lnTo>
                    <a:pt x="1478280" y="641350"/>
                  </a:lnTo>
                  <a:lnTo>
                    <a:pt x="1478280" y="128269"/>
                  </a:lnTo>
                  <a:lnTo>
                    <a:pt x="1470209" y="87727"/>
                  </a:lnTo>
                  <a:lnTo>
                    <a:pt x="1447734" y="52515"/>
                  </a:lnTo>
                  <a:lnTo>
                    <a:pt x="1413458" y="24748"/>
                  </a:lnTo>
                  <a:lnTo>
                    <a:pt x="1369982" y="6539"/>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2" name="object 36"/>
            <p:cNvSpPr/>
            <p:nvPr/>
          </p:nvSpPr>
          <p:spPr>
            <a:xfrm>
              <a:off x="89153" y="5639562"/>
              <a:ext cx="1478280" cy="769620"/>
            </a:xfrm>
            <a:custGeom>
              <a:avLst/>
              <a:gdLst/>
              <a:ahLst/>
              <a:cxnLst/>
              <a:rect l="l" t="t" r="r" b="b"/>
              <a:pathLst>
                <a:path w="1478280" h="769620">
                  <a:moveTo>
                    <a:pt x="0" y="128269"/>
                  </a:moveTo>
                  <a:lnTo>
                    <a:pt x="8075" y="87727"/>
                  </a:lnTo>
                  <a:lnTo>
                    <a:pt x="30562" y="52515"/>
                  </a:lnTo>
                  <a:lnTo>
                    <a:pt x="64851" y="24748"/>
                  </a:lnTo>
                  <a:lnTo>
                    <a:pt x="108336" y="6539"/>
                  </a:lnTo>
                  <a:lnTo>
                    <a:pt x="158407" y="0"/>
                  </a:lnTo>
                  <a:lnTo>
                    <a:pt x="1319911" y="0"/>
                  </a:lnTo>
                  <a:lnTo>
                    <a:pt x="1369982" y="6539"/>
                  </a:lnTo>
                  <a:lnTo>
                    <a:pt x="1413458" y="24748"/>
                  </a:lnTo>
                  <a:lnTo>
                    <a:pt x="1447734" y="52515"/>
                  </a:lnTo>
                  <a:lnTo>
                    <a:pt x="1470209" y="87727"/>
                  </a:lnTo>
                  <a:lnTo>
                    <a:pt x="1478280" y="128269"/>
                  </a:lnTo>
                  <a:lnTo>
                    <a:pt x="1478280" y="641350"/>
                  </a:lnTo>
                  <a:lnTo>
                    <a:pt x="1470209" y="681892"/>
                  </a:lnTo>
                  <a:lnTo>
                    <a:pt x="1447734" y="717104"/>
                  </a:lnTo>
                  <a:lnTo>
                    <a:pt x="1413458" y="744871"/>
                  </a:lnTo>
                  <a:lnTo>
                    <a:pt x="1369982" y="763080"/>
                  </a:lnTo>
                  <a:lnTo>
                    <a:pt x="1319911" y="769619"/>
                  </a:lnTo>
                  <a:lnTo>
                    <a:pt x="158407" y="769619"/>
                  </a:lnTo>
                  <a:lnTo>
                    <a:pt x="108336" y="763080"/>
                  </a:lnTo>
                  <a:lnTo>
                    <a:pt x="64851" y="744871"/>
                  </a:lnTo>
                  <a:lnTo>
                    <a:pt x="30562" y="717104"/>
                  </a:lnTo>
                  <a:lnTo>
                    <a:pt x="8075" y="681892"/>
                  </a:lnTo>
                  <a:lnTo>
                    <a:pt x="0" y="641350"/>
                  </a:lnTo>
                  <a:lnTo>
                    <a:pt x="0" y="128269"/>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3" name="object 37"/>
            <p:cNvPicPr/>
            <p:nvPr/>
          </p:nvPicPr>
          <p:blipFill>
            <a:blip r:embed="rId7" cstate="print"/>
            <a:stretch>
              <a:fillRect/>
            </a:stretch>
          </p:blipFill>
          <p:spPr>
            <a:xfrm>
              <a:off x="181355" y="5715000"/>
              <a:ext cx="1305306" cy="398538"/>
            </a:xfrm>
            <a:prstGeom prst="rect">
              <a:avLst/>
            </a:prstGeom>
          </p:spPr>
        </p:pic>
        <p:pic>
          <p:nvPicPr>
            <p:cNvPr id="74" name="object 38"/>
            <p:cNvPicPr/>
            <p:nvPr/>
          </p:nvPicPr>
          <p:blipFill>
            <a:blip r:embed="rId8" cstate="print"/>
            <a:stretch>
              <a:fillRect/>
            </a:stretch>
          </p:blipFill>
          <p:spPr>
            <a:xfrm>
              <a:off x="181355" y="5981700"/>
              <a:ext cx="505206" cy="398538"/>
            </a:xfrm>
            <a:prstGeom prst="rect">
              <a:avLst/>
            </a:prstGeom>
          </p:spPr>
        </p:pic>
        <p:pic>
          <p:nvPicPr>
            <p:cNvPr id="75" name="object 39"/>
            <p:cNvPicPr/>
            <p:nvPr/>
          </p:nvPicPr>
          <p:blipFill>
            <a:blip r:embed="rId9" cstate="print"/>
            <a:stretch>
              <a:fillRect/>
            </a:stretch>
          </p:blipFill>
          <p:spPr>
            <a:xfrm>
              <a:off x="448055" y="5981700"/>
              <a:ext cx="416826" cy="398538"/>
            </a:xfrm>
            <a:prstGeom prst="rect">
              <a:avLst/>
            </a:prstGeom>
          </p:spPr>
        </p:pic>
        <p:pic>
          <p:nvPicPr>
            <p:cNvPr id="76" name="object 40"/>
            <p:cNvPicPr/>
            <p:nvPr/>
          </p:nvPicPr>
          <p:blipFill>
            <a:blip r:embed="rId10" cstate="print"/>
            <a:stretch>
              <a:fillRect/>
            </a:stretch>
          </p:blipFill>
          <p:spPr>
            <a:xfrm>
              <a:off x="626364" y="5981700"/>
              <a:ext cx="415277" cy="398538"/>
            </a:xfrm>
            <a:prstGeom prst="rect">
              <a:avLst/>
            </a:prstGeom>
          </p:spPr>
        </p:pic>
        <p:pic>
          <p:nvPicPr>
            <p:cNvPr id="77" name="object 41"/>
            <p:cNvPicPr/>
            <p:nvPr/>
          </p:nvPicPr>
          <p:blipFill>
            <a:blip r:embed="rId11" cstate="print"/>
            <a:stretch>
              <a:fillRect/>
            </a:stretch>
          </p:blipFill>
          <p:spPr>
            <a:xfrm>
              <a:off x="803147" y="5981700"/>
              <a:ext cx="416826" cy="398538"/>
            </a:xfrm>
            <a:prstGeom prst="rect">
              <a:avLst/>
            </a:prstGeom>
          </p:spPr>
        </p:pic>
        <p:pic>
          <p:nvPicPr>
            <p:cNvPr id="78" name="object 42"/>
            <p:cNvPicPr/>
            <p:nvPr/>
          </p:nvPicPr>
          <p:blipFill>
            <a:blip r:embed="rId12" cstate="print"/>
            <a:stretch>
              <a:fillRect/>
            </a:stretch>
          </p:blipFill>
          <p:spPr>
            <a:xfrm>
              <a:off x="981456" y="5981700"/>
              <a:ext cx="505206" cy="398538"/>
            </a:xfrm>
            <a:prstGeom prst="rect">
              <a:avLst/>
            </a:prstGeom>
          </p:spPr>
        </p:pic>
      </p:grpSp>
      <p:sp>
        <p:nvSpPr>
          <p:cNvPr id="79" name="object 43"/>
          <p:cNvSpPr txBox="1"/>
          <p:nvPr/>
        </p:nvSpPr>
        <p:spPr>
          <a:xfrm>
            <a:off x="890637" y="5407570"/>
            <a:ext cx="1094105" cy="548868"/>
          </a:xfrm>
          <a:prstGeom prst="rect">
            <a:avLst/>
          </a:prstGeom>
        </p:spPr>
        <p:txBody>
          <a:bodyPr vert="horz" wrap="square" lIns="0" tIns="66040" rIns="0" bIns="0" rtlCol="0">
            <a:spAutoFit/>
          </a:bodyPr>
          <a:lstStyle/>
          <a:p>
            <a:pPr marL="12700">
              <a:lnSpc>
                <a:spcPct val="100000"/>
              </a:lnSpc>
              <a:spcBef>
                <a:spcPts val="520"/>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工作場所評估</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2700">
              <a:lnSpc>
                <a:spcPct val="100000"/>
              </a:lnSpc>
              <a:spcBef>
                <a:spcPts val="420"/>
              </a:spcBef>
            </a:pP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(15，17至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18)</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3" name="object 5"/>
          <p:cNvSpPr/>
          <p:nvPr/>
        </p:nvSpPr>
        <p:spPr>
          <a:xfrm>
            <a:off x="699578" y="1034350"/>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20"/>
                </a:lnTo>
                <a:lnTo>
                  <a:pt x="8075" y="683247"/>
                </a:lnTo>
                <a:lnTo>
                  <a:pt x="30562" y="718529"/>
                </a:lnTo>
                <a:lnTo>
                  <a:pt x="64851" y="746349"/>
                </a:lnTo>
                <a:lnTo>
                  <a:pt x="108336" y="764592"/>
                </a:lnTo>
                <a:lnTo>
                  <a:pt x="158407" y="771144"/>
                </a:lnTo>
                <a:lnTo>
                  <a:pt x="1319911" y="771144"/>
                </a:lnTo>
                <a:lnTo>
                  <a:pt x="1369982" y="764592"/>
                </a:lnTo>
                <a:lnTo>
                  <a:pt x="1413458" y="746349"/>
                </a:lnTo>
                <a:lnTo>
                  <a:pt x="1447734" y="718529"/>
                </a:lnTo>
                <a:lnTo>
                  <a:pt x="1470209" y="683247"/>
                </a:lnTo>
                <a:lnTo>
                  <a:pt x="1478280" y="642620"/>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object 6"/>
          <p:cNvSpPr/>
          <p:nvPr/>
        </p:nvSpPr>
        <p:spPr>
          <a:xfrm>
            <a:off x="699578" y="1034350"/>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20"/>
                </a:lnTo>
                <a:lnTo>
                  <a:pt x="1470209" y="683247"/>
                </a:lnTo>
                <a:lnTo>
                  <a:pt x="1447734" y="718529"/>
                </a:lnTo>
                <a:lnTo>
                  <a:pt x="1413458" y="746349"/>
                </a:lnTo>
                <a:lnTo>
                  <a:pt x="1369982" y="764592"/>
                </a:lnTo>
                <a:lnTo>
                  <a:pt x="1319911" y="771144"/>
                </a:lnTo>
                <a:lnTo>
                  <a:pt x="158407" y="771144"/>
                </a:lnTo>
                <a:lnTo>
                  <a:pt x="108336" y="764592"/>
                </a:lnTo>
                <a:lnTo>
                  <a:pt x="64851" y="746349"/>
                </a:lnTo>
                <a:lnTo>
                  <a:pt x="30562" y="718529"/>
                </a:lnTo>
                <a:lnTo>
                  <a:pt x="8075" y="683247"/>
                </a:lnTo>
                <a:lnTo>
                  <a:pt x="0" y="642620"/>
                </a:lnTo>
                <a:lnTo>
                  <a:pt x="0" y="128524"/>
                </a:lnTo>
                <a:close/>
              </a:path>
            </a:pathLst>
          </a:custGeom>
          <a:ln w="25907">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5" name="object 7"/>
          <p:cNvPicPr/>
          <p:nvPr/>
        </p:nvPicPr>
        <p:blipFill>
          <a:blip r:embed="rId13" cstate="print"/>
          <a:stretch>
            <a:fillRect/>
          </a:stretch>
        </p:blipFill>
        <p:spPr>
          <a:xfrm>
            <a:off x="791780" y="1013764"/>
            <a:ext cx="1305306" cy="398538"/>
          </a:xfrm>
          <a:prstGeom prst="rect">
            <a:avLst/>
          </a:prstGeom>
        </p:spPr>
      </p:pic>
      <p:pic>
        <p:nvPicPr>
          <p:cNvPr id="26" name="object 8"/>
          <p:cNvPicPr/>
          <p:nvPr/>
        </p:nvPicPr>
        <p:blipFill>
          <a:blip r:embed="rId14" cstate="print"/>
          <a:stretch>
            <a:fillRect/>
          </a:stretch>
        </p:blipFill>
        <p:spPr>
          <a:xfrm>
            <a:off x="881696" y="1205788"/>
            <a:ext cx="1126998" cy="398538"/>
          </a:xfrm>
          <a:prstGeom prst="rect">
            <a:avLst/>
          </a:prstGeom>
        </p:spPr>
      </p:pic>
      <p:pic>
        <p:nvPicPr>
          <p:cNvPr id="27" name="object 9"/>
          <p:cNvPicPr/>
          <p:nvPr/>
        </p:nvPicPr>
        <p:blipFill>
          <a:blip r:embed="rId15" cstate="print"/>
          <a:stretch>
            <a:fillRect/>
          </a:stretch>
        </p:blipFill>
        <p:spPr>
          <a:xfrm>
            <a:off x="1192593" y="1472488"/>
            <a:ext cx="505206" cy="398538"/>
          </a:xfrm>
          <a:prstGeom prst="rect">
            <a:avLst/>
          </a:prstGeom>
        </p:spPr>
      </p:pic>
      <p:sp>
        <p:nvSpPr>
          <p:cNvPr id="28" name="object 10"/>
          <p:cNvSpPr/>
          <p:nvPr/>
        </p:nvSpPr>
        <p:spPr>
          <a:xfrm>
            <a:off x="699578" y="2111818"/>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4"/>
                </a:lnTo>
                <a:lnTo>
                  <a:pt x="1470209" y="87896"/>
                </a:lnTo>
                <a:lnTo>
                  <a:pt x="1447734" y="52614"/>
                </a:lnTo>
                <a:lnTo>
                  <a:pt x="1413458" y="24794"/>
                </a:lnTo>
                <a:lnTo>
                  <a:pt x="1369982" y="6551"/>
                </a:lnTo>
                <a:lnTo>
                  <a:pt x="1319911" y="0"/>
                </a:lnTo>
                <a:close/>
              </a:path>
            </a:pathLst>
          </a:custGeom>
          <a:solidFill>
            <a:srgbClr val="006FC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9" name="object 11"/>
          <p:cNvSpPr/>
          <p:nvPr/>
        </p:nvSpPr>
        <p:spPr>
          <a:xfrm>
            <a:off x="699578" y="2111818"/>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4"/>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0" name="object 12"/>
          <p:cNvPicPr/>
          <p:nvPr/>
        </p:nvPicPr>
        <p:blipFill>
          <a:blip r:embed="rId16" cstate="print"/>
          <a:stretch>
            <a:fillRect/>
          </a:stretch>
        </p:blipFill>
        <p:spPr>
          <a:xfrm>
            <a:off x="791780" y="2091232"/>
            <a:ext cx="1305306" cy="398538"/>
          </a:xfrm>
          <a:prstGeom prst="rect">
            <a:avLst/>
          </a:prstGeom>
        </p:spPr>
      </p:pic>
      <p:pic>
        <p:nvPicPr>
          <p:cNvPr id="31" name="object 13"/>
          <p:cNvPicPr/>
          <p:nvPr/>
        </p:nvPicPr>
        <p:blipFill>
          <a:blip r:embed="rId17" cstate="print"/>
          <a:stretch>
            <a:fillRect/>
          </a:stretch>
        </p:blipFill>
        <p:spPr>
          <a:xfrm>
            <a:off x="1148397" y="2283256"/>
            <a:ext cx="593597" cy="398538"/>
          </a:xfrm>
          <a:prstGeom prst="rect">
            <a:avLst/>
          </a:prstGeom>
        </p:spPr>
      </p:pic>
      <p:pic>
        <p:nvPicPr>
          <p:cNvPr id="32" name="object 14"/>
          <p:cNvPicPr/>
          <p:nvPr/>
        </p:nvPicPr>
        <p:blipFill>
          <a:blip r:embed="rId18" cstate="print"/>
          <a:stretch>
            <a:fillRect/>
          </a:stretch>
        </p:blipFill>
        <p:spPr>
          <a:xfrm>
            <a:off x="881696" y="2549956"/>
            <a:ext cx="416826" cy="398538"/>
          </a:xfrm>
          <a:prstGeom prst="rect">
            <a:avLst/>
          </a:prstGeom>
        </p:spPr>
      </p:pic>
      <p:pic>
        <p:nvPicPr>
          <p:cNvPr id="33" name="object 15"/>
          <p:cNvPicPr/>
          <p:nvPr/>
        </p:nvPicPr>
        <p:blipFill>
          <a:blip r:embed="rId19" cstate="print"/>
          <a:stretch>
            <a:fillRect/>
          </a:stretch>
        </p:blipFill>
        <p:spPr>
          <a:xfrm>
            <a:off x="1060005" y="2549956"/>
            <a:ext cx="416826" cy="398538"/>
          </a:xfrm>
          <a:prstGeom prst="rect">
            <a:avLst/>
          </a:prstGeom>
        </p:spPr>
      </p:pic>
      <p:pic>
        <p:nvPicPr>
          <p:cNvPr id="34" name="object 16"/>
          <p:cNvPicPr/>
          <p:nvPr/>
        </p:nvPicPr>
        <p:blipFill>
          <a:blip r:embed="rId20" cstate="print"/>
          <a:stretch>
            <a:fillRect/>
          </a:stretch>
        </p:blipFill>
        <p:spPr>
          <a:xfrm>
            <a:off x="1238312" y="2549956"/>
            <a:ext cx="326897" cy="398538"/>
          </a:xfrm>
          <a:prstGeom prst="rect">
            <a:avLst/>
          </a:prstGeom>
        </p:spPr>
      </p:pic>
      <p:pic>
        <p:nvPicPr>
          <p:cNvPr id="35" name="object 17"/>
          <p:cNvPicPr/>
          <p:nvPr/>
        </p:nvPicPr>
        <p:blipFill>
          <a:blip r:embed="rId21" cstate="print"/>
          <a:stretch>
            <a:fillRect/>
          </a:stretch>
        </p:blipFill>
        <p:spPr>
          <a:xfrm>
            <a:off x="1326704" y="2549956"/>
            <a:ext cx="416826" cy="398538"/>
          </a:xfrm>
          <a:prstGeom prst="rect">
            <a:avLst/>
          </a:prstGeom>
        </p:spPr>
      </p:pic>
      <p:pic>
        <p:nvPicPr>
          <p:cNvPr id="36" name="object 18"/>
          <p:cNvPicPr/>
          <p:nvPr/>
        </p:nvPicPr>
        <p:blipFill>
          <a:blip r:embed="rId22" cstate="print"/>
          <a:stretch>
            <a:fillRect/>
          </a:stretch>
        </p:blipFill>
        <p:spPr>
          <a:xfrm>
            <a:off x="1505012" y="2549956"/>
            <a:ext cx="503694" cy="398538"/>
          </a:xfrm>
          <a:prstGeom prst="rect">
            <a:avLst/>
          </a:prstGeom>
        </p:spPr>
      </p:pic>
      <p:sp>
        <p:nvSpPr>
          <p:cNvPr id="37" name="object 19"/>
          <p:cNvSpPr/>
          <p:nvPr/>
        </p:nvSpPr>
        <p:spPr>
          <a:xfrm>
            <a:off x="699578" y="3189286"/>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20"/>
                </a:lnTo>
                <a:lnTo>
                  <a:pt x="8075" y="683247"/>
                </a:lnTo>
                <a:lnTo>
                  <a:pt x="30562" y="718529"/>
                </a:lnTo>
                <a:lnTo>
                  <a:pt x="64851" y="746349"/>
                </a:lnTo>
                <a:lnTo>
                  <a:pt x="108336" y="764592"/>
                </a:lnTo>
                <a:lnTo>
                  <a:pt x="158407" y="771144"/>
                </a:lnTo>
                <a:lnTo>
                  <a:pt x="1319911" y="771144"/>
                </a:lnTo>
                <a:lnTo>
                  <a:pt x="1369982" y="764592"/>
                </a:lnTo>
                <a:lnTo>
                  <a:pt x="1413458" y="746349"/>
                </a:lnTo>
                <a:lnTo>
                  <a:pt x="1447734" y="718529"/>
                </a:lnTo>
                <a:lnTo>
                  <a:pt x="1470209" y="683247"/>
                </a:lnTo>
                <a:lnTo>
                  <a:pt x="1478280" y="642620"/>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8" name="object 20"/>
          <p:cNvSpPr/>
          <p:nvPr/>
        </p:nvSpPr>
        <p:spPr>
          <a:xfrm>
            <a:off x="699578" y="3189286"/>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20"/>
                </a:lnTo>
                <a:lnTo>
                  <a:pt x="1470209" y="683247"/>
                </a:lnTo>
                <a:lnTo>
                  <a:pt x="1447734" y="718529"/>
                </a:lnTo>
                <a:lnTo>
                  <a:pt x="1413458" y="746349"/>
                </a:lnTo>
                <a:lnTo>
                  <a:pt x="1369982" y="764592"/>
                </a:lnTo>
                <a:lnTo>
                  <a:pt x="1319911" y="771144"/>
                </a:lnTo>
                <a:lnTo>
                  <a:pt x="158407" y="771144"/>
                </a:lnTo>
                <a:lnTo>
                  <a:pt x="108336" y="764592"/>
                </a:lnTo>
                <a:lnTo>
                  <a:pt x="64851" y="746349"/>
                </a:lnTo>
                <a:lnTo>
                  <a:pt x="30562" y="718529"/>
                </a:lnTo>
                <a:lnTo>
                  <a:pt x="8075" y="683247"/>
                </a:lnTo>
                <a:lnTo>
                  <a:pt x="0" y="642620"/>
                </a:lnTo>
                <a:lnTo>
                  <a:pt x="0" y="128524"/>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9" name="object 21"/>
          <p:cNvPicPr/>
          <p:nvPr/>
        </p:nvPicPr>
        <p:blipFill>
          <a:blip r:embed="rId23" cstate="print"/>
          <a:stretch>
            <a:fillRect/>
          </a:stretch>
        </p:blipFill>
        <p:spPr>
          <a:xfrm>
            <a:off x="881696" y="3264712"/>
            <a:ext cx="1126998" cy="398538"/>
          </a:xfrm>
          <a:prstGeom prst="rect">
            <a:avLst/>
          </a:prstGeom>
        </p:spPr>
      </p:pic>
      <p:pic>
        <p:nvPicPr>
          <p:cNvPr id="40" name="object 22"/>
          <p:cNvPicPr/>
          <p:nvPr/>
        </p:nvPicPr>
        <p:blipFill>
          <a:blip r:embed="rId24" cstate="print"/>
          <a:stretch>
            <a:fillRect/>
          </a:stretch>
        </p:blipFill>
        <p:spPr>
          <a:xfrm>
            <a:off x="970089" y="3531412"/>
            <a:ext cx="505205" cy="398538"/>
          </a:xfrm>
          <a:prstGeom prst="rect">
            <a:avLst/>
          </a:prstGeom>
        </p:spPr>
      </p:pic>
      <p:pic>
        <p:nvPicPr>
          <p:cNvPr id="41" name="object 23"/>
          <p:cNvPicPr/>
          <p:nvPr/>
        </p:nvPicPr>
        <p:blipFill>
          <a:blip r:embed="rId25" cstate="print"/>
          <a:stretch>
            <a:fillRect/>
          </a:stretch>
        </p:blipFill>
        <p:spPr>
          <a:xfrm>
            <a:off x="1236789" y="3531412"/>
            <a:ext cx="416826" cy="398538"/>
          </a:xfrm>
          <a:prstGeom prst="rect">
            <a:avLst/>
          </a:prstGeom>
        </p:spPr>
      </p:pic>
      <p:pic>
        <p:nvPicPr>
          <p:cNvPr id="42" name="object 24"/>
          <p:cNvPicPr/>
          <p:nvPr/>
        </p:nvPicPr>
        <p:blipFill>
          <a:blip r:embed="rId26" cstate="print"/>
          <a:stretch>
            <a:fillRect/>
          </a:stretch>
        </p:blipFill>
        <p:spPr>
          <a:xfrm>
            <a:off x="1415097" y="3531412"/>
            <a:ext cx="505206" cy="398538"/>
          </a:xfrm>
          <a:prstGeom prst="rect">
            <a:avLst/>
          </a:prstGeom>
        </p:spPr>
      </p:pic>
      <p:grpSp>
        <p:nvGrpSpPr>
          <p:cNvPr id="4" name="群組 3"/>
          <p:cNvGrpSpPr>
            <a:grpSpLocks noChangeAspect="1"/>
          </p:cNvGrpSpPr>
          <p:nvPr/>
        </p:nvGrpSpPr>
        <p:grpSpPr>
          <a:xfrm>
            <a:off x="2257868" y="1117408"/>
            <a:ext cx="8747092" cy="5292000"/>
            <a:chOff x="2257868" y="1193608"/>
            <a:chExt cx="7557012" cy="4572000"/>
          </a:xfrm>
        </p:grpSpPr>
        <p:pic>
          <p:nvPicPr>
            <p:cNvPr id="22" name="object 4"/>
            <p:cNvPicPr>
              <a:picLocks noChangeAspect="1"/>
            </p:cNvPicPr>
            <p:nvPr/>
          </p:nvPicPr>
          <p:blipFill>
            <a:blip r:embed="rId27" cstate="print"/>
            <a:stretch>
              <a:fillRect/>
            </a:stretch>
          </p:blipFill>
          <p:spPr>
            <a:xfrm>
              <a:off x="2257868" y="1193608"/>
              <a:ext cx="7557012" cy="4572000"/>
            </a:xfrm>
            <a:prstGeom prst="rect">
              <a:avLst/>
            </a:prstGeom>
          </p:spPr>
        </p:pic>
        <p:grpSp>
          <p:nvGrpSpPr>
            <p:cNvPr id="80" name="object 44"/>
            <p:cNvGrpSpPr/>
            <p:nvPr/>
          </p:nvGrpSpPr>
          <p:grpSpPr>
            <a:xfrm>
              <a:off x="3522789" y="3237293"/>
              <a:ext cx="3945636" cy="2406777"/>
              <a:chOff x="2912364" y="3531108"/>
              <a:chExt cx="3945636" cy="2406777"/>
            </a:xfrm>
          </p:grpSpPr>
          <p:sp>
            <p:nvSpPr>
              <p:cNvPr id="81" name="object 45"/>
              <p:cNvSpPr/>
              <p:nvPr/>
            </p:nvSpPr>
            <p:spPr>
              <a:xfrm>
                <a:off x="2933700" y="5181600"/>
                <a:ext cx="3924300" cy="756285"/>
              </a:xfrm>
              <a:custGeom>
                <a:avLst/>
                <a:gdLst/>
                <a:ahLst/>
                <a:cxnLst/>
                <a:rect l="l" t="t" r="r" b="b"/>
                <a:pathLst>
                  <a:path w="3924300" h="756285">
                    <a:moveTo>
                      <a:pt x="0" y="755904"/>
                    </a:moveTo>
                    <a:lnTo>
                      <a:pt x="410083" y="0"/>
                    </a:lnTo>
                    <a:lnTo>
                      <a:pt x="3514216" y="0"/>
                    </a:lnTo>
                    <a:lnTo>
                      <a:pt x="3924300" y="755904"/>
                    </a:lnTo>
                    <a:lnTo>
                      <a:pt x="0" y="755904"/>
                    </a:lnTo>
                    <a:close/>
                  </a:path>
                </a:pathLst>
              </a:custGeom>
              <a:ln w="57912">
                <a:solidFill>
                  <a:srgbClr val="FF0000"/>
                </a:solidFill>
                <a:prstDash val="sysDash"/>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2" name="object 46"/>
              <p:cNvPicPr/>
              <p:nvPr/>
            </p:nvPicPr>
            <p:blipFill>
              <a:blip r:embed="rId28" cstate="print"/>
              <a:stretch>
                <a:fillRect/>
              </a:stretch>
            </p:blipFill>
            <p:spPr>
              <a:xfrm>
                <a:off x="2912364" y="4325112"/>
                <a:ext cx="609600" cy="611124"/>
              </a:xfrm>
              <a:prstGeom prst="rect">
                <a:avLst/>
              </a:prstGeom>
            </p:spPr>
          </p:pic>
          <p:pic>
            <p:nvPicPr>
              <p:cNvPr id="83" name="object 47"/>
              <p:cNvPicPr/>
              <p:nvPr/>
            </p:nvPicPr>
            <p:blipFill>
              <a:blip r:embed="rId29" cstate="print"/>
              <a:stretch>
                <a:fillRect/>
              </a:stretch>
            </p:blipFill>
            <p:spPr>
              <a:xfrm>
                <a:off x="2933700" y="3531108"/>
                <a:ext cx="608076" cy="595883"/>
              </a:xfrm>
              <a:prstGeom prst="rect">
                <a:avLst/>
              </a:prstGeom>
            </p:spPr>
          </p:pic>
        </p:grpSp>
      </p:grpSp>
      <p:sp>
        <p:nvSpPr>
          <p:cNvPr id="3" name="object 45">
            <a:extLst>
              <a:ext uri="{FF2B5EF4-FFF2-40B4-BE49-F238E27FC236}">
                <a16:creationId xmlns:a16="http://schemas.microsoft.com/office/drawing/2014/main" id="{F7A2E7C5-4CFC-C435-9088-10F8E8F77DF2}"/>
              </a:ext>
            </a:extLst>
          </p:cNvPr>
          <p:cNvSpPr/>
          <p:nvPr/>
        </p:nvSpPr>
        <p:spPr>
          <a:xfrm>
            <a:off x="4374236" y="4387655"/>
            <a:ext cx="3373631" cy="890872"/>
          </a:xfrm>
          <a:custGeom>
            <a:avLst/>
            <a:gdLst/>
            <a:ahLst/>
            <a:cxnLst/>
            <a:rect l="l" t="t" r="r" b="b"/>
            <a:pathLst>
              <a:path w="2933700" h="774700">
                <a:moveTo>
                  <a:pt x="0" y="774192"/>
                </a:moveTo>
                <a:lnTo>
                  <a:pt x="419988" y="0"/>
                </a:lnTo>
                <a:lnTo>
                  <a:pt x="2513710" y="0"/>
                </a:lnTo>
                <a:lnTo>
                  <a:pt x="2933700" y="774192"/>
                </a:lnTo>
                <a:lnTo>
                  <a:pt x="0" y="774192"/>
                </a:lnTo>
                <a:close/>
              </a:path>
            </a:pathLst>
          </a:custGeom>
          <a:ln w="57912">
            <a:solidFill>
              <a:srgbClr val="FFC000"/>
            </a:solidFill>
            <a:prstDash val="sysDash"/>
          </a:ln>
        </p:spPr>
        <p:txBody>
          <a:bodyPr wrap="square" lIns="0" tIns="0" rIns="0" bIns="0" rtlCol="0"/>
          <a:lstStyle/>
          <a:p>
            <a:endParaRPr/>
          </a:p>
        </p:txBody>
      </p:sp>
      <p:sp>
        <p:nvSpPr>
          <p:cNvPr id="5" name="object 45">
            <a:extLst>
              <a:ext uri="{FF2B5EF4-FFF2-40B4-BE49-F238E27FC236}">
                <a16:creationId xmlns:a16="http://schemas.microsoft.com/office/drawing/2014/main" id="{4055D093-7A8C-9CEB-4A30-AA39050EDA00}"/>
              </a:ext>
            </a:extLst>
          </p:cNvPr>
          <p:cNvSpPr>
            <a:spLocks noChangeAspect="1"/>
          </p:cNvSpPr>
          <p:nvPr/>
        </p:nvSpPr>
        <p:spPr>
          <a:xfrm>
            <a:off x="4933949" y="3371906"/>
            <a:ext cx="2257377" cy="900000"/>
          </a:xfrm>
          <a:custGeom>
            <a:avLst/>
            <a:gdLst/>
            <a:ahLst/>
            <a:cxnLst/>
            <a:rect l="l" t="t" r="r" b="b"/>
            <a:pathLst>
              <a:path w="1943100" h="774700">
                <a:moveTo>
                  <a:pt x="0" y="774191"/>
                </a:moveTo>
                <a:lnTo>
                  <a:pt x="419988" y="0"/>
                </a:lnTo>
                <a:lnTo>
                  <a:pt x="1523111" y="0"/>
                </a:lnTo>
                <a:lnTo>
                  <a:pt x="1943100" y="774191"/>
                </a:lnTo>
                <a:lnTo>
                  <a:pt x="0" y="774191"/>
                </a:lnTo>
                <a:close/>
              </a:path>
            </a:pathLst>
          </a:custGeom>
          <a:ln w="57911">
            <a:solidFill>
              <a:srgbClr val="006FC0"/>
            </a:solidFill>
            <a:prstDash val="sysDash"/>
          </a:ln>
        </p:spPr>
        <p:txBody>
          <a:bodyPr wrap="square" lIns="0" tIns="0" rIns="0" bIns="0" rtlCol="0"/>
          <a:lstStyle/>
          <a:p>
            <a:endParaRPr/>
          </a:p>
        </p:txBody>
      </p:sp>
      <p:sp>
        <p:nvSpPr>
          <p:cNvPr id="6" name="object 45">
            <a:extLst>
              <a:ext uri="{FF2B5EF4-FFF2-40B4-BE49-F238E27FC236}">
                <a16:creationId xmlns:a16="http://schemas.microsoft.com/office/drawing/2014/main" id="{45ABAC52-7678-CC63-D6FE-6C58260A3F0E}"/>
              </a:ext>
            </a:extLst>
          </p:cNvPr>
          <p:cNvSpPr>
            <a:spLocks noChangeAspect="1"/>
          </p:cNvSpPr>
          <p:nvPr/>
        </p:nvSpPr>
        <p:spPr>
          <a:xfrm>
            <a:off x="5476492" y="2283453"/>
            <a:ext cx="1113233" cy="972000"/>
          </a:xfrm>
          <a:custGeom>
            <a:avLst/>
            <a:gdLst/>
            <a:ahLst/>
            <a:cxnLst/>
            <a:rect l="l" t="t" r="r" b="b"/>
            <a:pathLst>
              <a:path w="935989" h="817245">
                <a:moveTo>
                  <a:pt x="0" y="816863"/>
                </a:moveTo>
                <a:lnTo>
                  <a:pt x="467867" y="0"/>
                </a:lnTo>
                <a:lnTo>
                  <a:pt x="935735" y="816863"/>
                </a:lnTo>
                <a:lnTo>
                  <a:pt x="0" y="816863"/>
                </a:lnTo>
                <a:close/>
              </a:path>
            </a:pathLst>
          </a:custGeom>
          <a:ln w="57912">
            <a:solidFill>
              <a:srgbClr val="001F5F"/>
            </a:solidFill>
            <a:prstDash val="sysDash"/>
          </a:ln>
        </p:spPr>
        <p:txBody>
          <a:bodyPr wrap="square" lIns="0" tIns="0" rIns="0" bIns="0" rtlCol="0"/>
          <a:lstStyle/>
          <a:p>
            <a:endParaRPr/>
          </a:p>
        </p:txBody>
      </p:sp>
    </p:spTree>
    <p:extLst>
      <p:ext uri="{BB962C8B-B14F-4D97-AF65-F5344CB8AC3E}">
        <p14:creationId xmlns:p14="http://schemas.microsoft.com/office/powerpoint/2010/main" val="2100222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廠場化學品管理</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14)</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72" name="object 3"/>
          <p:cNvGrpSpPr/>
          <p:nvPr/>
        </p:nvGrpSpPr>
        <p:grpSpPr>
          <a:xfrm>
            <a:off x="1398281" y="1070660"/>
            <a:ext cx="1504315" cy="857885"/>
            <a:chOff x="76136" y="1307579"/>
            <a:chExt cx="1504315" cy="857885"/>
          </a:xfrm>
        </p:grpSpPr>
        <p:sp>
          <p:nvSpPr>
            <p:cNvPr id="73" name="object 4"/>
            <p:cNvSpPr/>
            <p:nvPr/>
          </p:nvSpPr>
          <p:spPr>
            <a:xfrm>
              <a:off x="89153" y="1328165"/>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20"/>
                  </a:lnTo>
                  <a:lnTo>
                    <a:pt x="8075" y="683247"/>
                  </a:lnTo>
                  <a:lnTo>
                    <a:pt x="30562" y="718529"/>
                  </a:lnTo>
                  <a:lnTo>
                    <a:pt x="64851" y="746349"/>
                  </a:lnTo>
                  <a:lnTo>
                    <a:pt x="108336" y="764592"/>
                  </a:lnTo>
                  <a:lnTo>
                    <a:pt x="158407" y="771144"/>
                  </a:lnTo>
                  <a:lnTo>
                    <a:pt x="1319911" y="771144"/>
                  </a:lnTo>
                  <a:lnTo>
                    <a:pt x="1369982" y="764592"/>
                  </a:lnTo>
                  <a:lnTo>
                    <a:pt x="1413458" y="746349"/>
                  </a:lnTo>
                  <a:lnTo>
                    <a:pt x="1447734" y="718529"/>
                  </a:lnTo>
                  <a:lnTo>
                    <a:pt x="1470209" y="683247"/>
                  </a:lnTo>
                  <a:lnTo>
                    <a:pt x="1478280" y="642620"/>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4" name="object 5"/>
            <p:cNvSpPr/>
            <p:nvPr/>
          </p:nvSpPr>
          <p:spPr>
            <a:xfrm>
              <a:off x="89153" y="1328165"/>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20"/>
                  </a:lnTo>
                  <a:lnTo>
                    <a:pt x="1470209" y="683247"/>
                  </a:lnTo>
                  <a:lnTo>
                    <a:pt x="1447734" y="718529"/>
                  </a:lnTo>
                  <a:lnTo>
                    <a:pt x="1413458" y="746349"/>
                  </a:lnTo>
                  <a:lnTo>
                    <a:pt x="1369982" y="764592"/>
                  </a:lnTo>
                  <a:lnTo>
                    <a:pt x="1319911" y="771144"/>
                  </a:lnTo>
                  <a:lnTo>
                    <a:pt x="158407" y="771144"/>
                  </a:lnTo>
                  <a:lnTo>
                    <a:pt x="108336" y="764592"/>
                  </a:lnTo>
                  <a:lnTo>
                    <a:pt x="64851" y="746349"/>
                  </a:lnTo>
                  <a:lnTo>
                    <a:pt x="30562" y="718529"/>
                  </a:lnTo>
                  <a:lnTo>
                    <a:pt x="8075" y="683247"/>
                  </a:lnTo>
                  <a:lnTo>
                    <a:pt x="0" y="642620"/>
                  </a:lnTo>
                  <a:lnTo>
                    <a:pt x="0" y="128524"/>
                  </a:lnTo>
                  <a:close/>
                </a:path>
              </a:pathLst>
            </a:custGeom>
            <a:ln w="25907">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5" name="object 6"/>
            <p:cNvPicPr/>
            <p:nvPr/>
          </p:nvPicPr>
          <p:blipFill>
            <a:blip r:embed="rId3" cstate="print"/>
            <a:stretch>
              <a:fillRect/>
            </a:stretch>
          </p:blipFill>
          <p:spPr>
            <a:xfrm>
              <a:off x="181355" y="1307579"/>
              <a:ext cx="1305306" cy="398538"/>
            </a:xfrm>
            <a:prstGeom prst="rect">
              <a:avLst/>
            </a:prstGeom>
          </p:spPr>
        </p:pic>
        <p:pic>
          <p:nvPicPr>
            <p:cNvPr id="76" name="object 7"/>
            <p:cNvPicPr/>
            <p:nvPr/>
          </p:nvPicPr>
          <p:blipFill>
            <a:blip r:embed="rId4" cstate="print"/>
            <a:stretch>
              <a:fillRect/>
            </a:stretch>
          </p:blipFill>
          <p:spPr>
            <a:xfrm>
              <a:off x="271271" y="1499603"/>
              <a:ext cx="1126998" cy="398538"/>
            </a:xfrm>
            <a:prstGeom prst="rect">
              <a:avLst/>
            </a:prstGeom>
          </p:spPr>
        </p:pic>
        <p:pic>
          <p:nvPicPr>
            <p:cNvPr id="77" name="object 8"/>
            <p:cNvPicPr/>
            <p:nvPr/>
          </p:nvPicPr>
          <p:blipFill>
            <a:blip r:embed="rId5" cstate="print"/>
            <a:stretch>
              <a:fillRect/>
            </a:stretch>
          </p:blipFill>
          <p:spPr>
            <a:xfrm>
              <a:off x="582168" y="1766303"/>
              <a:ext cx="505206" cy="398538"/>
            </a:xfrm>
            <a:prstGeom prst="rect">
              <a:avLst/>
            </a:prstGeom>
          </p:spPr>
        </p:pic>
      </p:grpSp>
      <p:sp>
        <p:nvSpPr>
          <p:cNvPr id="78" name="object 9"/>
          <p:cNvSpPr txBox="1"/>
          <p:nvPr/>
        </p:nvSpPr>
        <p:spPr>
          <a:xfrm>
            <a:off x="1602357" y="1108900"/>
            <a:ext cx="1094105" cy="698500"/>
          </a:xfrm>
          <a:prstGeom prst="rect">
            <a:avLst/>
          </a:prstGeom>
        </p:spPr>
        <p:txBody>
          <a:bodyPr vert="horz" wrap="square" lIns="0" tIns="37465" rIns="0" bIns="0" rtlCol="0">
            <a:spAutoFit/>
          </a:bodyPr>
          <a:lstStyle/>
          <a:p>
            <a:pPr marL="12065" marR="5080" algn="ctr">
              <a:lnSpc>
                <a:spcPts val="1510"/>
              </a:lnSpc>
              <a:spcBef>
                <a:spcPts val="295"/>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一般安全衛生設備及措施</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00"/>
              </a:spcBef>
            </a:pPr>
            <a:r>
              <a:rPr sz="1400" b="1" spc="1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(6)</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79" name="object 10"/>
          <p:cNvGrpSpPr/>
          <p:nvPr/>
        </p:nvGrpSpPr>
        <p:grpSpPr>
          <a:xfrm>
            <a:off x="1398281" y="2148128"/>
            <a:ext cx="1504315" cy="857885"/>
            <a:chOff x="76136" y="2385047"/>
            <a:chExt cx="1504315" cy="857885"/>
          </a:xfrm>
        </p:grpSpPr>
        <p:sp>
          <p:nvSpPr>
            <p:cNvPr id="80" name="object 11"/>
            <p:cNvSpPr/>
            <p:nvPr/>
          </p:nvSpPr>
          <p:spPr>
            <a:xfrm>
              <a:off x="89153" y="2405633"/>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1" name="object 12"/>
            <p:cNvSpPr/>
            <p:nvPr/>
          </p:nvSpPr>
          <p:spPr>
            <a:xfrm>
              <a:off x="89153" y="2405633"/>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4"/>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2" name="object 13"/>
            <p:cNvPicPr/>
            <p:nvPr/>
          </p:nvPicPr>
          <p:blipFill>
            <a:blip r:embed="rId6" cstate="print"/>
            <a:stretch>
              <a:fillRect/>
            </a:stretch>
          </p:blipFill>
          <p:spPr>
            <a:xfrm>
              <a:off x="181355" y="2385047"/>
              <a:ext cx="1305306" cy="398538"/>
            </a:xfrm>
            <a:prstGeom prst="rect">
              <a:avLst/>
            </a:prstGeom>
          </p:spPr>
        </p:pic>
        <p:pic>
          <p:nvPicPr>
            <p:cNvPr id="83" name="object 14"/>
            <p:cNvPicPr/>
            <p:nvPr/>
          </p:nvPicPr>
          <p:blipFill>
            <a:blip r:embed="rId7" cstate="print"/>
            <a:stretch>
              <a:fillRect/>
            </a:stretch>
          </p:blipFill>
          <p:spPr>
            <a:xfrm>
              <a:off x="537972" y="2577071"/>
              <a:ext cx="593597" cy="398538"/>
            </a:xfrm>
            <a:prstGeom prst="rect">
              <a:avLst/>
            </a:prstGeom>
          </p:spPr>
        </p:pic>
        <p:pic>
          <p:nvPicPr>
            <p:cNvPr id="84" name="object 15"/>
            <p:cNvPicPr/>
            <p:nvPr/>
          </p:nvPicPr>
          <p:blipFill>
            <a:blip r:embed="rId8" cstate="print"/>
            <a:stretch>
              <a:fillRect/>
            </a:stretch>
          </p:blipFill>
          <p:spPr>
            <a:xfrm>
              <a:off x="271271" y="2843771"/>
              <a:ext cx="416826" cy="398538"/>
            </a:xfrm>
            <a:prstGeom prst="rect">
              <a:avLst/>
            </a:prstGeom>
          </p:spPr>
        </p:pic>
        <p:pic>
          <p:nvPicPr>
            <p:cNvPr id="85" name="object 16"/>
            <p:cNvPicPr/>
            <p:nvPr/>
          </p:nvPicPr>
          <p:blipFill>
            <a:blip r:embed="rId9" cstate="print"/>
            <a:stretch>
              <a:fillRect/>
            </a:stretch>
          </p:blipFill>
          <p:spPr>
            <a:xfrm>
              <a:off x="449580" y="2843771"/>
              <a:ext cx="416826" cy="398538"/>
            </a:xfrm>
            <a:prstGeom prst="rect">
              <a:avLst/>
            </a:prstGeom>
          </p:spPr>
        </p:pic>
        <p:pic>
          <p:nvPicPr>
            <p:cNvPr id="86" name="object 17"/>
            <p:cNvPicPr/>
            <p:nvPr/>
          </p:nvPicPr>
          <p:blipFill>
            <a:blip r:embed="rId10" cstate="print"/>
            <a:stretch>
              <a:fillRect/>
            </a:stretch>
          </p:blipFill>
          <p:spPr>
            <a:xfrm>
              <a:off x="627887" y="2843771"/>
              <a:ext cx="326897" cy="398538"/>
            </a:xfrm>
            <a:prstGeom prst="rect">
              <a:avLst/>
            </a:prstGeom>
          </p:spPr>
        </p:pic>
        <p:pic>
          <p:nvPicPr>
            <p:cNvPr id="87" name="object 18"/>
            <p:cNvPicPr/>
            <p:nvPr/>
          </p:nvPicPr>
          <p:blipFill>
            <a:blip r:embed="rId11" cstate="print"/>
            <a:stretch>
              <a:fillRect/>
            </a:stretch>
          </p:blipFill>
          <p:spPr>
            <a:xfrm>
              <a:off x="716279" y="2843771"/>
              <a:ext cx="416826" cy="398538"/>
            </a:xfrm>
            <a:prstGeom prst="rect">
              <a:avLst/>
            </a:prstGeom>
          </p:spPr>
        </p:pic>
        <p:pic>
          <p:nvPicPr>
            <p:cNvPr id="88" name="object 19"/>
            <p:cNvPicPr/>
            <p:nvPr/>
          </p:nvPicPr>
          <p:blipFill>
            <a:blip r:embed="rId12" cstate="print"/>
            <a:stretch>
              <a:fillRect/>
            </a:stretch>
          </p:blipFill>
          <p:spPr>
            <a:xfrm>
              <a:off x="894587" y="2843771"/>
              <a:ext cx="503694" cy="398538"/>
            </a:xfrm>
            <a:prstGeom prst="rect">
              <a:avLst/>
            </a:prstGeom>
          </p:spPr>
        </p:pic>
      </p:grpSp>
      <p:sp>
        <p:nvSpPr>
          <p:cNvPr id="89" name="object 20"/>
          <p:cNvSpPr txBox="1"/>
          <p:nvPr/>
        </p:nvSpPr>
        <p:spPr>
          <a:xfrm>
            <a:off x="1602357" y="2187003"/>
            <a:ext cx="1094105" cy="698500"/>
          </a:xfrm>
          <a:prstGeom prst="rect">
            <a:avLst/>
          </a:prstGeom>
        </p:spPr>
        <p:txBody>
          <a:bodyPr vert="horz" wrap="square" lIns="0" tIns="37465" rIns="0" bIns="0" rtlCol="0">
            <a:spAutoFit/>
          </a:bodyPr>
          <a:lstStyle/>
          <a:p>
            <a:pPr marL="12065" marR="5080" algn="ctr">
              <a:lnSpc>
                <a:spcPts val="1510"/>
              </a:lnSpc>
              <a:spcBef>
                <a:spcPts val="295"/>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機械設備器具</a:t>
            </a:r>
            <a:r>
              <a:rPr sz="1400" b="1" spc="-2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Bef>
                <a:spcPts val="400"/>
              </a:spcBef>
            </a:pPr>
            <a:r>
              <a:rPr sz="1400" b="1" spc="12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(7</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3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9</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及</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16)</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90" name="object 21"/>
          <p:cNvGrpSpPr/>
          <p:nvPr/>
        </p:nvGrpSpPr>
        <p:grpSpPr>
          <a:xfrm>
            <a:off x="1398281" y="3233165"/>
            <a:ext cx="1504315" cy="797560"/>
            <a:chOff x="76136" y="3470084"/>
            <a:chExt cx="1504315" cy="797560"/>
          </a:xfrm>
        </p:grpSpPr>
        <p:sp>
          <p:nvSpPr>
            <p:cNvPr id="91" name="object 22"/>
            <p:cNvSpPr/>
            <p:nvPr/>
          </p:nvSpPr>
          <p:spPr>
            <a:xfrm>
              <a:off x="89153" y="3483101"/>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20"/>
                  </a:lnTo>
                  <a:lnTo>
                    <a:pt x="8075" y="683247"/>
                  </a:lnTo>
                  <a:lnTo>
                    <a:pt x="30562" y="718529"/>
                  </a:lnTo>
                  <a:lnTo>
                    <a:pt x="64851" y="746349"/>
                  </a:lnTo>
                  <a:lnTo>
                    <a:pt x="108336" y="764592"/>
                  </a:lnTo>
                  <a:lnTo>
                    <a:pt x="158407" y="771144"/>
                  </a:lnTo>
                  <a:lnTo>
                    <a:pt x="1319911" y="771144"/>
                  </a:lnTo>
                  <a:lnTo>
                    <a:pt x="1369982" y="764592"/>
                  </a:lnTo>
                  <a:lnTo>
                    <a:pt x="1413458" y="746349"/>
                  </a:lnTo>
                  <a:lnTo>
                    <a:pt x="1447734" y="718529"/>
                  </a:lnTo>
                  <a:lnTo>
                    <a:pt x="1470209" y="683247"/>
                  </a:lnTo>
                  <a:lnTo>
                    <a:pt x="1478280" y="642620"/>
                  </a:lnTo>
                  <a:lnTo>
                    <a:pt x="1478280" y="128524"/>
                  </a:lnTo>
                  <a:lnTo>
                    <a:pt x="1470209" y="87896"/>
                  </a:lnTo>
                  <a:lnTo>
                    <a:pt x="1447734" y="52614"/>
                  </a:lnTo>
                  <a:lnTo>
                    <a:pt x="1413458" y="24794"/>
                  </a:lnTo>
                  <a:lnTo>
                    <a:pt x="1369982" y="6551"/>
                  </a:lnTo>
                  <a:lnTo>
                    <a:pt x="1319911" y="0"/>
                  </a:lnTo>
                  <a:close/>
                </a:path>
              </a:pathLst>
            </a:custGeom>
            <a:solidFill>
              <a:srgbClr val="92D05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2" name="object 23"/>
            <p:cNvSpPr/>
            <p:nvPr/>
          </p:nvSpPr>
          <p:spPr>
            <a:xfrm>
              <a:off x="89153" y="3483101"/>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20"/>
                  </a:lnTo>
                  <a:lnTo>
                    <a:pt x="1470209" y="683247"/>
                  </a:lnTo>
                  <a:lnTo>
                    <a:pt x="1447734" y="718529"/>
                  </a:lnTo>
                  <a:lnTo>
                    <a:pt x="1413458" y="746349"/>
                  </a:lnTo>
                  <a:lnTo>
                    <a:pt x="1369982" y="764592"/>
                  </a:lnTo>
                  <a:lnTo>
                    <a:pt x="1319911" y="771144"/>
                  </a:lnTo>
                  <a:lnTo>
                    <a:pt x="158407" y="771144"/>
                  </a:lnTo>
                  <a:lnTo>
                    <a:pt x="108336" y="764592"/>
                  </a:lnTo>
                  <a:lnTo>
                    <a:pt x="64851" y="746349"/>
                  </a:lnTo>
                  <a:lnTo>
                    <a:pt x="30562" y="718529"/>
                  </a:lnTo>
                  <a:lnTo>
                    <a:pt x="8075" y="683247"/>
                  </a:lnTo>
                  <a:lnTo>
                    <a:pt x="0" y="642620"/>
                  </a:lnTo>
                  <a:lnTo>
                    <a:pt x="0" y="128524"/>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3" name="object 24"/>
            <p:cNvPicPr/>
            <p:nvPr/>
          </p:nvPicPr>
          <p:blipFill>
            <a:blip r:embed="rId13" cstate="print"/>
            <a:stretch>
              <a:fillRect/>
            </a:stretch>
          </p:blipFill>
          <p:spPr>
            <a:xfrm>
              <a:off x="271271" y="3558527"/>
              <a:ext cx="1126998" cy="398538"/>
            </a:xfrm>
            <a:prstGeom prst="rect">
              <a:avLst/>
            </a:prstGeom>
          </p:spPr>
        </p:pic>
        <p:pic>
          <p:nvPicPr>
            <p:cNvPr id="94" name="object 25"/>
            <p:cNvPicPr/>
            <p:nvPr/>
          </p:nvPicPr>
          <p:blipFill>
            <a:blip r:embed="rId14" cstate="print"/>
            <a:stretch>
              <a:fillRect/>
            </a:stretch>
          </p:blipFill>
          <p:spPr>
            <a:xfrm>
              <a:off x="359664" y="3825227"/>
              <a:ext cx="505205" cy="398538"/>
            </a:xfrm>
            <a:prstGeom prst="rect">
              <a:avLst/>
            </a:prstGeom>
          </p:spPr>
        </p:pic>
        <p:pic>
          <p:nvPicPr>
            <p:cNvPr id="95" name="object 26"/>
            <p:cNvPicPr/>
            <p:nvPr/>
          </p:nvPicPr>
          <p:blipFill>
            <a:blip r:embed="rId15" cstate="print"/>
            <a:stretch>
              <a:fillRect/>
            </a:stretch>
          </p:blipFill>
          <p:spPr>
            <a:xfrm>
              <a:off x="626364" y="3825227"/>
              <a:ext cx="416826" cy="398538"/>
            </a:xfrm>
            <a:prstGeom prst="rect">
              <a:avLst/>
            </a:prstGeom>
          </p:spPr>
        </p:pic>
        <p:pic>
          <p:nvPicPr>
            <p:cNvPr id="96" name="object 27"/>
            <p:cNvPicPr/>
            <p:nvPr/>
          </p:nvPicPr>
          <p:blipFill>
            <a:blip r:embed="rId16" cstate="print"/>
            <a:stretch>
              <a:fillRect/>
            </a:stretch>
          </p:blipFill>
          <p:spPr>
            <a:xfrm>
              <a:off x="804672" y="3825227"/>
              <a:ext cx="505206" cy="398538"/>
            </a:xfrm>
            <a:prstGeom prst="rect">
              <a:avLst/>
            </a:prstGeom>
          </p:spPr>
        </p:pic>
      </p:grpSp>
      <p:sp>
        <p:nvSpPr>
          <p:cNvPr id="97" name="object 28"/>
          <p:cNvSpPr txBox="1"/>
          <p:nvPr/>
        </p:nvSpPr>
        <p:spPr>
          <a:xfrm>
            <a:off x="1692273" y="3308260"/>
            <a:ext cx="915669" cy="558800"/>
          </a:xfrm>
          <a:prstGeom prst="rect">
            <a:avLst/>
          </a:prstGeom>
        </p:spPr>
        <p:txBody>
          <a:bodyPr vert="horz" wrap="square" lIns="0" tIns="66040" rIns="0" bIns="0" rtlCol="0">
            <a:spAutoFit/>
          </a:bodyPr>
          <a:lstStyle/>
          <a:p>
            <a:pPr marL="12700">
              <a:lnSpc>
                <a:spcPct val="100000"/>
              </a:lnSpc>
              <a:spcBef>
                <a:spcPts val="520"/>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化學品管理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00965">
              <a:lnSpc>
                <a:spcPct val="100000"/>
              </a:lnSpc>
              <a:spcBef>
                <a:spcPts val="420"/>
              </a:spcBef>
            </a:pPr>
            <a:r>
              <a:rPr sz="14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(10</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14)</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98" name="object 29"/>
          <p:cNvGrpSpPr/>
          <p:nvPr/>
        </p:nvGrpSpPr>
        <p:grpSpPr>
          <a:xfrm>
            <a:off x="1398281" y="4310633"/>
            <a:ext cx="1504315" cy="797560"/>
            <a:chOff x="76136" y="4547552"/>
            <a:chExt cx="1504315" cy="797560"/>
          </a:xfrm>
        </p:grpSpPr>
        <p:sp>
          <p:nvSpPr>
            <p:cNvPr id="99" name="object 30"/>
            <p:cNvSpPr/>
            <p:nvPr/>
          </p:nvSpPr>
          <p:spPr>
            <a:xfrm>
              <a:off x="89153" y="4560570"/>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3"/>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3"/>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0" name="object 31"/>
            <p:cNvSpPr/>
            <p:nvPr/>
          </p:nvSpPr>
          <p:spPr>
            <a:xfrm>
              <a:off x="89153" y="4560570"/>
              <a:ext cx="1478280" cy="771525"/>
            </a:xfrm>
            <a:custGeom>
              <a:avLst/>
              <a:gdLst/>
              <a:ahLst/>
              <a:cxnLst/>
              <a:rect l="l" t="t" r="r" b="b"/>
              <a:pathLst>
                <a:path w="1478280" h="771525">
                  <a:moveTo>
                    <a:pt x="0" y="128523"/>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3"/>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3"/>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1" name="object 32"/>
            <p:cNvPicPr/>
            <p:nvPr/>
          </p:nvPicPr>
          <p:blipFill>
            <a:blip r:embed="rId17" cstate="print"/>
            <a:stretch>
              <a:fillRect/>
            </a:stretch>
          </p:blipFill>
          <p:spPr>
            <a:xfrm>
              <a:off x="181355" y="4635995"/>
              <a:ext cx="1305306" cy="398538"/>
            </a:xfrm>
            <a:prstGeom prst="rect">
              <a:avLst/>
            </a:prstGeom>
          </p:spPr>
        </p:pic>
        <p:pic>
          <p:nvPicPr>
            <p:cNvPr id="102" name="object 33"/>
            <p:cNvPicPr/>
            <p:nvPr/>
          </p:nvPicPr>
          <p:blipFill>
            <a:blip r:embed="rId18" cstate="print"/>
            <a:stretch>
              <a:fillRect/>
            </a:stretch>
          </p:blipFill>
          <p:spPr>
            <a:xfrm>
              <a:off x="359664" y="4902695"/>
              <a:ext cx="505205" cy="398538"/>
            </a:xfrm>
            <a:prstGeom prst="rect">
              <a:avLst/>
            </a:prstGeom>
          </p:spPr>
        </p:pic>
        <p:pic>
          <p:nvPicPr>
            <p:cNvPr id="103" name="object 34"/>
            <p:cNvPicPr/>
            <p:nvPr/>
          </p:nvPicPr>
          <p:blipFill>
            <a:blip r:embed="rId19" cstate="print"/>
            <a:stretch>
              <a:fillRect/>
            </a:stretch>
          </p:blipFill>
          <p:spPr>
            <a:xfrm>
              <a:off x="626364" y="4902695"/>
              <a:ext cx="416826" cy="398538"/>
            </a:xfrm>
            <a:prstGeom prst="rect">
              <a:avLst/>
            </a:prstGeom>
          </p:spPr>
        </p:pic>
        <p:pic>
          <p:nvPicPr>
            <p:cNvPr id="104" name="object 35"/>
            <p:cNvPicPr/>
            <p:nvPr/>
          </p:nvPicPr>
          <p:blipFill>
            <a:blip r:embed="rId20" cstate="print"/>
            <a:stretch>
              <a:fillRect/>
            </a:stretch>
          </p:blipFill>
          <p:spPr>
            <a:xfrm>
              <a:off x="804672" y="4902695"/>
              <a:ext cx="505206" cy="398538"/>
            </a:xfrm>
            <a:prstGeom prst="rect">
              <a:avLst/>
            </a:prstGeom>
          </p:spPr>
        </p:pic>
      </p:grpSp>
      <p:sp>
        <p:nvSpPr>
          <p:cNvPr id="105" name="object 36"/>
          <p:cNvSpPr txBox="1"/>
          <p:nvPr/>
        </p:nvSpPr>
        <p:spPr>
          <a:xfrm>
            <a:off x="1602357" y="4386363"/>
            <a:ext cx="1094105" cy="558800"/>
          </a:xfrm>
          <a:prstGeom prst="rect">
            <a:avLst/>
          </a:prstGeom>
        </p:spPr>
        <p:txBody>
          <a:bodyPr vert="horz" wrap="square" lIns="0" tIns="66040" rIns="0" bIns="0" rtlCol="0">
            <a:spAutoFit/>
          </a:bodyPr>
          <a:lstStyle/>
          <a:p>
            <a:pPr algn="ctr">
              <a:lnSpc>
                <a:spcPct val="100000"/>
              </a:lnSpc>
              <a:spcBef>
                <a:spcPts val="520"/>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勞工健康管理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20"/>
              </a:spcBef>
            </a:pPr>
            <a:r>
              <a:rPr sz="14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(19</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22)</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06" name="object 37"/>
          <p:cNvGrpSpPr/>
          <p:nvPr/>
        </p:nvGrpSpPr>
        <p:grpSpPr>
          <a:xfrm>
            <a:off x="1398345" y="1145348"/>
            <a:ext cx="6308725" cy="5352415"/>
            <a:chOff x="76200" y="1382267"/>
            <a:chExt cx="6308725" cy="5352415"/>
          </a:xfrm>
        </p:grpSpPr>
        <p:sp>
          <p:nvSpPr>
            <p:cNvPr id="107" name="object 38"/>
            <p:cNvSpPr/>
            <p:nvPr/>
          </p:nvSpPr>
          <p:spPr>
            <a:xfrm>
              <a:off x="89153" y="5639561"/>
              <a:ext cx="1478280" cy="769620"/>
            </a:xfrm>
            <a:custGeom>
              <a:avLst/>
              <a:gdLst/>
              <a:ahLst/>
              <a:cxnLst/>
              <a:rect l="l" t="t" r="r" b="b"/>
              <a:pathLst>
                <a:path w="1478280" h="769620">
                  <a:moveTo>
                    <a:pt x="1319911" y="0"/>
                  </a:moveTo>
                  <a:lnTo>
                    <a:pt x="158407" y="0"/>
                  </a:lnTo>
                  <a:lnTo>
                    <a:pt x="108336" y="6539"/>
                  </a:lnTo>
                  <a:lnTo>
                    <a:pt x="64851" y="24748"/>
                  </a:lnTo>
                  <a:lnTo>
                    <a:pt x="30562" y="52515"/>
                  </a:lnTo>
                  <a:lnTo>
                    <a:pt x="8075" y="87727"/>
                  </a:lnTo>
                  <a:lnTo>
                    <a:pt x="0" y="128269"/>
                  </a:lnTo>
                  <a:lnTo>
                    <a:pt x="0" y="641350"/>
                  </a:lnTo>
                  <a:lnTo>
                    <a:pt x="8075" y="681892"/>
                  </a:lnTo>
                  <a:lnTo>
                    <a:pt x="30562" y="717104"/>
                  </a:lnTo>
                  <a:lnTo>
                    <a:pt x="64851" y="744871"/>
                  </a:lnTo>
                  <a:lnTo>
                    <a:pt x="108336" y="763080"/>
                  </a:lnTo>
                  <a:lnTo>
                    <a:pt x="158407" y="769619"/>
                  </a:lnTo>
                  <a:lnTo>
                    <a:pt x="1319911" y="769619"/>
                  </a:lnTo>
                  <a:lnTo>
                    <a:pt x="1369982" y="763080"/>
                  </a:lnTo>
                  <a:lnTo>
                    <a:pt x="1413458" y="744871"/>
                  </a:lnTo>
                  <a:lnTo>
                    <a:pt x="1447734" y="717104"/>
                  </a:lnTo>
                  <a:lnTo>
                    <a:pt x="1470209" y="681892"/>
                  </a:lnTo>
                  <a:lnTo>
                    <a:pt x="1478280" y="641350"/>
                  </a:lnTo>
                  <a:lnTo>
                    <a:pt x="1478280" y="128269"/>
                  </a:lnTo>
                  <a:lnTo>
                    <a:pt x="1470209" y="87727"/>
                  </a:lnTo>
                  <a:lnTo>
                    <a:pt x="1447734" y="52515"/>
                  </a:lnTo>
                  <a:lnTo>
                    <a:pt x="1413458" y="24748"/>
                  </a:lnTo>
                  <a:lnTo>
                    <a:pt x="1369982" y="6539"/>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8" name="object 39"/>
            <p:cNvSpPr/>
            <p:nvPr/>
          </p:nvSpPr>
          <p:spPr>
            <a:xfrm>
              <a:off x="89153" y="5639561"/>
              <a:ext cx="1478280" cy="769620"/>
            </a:xfrm>
            <a:custGeom>
              <a:avLst/>
              <a:gdLst/>
              <a:ahLst/>
              <a:cxnLst/>
              <a:rect l="l" t="t" r="r" b="b"/>
              <a:pathLst>
                <a:path w="1478280" h="769620">
                  <a:moveTo>
                    <a:pt x="0" y="128269"/>
                  </a:moveTo>
                  <a:lnTo>
                    <a:pt x="8075" y="87727"/>
                  </a:lnTo>
                  <a:lnTo>
                    <a:pt x="30562" y="52515"/>
                  </a:lnTo>
                  <a:lnTo>
                    <a:pt x="64851" y="24748"/>
                  </a:lnTo>
                  <a:lnTo>
                    <a:pt x="108336" y="6539"/>
                  </a:lnTo>
                  <a:lnTo>
                    <a:pt x="158407" y="0"/>
                  </a:lnTo>
                  <a:lnTo>
                    <a:pt x="1319911" y="0"/>
                  </a:lnTo>
                  <a:lnTo>
                    <a:pt x="1369982" y="6539"/>
                  </a:lnTo>
                  <a:lnTo>
                    <a:pt x="1413458" y="24748"/>
                  </a:lnTo>
                  <a:lnTo>
                    <a:pt x="1447734" y="52515"/>
                  </a:lnTo>
                  <a:lnTo>
                    <a:pt x="1470209" y="87727"/>
                  </a:lnTo>
                  <a:lnTo>
                    <a:pt x="1478280" y="128269"/>
                  </a:lnTo>
                  <a:lnTo>
                    <a:pt x="1478280" y="641350"/>
                  </a:lnTo>
                  <a:lnTo>
                    <a:pt x="1470209" y="681892"/>
                  </a:lnTo>
                  <a:lnTo>
                    <a:pt x="1447734" y="717104"/>
                  </a:lnTo>
                  <a:lnTo>
                    <a:pt x="1413458" y="744871"/>
                  </a:lnTo>
                  <a:lnTo>
                    <a:pt x="1369982" y="763080"/>
                  </a:lnTo>
                  <a:lnTo>
                    <a:pt x="1319911" y="769619"/>
                  </a:lnTo>
                  <a:lnTo>
                    <a:pt x="158407" y="769619"/>
                  </a:lnTo>
                  <a:lnTo>
                    <a:pt x="108336" y="763080"/>
                  </a:lnTo>
                  <a:lnTo>
                    <a:pt x="64851" y="744871"/>
                  </a:lnTo>
                  <a:lnTo>
                    <a:pt x="30562" y="717104"/>
                  </a:lnTo>
                  <a:lnTo>
                    <a:pt x="8075" y="681892"/>
                  </a:lnTo>
                  <a:lnTo>
                    <a:pt x="0" y="641350"/>
                  </a:lnTo>
                  <a:lnTo>
                    <a:pt x="0" y="128269"/>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9" name="object 40"/>
            <p:cNvPicPr/>
            <p:nvPr/>
          </p:nvPicPr>
          <p:blipFill>
            <a:blip r:embed="rId21" cstate="print"/>
            <a:stretch>
              <a:fillRect/>
            </a:stretch>
          </p:blipFill>
          <p:spPr>
            <a:xfrm>
              <a:off x="181355" y="5715000"/>
              <a:ext cx="1305306" cy="398538"/>
            </a:xfrm>
            <a:prstGeom prst="rect">
              <a:avLst/>
            </a:prstGeom>
          </p:spPr>
        </p:pic>
        <p:pic>
          <p:nvPicPr>
            <p:cNvPr id="110" name="object 41"/>
            <p:cNvPicPr/>
            <p:nvPr/>
          </p:nvPicPr>
          <p:blipFill>
            <a:blip r:embed="rId22" cstate="print"/>
            <a:stretch>
              <a:fillRect/>
            </a:stretch>
          </p:blipFill>
          <p:spPr>
            <a:xfrm>
              <a:off x="181355" y="5981700"/>
              <a:ext cx="505206" cy="398538"/>
            </a:xfrm>
            <a:prstGeom prst="rect">
              <a:avLst/>
            </a:prstGeom>
          </p:spPr>
        </p:pic>
        <p:pic>
          <p:nvPicPr>
            <p:cNvPr id="111" name="object 42"/>
            <p:cNvPicPr/>
            <p:nvPr/>
          </p:nvPicPr>
          <p:blipFill>
            <a:blip r:embed="rId23" cstate="print"/>
            <a:stretch>
              <a:fillRect/>
            </a:stretch>
          </p:blipFill>
          <p:spPr>
            <a:xfrm>
              <a:off x="448056" y="5981700"/>
              <a:ext cx="416826" cy="398538"/>
            </a:xfrm>
            <a:prstGeom prst="rect">
              <a:avLst/>
            </a:prstGeom>
          </p:spPr>
        </p:pic>
        <p:pic>
          <p:nvPicPr>
            <p:cNvPr id="112" name="object 43"/>
            <p:cNvPicPr/>
            <p:nvPr/>
          </p:nvPicPr>
          <p:blipFill>
            <a:blip r:embed="rId24" cstate="print"/>
            <a:stretch>
              <a:fillRect/>
            </a:stretch>
          </p:blipFill>
          <p:spPr>
            <a:xfrm>
              <a:off x="626363" y="5981700"/>
              <a:ext cx="415277" cy="398538"/>
            </a:xfrm>
            <a:prstGeom prst="rect">
              <a:avLst/>
            </a:prstGeom>
          </p:spPr>
        </p:pic>
        <p:pic>
          <p:nvPicPr>
            <p:cNvPr id="113" name="object 44"/>
            <p:cNvPicPr/>
            <p:nvPr/>
          </p:nvPicPr>
          <p:blipFill>
            <a:blip r:embed="rId25" cstate="print"/>
            <a:stretch>
              <a:fillRect/>
            </a:stretch>
          </p:blipFill>
          <p:spPr>
            <a:xfrm>
              <a:off x="803148" y="5981700"/>
              <a:ext cx="416826" cy="398538"/>
            </a:xfrm>
            <a:prstGeom prst="rect">
              <a:avLst/>
            </a:prstGeom>
          </p:spPr>
        </p:pic>
        <p:pic>
          <p:nvPicPr>
            <p:cNvPr id="114" name="object 45"/>
            <p:cNvPicPr/>
            <p:nvPr/>
          </p:nvPicPr>
          <p:blipFill>
            <a:blip r:embed="rId26" cstate="print"/>
            <a:stretch>
              <a:fillRect/>
            </a:stretch>
          </p:blipFill>
          <p:spPr>
            <a:xfrm>
              <a:off x="981455" y="5981700"/>
              <a:ext cx="505206" cy="398538"/>
            </a:xfrm>
            <a:prstGeom prst="rect">
              <a:avLst/>
            </a:prstGeom>
          </p:spPr>
        </p:pic>
        <p:pic>
          <p:nvPicPr>
            <p:cNvPr id="115" name="object 46"/>
            <p:cNvPicPr/>
            <p:nvPr/>
          </p:nvPicPr>
          <p:blipFill>
            <a:blip r:embed="rId27" cstate="print"/>
            <a:stretch>
              <a:fillRect/>
            </a:stretch>
          </p:blipFill>
          <p:spPr>
            <a:xfrm>
              <a:off x="1766140" y="1382267"/>
              <a:ext cx="4618520" cy="5352288"/>
            </a:xfrm>
            <a:prstGeom prst="rect">
              <a:avLst/>
            </a:prstGeom>
          </p:spPr>
        </p:pic>
      </p:grpSp>
      <p:sp>
        <p:nvSpPr>
          <p:cNvPr id="116" name="object 47"/>
          <p:cNvSpPr txBox="1"/>
          <p:nvPr/>
        </p:nvSpPr>
        <p:spPr>
          <a:xfrm>
            <a:off x="5498666" y="1489264"/>
            <a:ext cx="839469" cy="966290"/>
          </a:xfrm>
          <a:prstGeom prst="rect">
            <a:avLst/>
          </a:prstGeom>
        </p:spPr>
        <p:txBody>
          <a:bodyPr vert="horz" wrap="square" lIns="0" tIns="67945" rIns="0" bIns="0" rtlCol="0">
            <a:spAutoFit/>
          </a:bodyPr>
          <a:lstStyle/>
          <a:p>
            <a:pPr marL="12700" marR="5080">
              <a:lnSpc>
                <a:spcPts val="3460"/>
              </a:lnSpc>
              <a:spcBef>
                <a:spcPts val="535"/>
              </a:spcBef>
            </a:pPr>
            <a:r>
              <a:rPr sz="3200" b="1" spc="-25" dirty="0">
                <a:latin typeface="Times New Roman" panose="02020603050405020304" pitchFamily="18" charset="0"/>
                <a:ea typeface="標楷體" panose="03000509000000000000" pitchFamily="65" charset="-120"/>
                <a:cs typeface="Times New Roman" panose="02020603050405020304" pitchFamily="18" charset="0"/>
              </a:rPr>
              <a:t>分級管理</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7" name="object 48"/>
          <p:cNvSpPr txBox="1"/>
          <p:nvPr/>
        </p:nvSpPr>
        <p:spPr>
          <a:xfrm>
            <a:off x="3983430" y="1847100"/>
            <a:ext cx="839469" cy="966290"/>
          </a:xfrm>
          <a:prstGeom prst="rect">
            <a:avLst/>
          </a:prstGeom>
        </p:spPr>
        <p:txBody>
          <a:bodyPr vert="horz" wrap="square" lIns="0" tIns="67945" rIns="0" bIns="0" rtlCol="0">
            <a:spAutoFit/>
          </a:bodyPr>
          <a:lstStyle/>
          <a:p>
            <a:pPr marL="12700" marR="5080">
              <a:lnSpc>
                <a:spcPts val="3460"/>
              </a:lnSpc>
              <a:spcBef>
                <a:spcPts val="535"/>
              </a:spcBef>
            </a:pPr>
            <a:r>
              <a:rPr sz="3200" b="1" spc="-30" dirty="0">
                <a:latin typeface="Times New Roman" panose="02020603050405020304" pitchFamily="18" charset="0"/>
                <a:ea typeface="標楷體" panose="03000509000000000000" pitchFamily="65" charset="-120"/>
                <a:cs typeface="Times New Roman" panose="02020603050405020304" pitchFamily="18" charset="0"/>
              </a:rPr>
              <a:t>危害</a:t>
            </a:r>
            <a:r>
              <a:rPr sz="3200" b="1" spc="-25" dirty="0">
                <a:latin typeface="Times New Roman" panose="02020603050405020304" pitchFamily="18" charset="0"/>
                <a:ea typeface="標楷體" panose="03000509000000000000" pitchFamily="65" charset="-120"/>
                <a:cs typeface="Times New Roman" panose="02020603050405020304" pitchFamily="18" charset="0"/>
              </a:rPr>
              <a:t>通識</a:t>
            </a:r>
            <a:endParaRPr sz="32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8" name="object 49"/>
          <p:cNvSpPr txBox="1"/>
          <p:nvPr/>
        </p:nvSpPr>
        <p:spPr>
          <a:xfrm>
            <a:off x="5043879" y="2959671"/>
            <a:ext cx="840105" cy="966290"/>
          </a:xfrm>
          <a:prstGeom prst="rect">
            <a:avLst/>
          </a:prstGeom>
        </p:spPr>
        <p:txBody>
          <a:bodyPr vert="horz" wrap="square" lIns="0" tIns="67945" rIns="0" bIns="0" rtlCol="0">
            <a:spAutoFit/>
          </a:bodyPr>
          <a:lstStyle/>
          <a:p>
            <a:pPr marL="12700" marR="5080">
              <a:lnSpc>
                <a:spcPts val="3460"/>
              </a:lnSpc>
              <a:spcBef>
                <a:spcPts val="535"/>
              </a:spcBef>
            </a:pPr>
            <a:r>
              <a:rPr sz="3200" b="1" spc="-25" dirty="0">
                <a:latin typeface="Times New Roman" panose="02020603050405020304" pitchFamily="18" charset="0"/>
                <a:ea typeface="標楷體" panose="03000509000000000000" pitchFamily="65" charset="-120"/>
                <a:cs typeface="Times New Roman" panose="02020603050405020304" pitchFamily="18" charset="0"/>
              </a:rPr>
              <a:t>法令要求</a:t>
            </a:r>
            <a:endParaRPr sz="32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9" name="object 52"/>
          <p:cNvSpPr txBox="1"/>
          <p:nvPr/>
        </p:nvSpPr>
        <p:spPr>
          <a:xfrm>
            <a:off x="1602357" y="5552719"/>
            <a:ext cx="1094105" cy="459100"/>
          </a:xfrm>
          <a:prstGeom prst="rect">
            <a:avLst/>
          </a:prstGeom>
        </p:spPr>
        <p:txBody>
          <a:bodyPr vert="horz" wrap="square" lIns="0" tIns="0" rIns="0" bIns="0" rtlCol="0">
            <a:spAutoFit/>
          </a:bodyPr>
          <a:lstStyle/>
          <a:p>
            <a:pPr marL="12700">
              <a:lnSpc>
                <a:spcPts val="1505"/>
              </a:lnSpc>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工作場所評估</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2700">
              <a:lnSpc>
                <a:spcPct val="100000"/>
              </a:lnSpc>
              <a:spcBef>
                <a:spcPts val="420"/>
              </a:spcBef>
            </a:pP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(15，17至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18)</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0" name="object 53"/>
          <p:cNvSpPr txBox="1"/>
          <p:nvPr/>
        </p:nvSpPr>
        <p:spPr>
          <a:xfrm>
            <a:off x="3732350" y="5808602"/>
            <a:ext cx="3340735" cy="394335"/>
          </a:xfrm>
          <a:prstGeom prst="rect">
            <a:avLst/>
          </a:prstGeom>
        </p:spPr>
        <p:txBody>
          <a:bodyPr vert="horz" wrap="square" lIns="0" tIns="0" rIns="0" bIns="0" rtlCol="0">
            <a:spAutoFit/>
          </a:bodyPr>
          <a:lstStyle/>
          <a:p>
            <a:pPr marL="12700">
              <a:lnSpc>
                <a:spcPts val="3005"/>
              </a:lnSpc>
            </a:pPr>
            <a:r>
              <a:rPr sz="2900" b="1" spc="-20" dirty="0">
                <a:latin typeface="Times New Roman" panose="02020603050405020304" pitchFamily="18" charset="0"/>
                <a:ea typeface="標楷體" panose="03000509000000000000" pitchFamily="65" charset="-120"/>
                <a:cs typeface="Times New Roman" panose="02020603050405020304" pitchFamily="18" charset="0"/>
              </a:rPr>
              <a:t>廠場化學品預防對策</a:t>
            </a:r>
            <a:endParaRPr sz="29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50">
            <a:extLst>
              <a:ext uri="{FF2B5EF4-FFF2-40B4-BE49-F238E27FC236}">
                <a16:creationId xmlns:a16="http://schemas.microsoft.com/office/drawing/2014/main" id="{AB052785-51EA-192B-B002-6B3EF212746B}"/>
              </a:ext>
            </a:extLst>
          </p:cNvPr>
          <p:cNvSpPr txBox="1"/>
          <p:nvPr/>
        </p:nvSpPr>
        <p:spPr>
          <a:xfrm>
            <a:off x="7986284" y="320673"/>
            <a:ext cx="3424554" cy="2312670"/>
          </a:xfrm>
          <a:prstGeom prst="rect">
            <a:avLst/>
          </a:prstGeom>
        </p:spPr>
        <p:txBody>
          <a:bodyPr vert="horz" wrap="square" lIns="0" tIns="165735" rIns="0" bIns="0" rtlCol="0">
            <a:spAutoFit/>
          </a:bodyPr>
          <a:lstStyle/>
          <a:p>
            <a:pPr marL="354965" indent="-342265">
              <a:lnSpc>
                <a:spcPct val="100000"/>
              </a:lnSpc>
              <a:spcBef>
                <a:spcPts val="1305"/>
              </a:spcBef>
              <a:buFont typeface="Wingdings"/>
              <a:buChar char=""/>
              <a:tabLst>
                <a:tab pos="354965" algn="l"/>
              </a:tabLst>
            </a:pPr>
            <a:r>
              <a:rPr sz="2000" b="1" spc="-15"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有機溶劑中毒預防規則</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354965" indent="-342265">
              <a:lnSpc>
                <a:spcPct val="100000"/>
              </a:lnSpc>
              <a:spcBef>
                <a:spcPts val="1200"/>
              </a:spcBef>
              <a:buFont typeface="Wingdings"/>
              <a:buChar char=""/>
              <a:tabLst>
                <a:tab pos="354965" algn="l"/>
              </a:tabLst>
            </a:pPr>
            <a:r>
              <a:rPr sz="2000" b="1" spc="-10"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特定化學物質危害預防標準</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354965" indent="-342265">
              <a:lnSpc>
                <a:spcPct val="100000"/>
              </a:lnSpc>
              <a:spcBef>
                <a:spcPts val="1200"/>
              </a:spcBef>
              <a:buFont typeface="Wingdings"/>
              <a:buChar char=""/>
              <a:tabLst>
                <a:tab pos="354965" algn="l"/>
              </a:tabLst>
            </a:pPr>
            <a:r>
              <a:rPr sz="2000" b="1" spc="-10"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鉛中毒預防規則</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354965" indent="-342265">
              <a:lnSpc>
                <a:spcPct val="100000"/>
              </a:lnSpc>
              <a:spcBef>
                <a:spcPts val="1200"/>
              </a:spcBef>
              <a:buFont typeface="Wingdings"/>
              <a:buChar char=""/>
              <a:tabLst>
                <a:tab pos="354965" algn="l"/>
              </a:tabLst>
            </a:pPr>
            <a:r>
              <a:rPr sz="2000" b="1" spc="-15"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四烷基鉛中毒預防規則</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354965" indent="-342265">
              <a:lnSpc>
                <a:spcPct val="100000"/>
              </a:lnSpc>
              <a:spcBef>
                <a:spcPts val="1200"/>
              </a:spcBef>
              <a:buFont typeface="Wingdings"/>
              <a:buChar char=""/>
              <a:tabLst>
                <a:tab pos="354965" algn="l"/>
              </a:tabLst>
            </a:pPr>
            <a:r>
              <a:rPr sz="2000" b="1" spc="-10"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粉塵危害預防標準</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object 56">
            <a:extLst>
              <a:ext uri="{FF2B5EF4-FFF2-40B4-BE49-F238E27FC236}">
                <a16:creationId xmlns:a16="http://schemas.microsoft.com/office/drawing/2014/main" id="{3A0B5B00-E243-9156-060A-E74807CA8AD8}"/>
              </a:ext>
            </a:extLst>
          </p:cNvPr>
          <p:cNvPicPr>
            <a:picLocks noChangeAspect="1"/>
          </p:cNvPicPr>
          <p:nvPr/>
        </p:nvPicPr>
        <p:blipFill>
          <a:blip r:embed="rId28" cstate="print"/>
          <a:stretch>
            <a:fillRect/>
          </a:stretch>
        </p:blipFill>
        <p:spPr>
          <a:xfrm>
            <a:off x="7839578" y="2815594"/>
            <a:ext cx="4204465" cy="3600000"/>
          </a:xfrm>
          <a:prstGeom prst="rect">
            <a:avLst/>
          </a:prstGeom>
        </p:spPr>
      </p:pic>
    </p:spTree>
    <p:extLst>
      <p:ext uri="{BB962C8B-B14F-4D97-AF65-F5344CB8AC3E}">
        <p14:creationId xmlns:p14="http://schemas.microsoft.com/office/powerpoint/2010/main" val="4134850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廠場化學品管理</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14)</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9" name="object 3"/>
          <p:cNvGrpSpPr/>
          <p:nvPr/>
        </p:nvGrpSpPr>
        <p:grpSpPr>
          <a:xfrm>
            <a:off x="1398281" y="1070660"/>
            <a:ext cx="1504315" cy="857885"/>
            <a:chOff x="76136" y="1307579"/>
            <a:chExt cx="1504315" cy="857885"/>
          </a:xfrm>
        </p:grpSpPr>
        <p:sp>
          <p:nvSpPr>
            <p:cNvPr id="51" name="object 4"/>
            <p:cNvSpPr/>
            <p:nvPr/>
          </p:nvSpPr>
          <p:spPr>
            <a:xfrm>
              <a:off x="89153" y="1328165"/>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20"/>
                  </a:lnTo>
                  <a:lnTo>
                    <a:pt x="8075" y="683247"/>
                  </a:lnTo>
                  <a:lnTo>
                    <a:pt x="30562" y="718529"/>
                  </a:lnTo>
                  <a:lnTo>
                    <a:pt x="64851" y="746349"/>
                  </a:lnTo>
                  <a:lnTo>
                    <a:pt x="108336" y="764592"/>
                  </a:lnTo>
                  <a:lnTo>
                    <a:pt x="158407" y="771144"/>
                  </a:lnTo>
                  <a:lnTo>
                    <a:pt x="1319911" y="771144"/>
                  </a:lnTo>
                  <a:lnTo>
                    <a:pt x="1369982" y="764592"/>
                  </a:lnTo>
                  <a:lnTo>
                    <a:pt x="1413458" y="746349"/>
                  </a:lnTo>
                  <a:lnTo>
                    <a:pt x="1447734" y="718529"/>
                  </a:lnTo>
                  <a:lnTo>
                    <a:pt x="1470209" y="683247"/>
                  </a:lnTo>
                  <a:lnTo>
                    <a:pt x="1478280" y="642620"/>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3" name="object 5"/>
            <p:cNvSpPr/>
            <p:nvPr/>
          </p:nvSpPr>
          <p:spPr>
            <a:xfrm>
              <a:off x="89153" y="1328165"/>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20"/>
                  </a:lnTo>
                  <a:lnTo>
                    <a:pt x="1470209" y="683247"/>
                  </a:lnTo>
                  <a:lnTo>
                    <a:pt x="1447734" y="718529"/>
                  </a:lnTo>
                  <a:lnTo>
                    <a:pt x="1413458" y="746349"/>
                  </a:lnTo>
                  <a:lnTo>
                    <a:pt x="1369982" y="764592"/>
                  </a:lnTo>
                  <a:lnTo>
                    <a:pt x="1319911" y="771144"/>
                  </a:lnTo>
                  <a:lnTo>
                    <a:pt x="158407" y="771144"/>
                  </a:lnTo>
                  <a:lnTo>
                    <a:pt x="108336" y="764592"/>
                  </a:lnTo>
                  <a:lnTo>
                    <a:pt x="64851" y="746349"/>
                  </a:lnTo>
                  <a:lnTo>
                    <a:pt x="30562" y="718529"/>
                  </a:lnTo>
                  <a:lnTo>
                    <a:pt x="8075" y="683247"/>
                  </a:lnTo>
                  <a:lnTo>
                    <a:pt x="0" y="642620"/>
                  </a:lnTo>
                  <a:lnTo>
                    <a:pt x="0" y="128524"/>
                  </a:lnTo>
                  <a:close/>
                </a:path>
              </a:pathLst>
            </a:custGeom>
            <a:ln w="25907">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6" name="object 6"/>
            <p:cNvPicPr/>
            <p:nvPr/>
          </p:nvPicPr>
          <p:blipFill>
            <a:blip r:embed="rId3" cstate="print"/>
            <a:stretch>
              <a:fillRect/>
            </a:stretch>
          </p:blipFill>
          <p:spPr>
            <a:xfrm>
              <a:off x="181355" y="1307579"/>
              <a:ext cx="1305306" cy="398538"/>
            </a:xfrm>
            <a:prstGeom prst="rect">
              <a:avLst/>
            </a:prstGeom>
          </p:spPr>
        </p:pic>
        <p:pic>
          <p:nvPicPr>
            <p:cNvPr id="57" name="object 7"/>
            <p:cNvPicPr/>
            <p:nvPr/>
          </p:nvPicPr>
          <p:blipFill>
            <a:blip r:embed="rId4" cstate="print"/>
            <a:stretch>
              <a:fillRect/>
            </a:stretch>
          </p:blipFill>
          <p:spPr>
            <a:xfrm>
              <a:off x="271271" y="1499603"/>
              <a:ext cx="1126998" cy="398538"/>
            </a:xfrm>
            <a:prstGeom prst="rect">
              <a:avLst/>
            </a:prstGeom>
          </p:spPr>
        </p:pic>
        <p:pic>
          <p:nvPicPr>
            <p:cNvPr id="58" name="object 8"/>
            <p:cNvPicPr/>
            <p:nvPr/>
          </p:nvPicPr>
          <p:blipFill>
            <a:blip r:embed="rId5" cstate="print"/>
            <a:stretch>
              <a:fillRect/>
            </a:stretch>
          </p:blipFill>
          <p:spPr>
            <a:xfrm>
              <a:off x="582168" y="1766303"/>
              <a:ext cx="505206" cy="398538"/>
            </a:xfrm>
            <a:prstGeom prst="rect">
              <a:avLst/>
            </a:prstGeom>
          </p:spPr>
        </p:pic>
      </p:grpSp>
      <p:sp>
        <p:nvSpPr>
          <p:cNvPr id="59" name="object 9"/>
          <p:cNvSpPr txBox="1"/>
          <p:nvPr/>
        </p:nvSpPr>
        <p:spPr>
          <a:xfrm>
            <a:off x="1602357" y="1108900"/>
            <a:ext cx="1094105" cy="698500"/>
          </a:xfrm>
          <a:prstGeom prst="rect">
            <a:avLst/>
          </a:prstGeom>
        </p:spPr>
        <p:txBody>
          <a:bodyPr vert="horz" wrap="square" lIns="0" tIns="37465" rIns="0" bIns="0" rtlCol="0">
            <a:spAutoFit/>
          </a:bodyPr>
          <a:lstStyle/>
          <a:p>
            <a:pPr marL="12065" marR="5080" algn="ctr">
              <a:lnSpc>
                <a:spcPts val="1510"/>
              </a:lnSpc>
              <a:spcBef>
                <a:spcPts val="295"/>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一般安全衛生設備及措施</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00"/>
              </a:spcBef>
            </a:pPr>
            <a:r>
              <a:rPr sz="1400" b="1" spc="1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(6)</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60" name="object 10"/>
          <p:cNvGrpSpPr/>
          <p:nvPr/>
        </p:nvGrpSpPr>
        <p:grpSpPr>
          <a:xfrm>
            <a:off x="1398281" y="2148128"/>
            <a:ext cx="1504315" cy="857885"/>
            <a:chOff x="76136" y="2385047"/>
            <a:chExt cx="1504315" cy="857885"/>
          </a:xfrm>
        </p:grpSpPr>
        <p:sp>
          <p:nvSpPr>
            <p:cNvPr id="61" name="object 11"/>
            <p:cNvSpPr/>
            <p:nvPr/>
          </p:nvSpPr>
          <p:spPr>
            <a:xfrm>
              <a:off x="89153" y="2405633"/>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object 12"/>
            <p:cNvSpPr/>
            <p:nvPr/>
          </p:nvSpPr>
          <p:spPr>
            <a:xfrm>
              <a:off x="89153" y="2405633"/>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4"/>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object 13"/>
            <p:cNvPicPr/>
            <p:nvPr/>
          </p:nvPicPr>
          <p:blipFill>
            <a:blip r:embed="rId6" cstate="print"/>
            <a:stretch>
              <a:fillRect/>
            </a:stretch>
          </p:blipFill>
          <p:spPr>
            <a:xfrm>
              <a:off x="181355" y="2385047"/>
              <a:ext cx="1305306" cy="398538"/>
            </a:xfrm>
            <a:prstGeom prst="rect">
              <a:avLst/>
            </a:prstGeom>
          </p:spPr>
        </p:pic>
        <p:pic>
          <p:nvPicPr>
            <p:cNvPr id="64" name="object 14"/>
            <p:cNvPicPr/>
            <p:nvPr/>
          </p:nvPicPr>
          <p:blipFill>
            <a:blip r:embed="rId7" cstate="print"/>
            <a:stretch>
              <a:fillRect/>
            </a:stretch>
          </p:blipFill>
          <p:spPr>
            <a:xfrm>
              <a:off x="537972" y="2577071"/>
              <a:ext cx="593597" cy="398538"/>
            </a:xfrm>
            <a:prstGeom prst="rect">
              <a:avLst/>
            </a:prstGeom>
          </p:spPr>
        </p:pic>
        <p:pic>
          <p:nvPicPr>
            <p:cNvPr id="65" name="object 15"/>
            <p:cNvPicPr/>
            <p:nvPr/>
          </p:nvPicPr>
          <p:blipFill>
            <a:blip r:embed="rId8" cstate="print"/>
            <a:stretch>
              <a:fillRect/>
            </a:stretch>
          </p:blipFill>
          <p:spPr>
            <a:xfrm>
              <a:off x="271271" y="2843771"/>
              <a:ext cx="416826" cy="398538"/>
            </a:xfrm>
            <a:prstGeom prst="rect">
              <a:avLst/>
            </a:prstGeom>
          </p:spPr>
        </p:pic>
        <p:pic>
          <p:nvPicPr>
            <p:cNvPr id="66" name="object 16"/>
            <p:cNvPicPr/>
            <p:nvPr/>
          </p:nvPicPr>
          <p:blipFill>
            <a:blip r:embed="rId9" cstate="print"/>
            <a:stretch>
              <a:fillRect/>
            </a:stretch>
          </p:blipFill>
          <p:spPr>
            <a:xfrm>
              <a:off x="449580" y="2843771"/>
              <a:ext cx="416826" cy="398538"/>
            </a:xfrm>
            <a:prstGeom prst="rect">
              <a:avLst/>
            </a:prstGeom>
          </p:spPr>
        </p:pic>
        <p:pic>
          <p:nvPicPr>
            <p:cNvPr id="67" name="object 17"/>
            <p:cNvPicPr/>
            <p:nvPr/>
          </p:nvPicPr>
          <p:blipFill>
            <a:blip r:embed="rId10" cstate="print"/>
            <a:stretch>
              <a:fillRect/>
            </a:stretch>
          </p:blipFill>
          <p:spPr>
            <a:xfrm>
              <a:off x="627887" y="2843771"/>
              <a:ext cx="326897" cy="398538"/>
            </a:xfrm>
            <a:prstGeom prst="rect">
              <a:avLst/>
            </a:prstGeom>
          </p:spPr>
        </p:pic>
        <p:pic>
          <p:nvPicPr>
            <p:cNvPr id="68" name="object 18"/>
            <p:cNvPicPr/>
            <p:nvPr/>
          </p:nvPicPr>
          <p:blipFill>
            <a:blip r:embed="rId11" cstate="print"/>
            <a:stretch>
              <a:fillRect/>
            </a:stretch>
          </p:blipFill>
          <p:spPr>
            <a:xfrm>
              <a:off x="716279" y="2843771"/>
              <a:ext cx="416826" cy="398538"/>
            </a:xfrm>
            <a:prstGeom prst="rect">
              <a:avLst/>
            </a:prstGeom>
          </p:spPr>
        </p:pic>
        <p:pic>
          <p:nvPicPr>
            <p:cNvPr id="81" name="object 19"/>
            <p:cNvPicPr/>
            <p:nvPr/>
          </p:nvPicPr>
          <p:blipFill>
            <a:blip r:embed="rId12" cstate="print"/>
            <a:stretch>
              <a:fillRect/>
            </a:stretch>
          </p:blipFill>
          <p:spPr>
            <a:xfrm>
              <a:off x="894587" y="2843771"/>
              <a:ext cx="503694" cy="398538"/>
            </a:xfrm>
            <a:prstGeom prst="rect">
              <a:avLst/>
            </a:prstGeom>
          </p:spPr>
        </p:pic>
      </p:grpSp>
      <p:sp>
        <p:nvSpPr>
          <p:cNvPr id="84" name="object 20"/>
          <p:cNvSpPr txBox="1"/>
          <p:nvPr/>
        </p:nvSpPr>
        <p:spPr>
          <a:xfrm>
            <a:off x="1602357" y="2187003"/>
            <a:ext cx="1094105" cy="698500"/>
          </a:xfrm>
          <a:prstGeom prst="rect">
            <a:avLst/>
          </a:prstGeom>
        </p:spPr>
        <p:txBody>
          <a:bodyPr vert="horz" wrap="square" lIns="0" tIns="37465" rIns="0" bIns="0" rtlCol="0">
            <a:spAutoFit/>
          </a:bodyPr>
          <a:lstStyle/>
          <a:p>
            <a:pPr marL="12065" marR="5080" algn="ctr">
              <a:lnSpc>
                <a:spcPts val="1510"/>
              </a:lnSpc>
              <a:spcBef>
                <a:spcPts val="295"/>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機械設備器具</a:t>
            </a:r>
            <a:r>
              <a:rPr sz="1400" b="1" spc="-2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Bef>
                <a:spcPts val="400"/>
              </a:spcBef>
            </a:pPr>
            <a:r>
              <a:rPr sz="1400" b="1" spc="12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(7</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3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9</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及</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16)</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85" name="object 21"/>
          <p:cNvGrpSpPr/>
          <p:nvPr/>
        </p:nvGrpSpPr>
        <p:grpSpPr>
          <a:xfrm>
            <a:off x="1398281" y="3233165"/>
            <a:ext cx="1504315" cy="797560"/>
            <a:chOff x="76136" y="3470084"/>
            <a:chExt cx="1504315" cy="797560"/>
          </a:xfrm>
        </p:grpSpPr>
        <p:sp>
          <p:nvSpPr>
            <p:cNvPr id="86" name="object 22"/>
            <p:cNvSpPr/>
            <p:nvPr/>
          </p:nvSpPr>
          <p:spPr>
            <a:xfrm>
              <a:off x="89153" y="3483101"/>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20"/>
                  </a:lnTo>
                  <a:lnTo>
                    <a:pt x="8075" y="683247"/>
                  </a:lnTo>
                  <a:lnTo>
                    <a:pt x="30562" y="718529"/>
                  </a:lnTo>
                  <a:lnTo>
                    <a:pt x="64851" y="746349"/>
                  </a:lnTo>
                  <a:lnTo>
                    <a:pt x="108336" y="764592"/>
                  </a:lnTo>
                  <a:lnTo>
                    <a:pt x="158407" y="771144"/>
                  </a:lnTo>
                  <a:lnTo>
                    <a:pt x="1319911" y="771144"/>
                  </a:lnTo>
                  <a:lnTo>
                    <a:pt x="1369982" y="764592"/>
                  </a:lnTo>
                  <a:lnTo>
                    <a:pt x="1413458" y="746349"/>
                  </a:lnTo>
                  <a:lnTo>
                    <a:pt x="1447734" y="718529"/>
                  </a:lnTo>
                  <a:lnTo>
                    <a:pt x="1470209" y="683247"/>
                  </a:lnTo>
                  <a:lnTo>
                    <a:pt x="1478280" y="642620"/>
                  </a:lnTo>
                  <a:lnTo>
                    <a:pt x="1478280" y="128524"/>
                  </a:lnTo>
                  <a:lnTo>
                    <a:pt x="1470209" y="87896"/>
                  </a:lnTo>
                  <a:lnTo>
                    <a:pt x="1447734" y="52614"/>
                  </a:lnTo>
                  <a:lnTo>
                    <a:pt x="1413458" y="24794"/>
                  </a:lnTo>
                  <a:lnTo>
                    <a:pt x="1369982" y="6551"/>
                  </a:lnTo>
                  <a:lnTo>
                    <a:pt x="1319911" y="0"/>
                  </a:lnTo>
                  <a:close/>
                </a:path>
              </a:pathLst>
            </a:custGeom>
            <a:solidFill>
              <a:srgbClr val="92D05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7" name="object 23"/>
            <p:cNvSpPr/>
            <p:nvPr/>
          </p:nvSpPr>
          <p:spPr>
            <a:xfrm>
              <a:off x="89153" y="3483101"/>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20"/>
                  </a:lnTo>
                  <a:lnTo>
                    <a:pt x="1470209" y="683247"/>
                  </a:lnTo>
                  <a:lnTo>
                    <a:pt x="1447734" y="718529"/>
                  </a:lnTo>
                  <a:lnTo>
                    <a:pt x="1413458" y="746349"/>
                  </a:lnTo>
                  <a:lnTo>
                    <a:pt x="1369982" y="764592"/>
                  </a:lnTo>
                  <a:lnTo>
                    <a:pt x="1319911" y="771144"/>
                  </a:lnTo>
                  <a:lnTo>
                    <a:pt x="158407" y="771144"/>
                  </a:lnTo>
                  <a:lnTo>
                    <a:pt x="108336" y="764592"/>
                  </a:lnTo>
                  <a:lnTo>
                    <a:pt x="64851" y="746349"/>
                  </a:lnTo>
                  <a:lnTo>
                    <a:pt x="30562" y="718529"/>
                  </a:lnTo>
                  <a:lnTo>
                    <a:pt x="8075" y="683247"/>
                  </a:lnTo>
                  <a:lnTo>
                    <a:pt x="0" y="642620"/>
                  </a:lnTo>
                  <a:lnTo>
                    <a:pt x="0" y="128524"/>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8" name="object 24"/>
            <p:cNvPicPr/>
            <p:nvPr/>
          </p:nvPicPr>
          <p:blipFill>
            <a:blip r:embed="rId13" cstate="print"/>
            <a:stretch>
              <a:fillRect/>
            </a:stretch>
          </p:blipFill>
          <p:spPr>
            <a:xfrm>
              <a:off x="271271" y="3558527"/>
              <a:ext cx="1126998" cy="398538"/>
            </a:xfrm>
            <a:prstGeom prst="rect">
              <a:avLst/>
            </a:prstGeom>
          </p:spPr>
        </p:pic>
        <p:pic>
          <p:nvPicPr>
            <p:cNvPr id="89" name="object 25"/>
            <p:cNvPicPr/>
            <p:nvPr/>
          </p:nvPicPr>
          <p:blipFill>
            <a:blip r:embed="rId14" cstate="print"/>
            <a:stretch>
              <a:fillRect/>
            </a:stretch>
          </p:blipFill>
          <p:spPr>
            <a:xfrm>
              <a:off x="359664" y="3825227"/>
              <a:ext cx="505205" cy="398538"/>
            </a:xfrm>
            <a:prstGeom prst="rect">
              <a:avLst/>
            </a:prstGeom>
          </p:spPr>
        </p:pic>
        <p:pic>
          <p:nvPicPr>
            <p:cNvPr id="90" name="object 26"/>
            <p:cNvPicPr/>
            <p:nvPr/>
          </p:nvPicPr>
          <p:blipFill>
            <a:blip r:embed="rId15" cstate="print"/>
            <a:stretch>
              <a:fillRect/>
            </a:stretch>
          </p:blipFill>
          <p:spPr>
            <a:xfrm>
              <a:off x="626364" y="3825227"/>
              <a:ext cx="416826" cy="398538"/>
            </a:xfrm>
            <a:prstGeom prst="rect">
              <a:avLst/>
            </a:prstGeom>
          </p:spPr>
        </p:pic>
        <p:pic>
          <p:nvPicPr>
            <p:cNvPr id="91" name="object 27"/>
            <p:cNvPicPr/>
            <p:nvPr/>
          </p:nvPicPr>
          <p:blipFill>
            <a:blip r:embed="rId16" cstate="print"/>
            <a:stretch>
              <a:fillRect/>
            </a:stretch>
          </p:blipFill>
          <p:spPr>
            <a:xfrm>
              <a:off x="804672" y="3825227"/>
              <a:ext cx="505206" cy="398538"/>
            </a:xfrm>
            <a:prstGeom prst="rect">
              <a:avLst/>
            </a:prstGeom>
          </p:spPr>
        </p:pic>
      </p:grpSp>
      <p:sp>
        <p:nvSpPr>
          <p:cNvPr id="92" name="object 28"/>
          <p:cNvSpPr txBox="1"/>
          <p:nvPr/>
        </p:nvSpPr>
        <p:spPr>
          <a:xfrm>
            <a:off x="1692273" y="3308260"/>
            <a:ext cx="915669" cy="558800"/>
          </a:xfrm>
          <a:prstGeom prst="rect">
            <a:avLst/>
          </a:prstGeom>
        </p:spPr>
        <p:txBody>
          <a:bodyPr vert="horz" wrap="square" lIns="0" tIns="66040" rIns="0" bIns="0" rtlCol="0">
            <a:spAutoFit/>
          </a:bodyPr>
          <a:lstStyle/>
          <a:p>
            <a:pPr marL="12700">
              <a:lnSpc>
                <a:spcPct val="100000"/>
              </a:lnSpc>
              <a:spcBef>
                <a:spcPts val="520"/>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化學品管理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00965">
              <a:lnSpc>
                <a:spcPct val="100000"/>
              </a:lnSpc>
              <a:spcBef>
                <a:spcPts val="420"/>
              </a:spcBef>
            </a:pPr>
            <a:r>
              <a:rPr sz="14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(10</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14)</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93" name="object 29"/>
          <p:cNvGrpSpPr/>
          <p:nvPr/>
        </p:nvGrpSpPr>
        <p:grpSpPr>
          <a:xfrm>
            <a:off x="1398281" y="4310633"/>
            <a:ext cx="1504315" cy="797560"/>
            <a:chOff x="76136" y="4547552"/>
            <a:chExt cx="1504315" cy="797560"/>
          </a:xfrm>
        </p:grpSpPr>
        <p:sp>
          <p:nvSpPr>
            <p:cNvPr id="94" name="object 30"/>
            <p:cNvSpPr/>
            <p:nvPr/>
          </p:nvSpPr>
          <p:spPr>
            <a:xfrm>
              <a:off x="89153" y="4560570"/>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3"/>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3"/>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5" name="object 31"/>
            <p:cNvSpPr/>
            <p:nvPr/>
          </p:nvSpPr>
          <p:spPr>
            <a:xfrm>
              <a:off x="89153" y="4560570"/>
              <a:ext cx="1478280" cy="771525"/>
            </a:xfrm>
            <a:custGeom>
              <a:avLst/>
              <a:gdLst/>
              <a:ahLst/>
              <a:cxnLst/>
              <a:rect l="l" t="t" r="r" b="b"/>
              <a:pathLst>
                <a:path w="1478280" h="771525">
                  <a:moveTo>
                    <a:pt x="0" y="128523"/>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3"/>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3"/>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6" name="object 32"/>
            <p:cNvPicPr/>
            <p:nvPr/>
          </p:nvPicPr>
          <p:blipFill>
            <a:blip r:embed="rId17" cstate="print"/>
            <a:stretch>
              <a:fillRect/>
            </a:stretch>
          </p:blipFill>
          <p:spPr>
            <a:xfrm>
              <a:off x="181355" y="4635995"/>
              <a:ext cx="1305306" cy="398538"/>
            </a:xfrm>
            <a:prstGeom prst="rect">
              <a:avLst/>
            </a:prstGeom>
          </p:spPr>
        </p:pic>
        <p:pic>
          <p:nvPicPr>
            <p:cNvPr id="97" name="object 33"/>
            <p:cNvPicPr/>
            <p:nvPr/>
          </p:nvPicPr>
          <p:blipFill>
            <a:blip r:embed="rId18" cstate="print"/>
            <a:stretch>
              <a:fillRect/>
            </a:stretch>
          </p:blipFill>
          <p:spPr>
            <a:xfrm>
              <a:off x="359664" y="4902695"/>
              <a:ext cx="505205" cy="398538"/>
            </a:xfrm>
            <a:prstGeom prst="rect">
              <a:avLst/>
            </a:prstGeom>
          </p:spPr>
        </p:pic>
        <p:pic>
          <p:nvPicPr>
            <p:cNvPr id="98" name="object 34"/>
            <p:cNvPicPr/>
            <p:nvPr/>
          </p:nvPicPr>
          <p:blipFill>
            <a:blip r:embed="rId19" cstate="print"/>
            <a:stretch>
              <a:fillRect/>
            </a:stretch>
          </p:blipFill>
          <p:spPr>
            <a:xfrm>
              <a:off x="626364" y="4902695"/>
              <a:ext cx="416826" cy="398538"/>
            </a:xfrm>
            <a:prstGeom prst="rect">
              <a:avLst/>
            </a:prstGeom>
          </p:spPr>
        </p:pic>
        <p:pic>
          <p:nvPicPr>
            <p:cNvPr id="99" name="object 35"/>
            <p:cNvPicPr/>
            <p:nvPr/>
          </p:nvPicPr>
          <p:blipFill>
            <a:blip r:embed="rId20" cstate="print"/>
            <a:stretch>
              <a:fillRect/>
            </a:stretch>
          </p:blipFill>
          <p:spPr>
            <a:xfrm>
              <a:off x="804672" y="4902695"/>
              <a:ext cx="505206" cy="398538"/>
            </a:xfrm>
            <a:prstGeom prst="rect">
              <a:avLst/>
            </a:prstGeom>
          </p:spPr>
        </p:pic>
      </p:grpSp>
      <p:sp>
        <p:nvSpPr>
          <p:cNvPr id="100" name="object 36"/>
          <p:cNvSpPr txBox="1"/>
          <p:nvPr/>
        </p:nvSpPr>
        <p:spPr>
          <a:xfrm>
            <a:off x="1602357" y="4386363"/>
            <a:ext cx="1094105" cy="558800"/>
          </a:xfrm>
          <a:prstGeom prst="rect">
            <a:avLst/>
          </a:prstGeom>
        </p:spPr>
        <p:txBody>
          <a:bodyPr vert="horz" wrap="square" lIns="0" tIns="66040" rIns="0" bIns="0" rtlCol="0">
            <a:spAutoFit/>
          </a:bodyPr>
          <a:lstStyle/>
          <a:p>
            <a:pPr algn="ctr">
              <a:lnSpc>
                <a:spcPct val="100000"/>
              </a:lnSpc>
              <a:spcBef>
                <a:spcPts val="520"/>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勞工健康管理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20"/>
              </a:spcBef>
            </a:pPr>
            <a:r>
              <a:rPr sz="14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(19</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22)</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01" name="object 37"/>
          <p:cNvGrpSpPr/>
          <p:nvPr/>
        </p:nvGrpSpPr>
        <p:grpSpPr>
          <a:xfrm>
            <a:off x="1411298" y="5402642"/>
            <a:ext cx="1478280" cy="769620"/>
            <a:chOff x="89153" y="5639561"/>
            <a:chExt cx="1478280" cy="769620"/>
          </a:xfrm>
        </p:grpSpPr>
        <p:sp>
          <p:nvSpPr>
            <p:cNvPr id="102" name="object 38"/>
            <p:cNvSpPr/>
            <p:nvPr/>
          </p:nvSpPr>
          <p:spPr>
            <a:xfrm>
              <a:off x="89153" y="5639561"/>
              <a:ext cx="1478280" cy="769620"/>
            </a:xfrm>
            <a:custGeom>
              <a:avLst/>
              <a:gdLst/>
              <a:ahLst/>
              <a:cxnLst/>
              <a:rect l="l" t="t" r="r" b="b"/>
              <a:pathLst>
                <a:path w="1478280" h="769620">
                  <a:moveTo>
                    <a:pt x="1319911" y="0"/>
                  </a:moveTo>
                  <a:lnTo>
                    <a:pt x="158407" y="0"/>
                  </a:lnTo>
                  <a:lnTo>
                    <a:pt x="108336" y="6539"/>
                  </a:lnTo>
                  <a:lnTo>
                    <a:pt x="64851" y="24748"/>
                  </a:lnTo>
                  <a:lnTo>
                    <a:pt x="30562" y="52515"/>
                  </a:lnTo>
                  <a:lnTo>
                    <a:pt x="8075" y="87727"/>
                  </a:lnTo>
                  <a:lnTo>
                    <a:pt x="0" y="128269"/>
                  </a:lnTo>
                  <a:lnTo>
                    <a:pt x="0" y="641350"/>
                  </a:lnTo>
                  <a:lnTo>
                    <a:pt x="8075" y="681892"/>
                  </a:lnTo>
                  <a:lnTo>
                    <a:pt x="30562" y="717104"/>
                  </a:lnTo>
                  <a:lnTo>
                    <a:pt x="64851" y="744871"/>
                  </a:lnTo>
                  <a:lnTo>
                    <a:pt x="108336" y="763080"/>
                  </a:lnTo>
                  <a:lnTo>
                    <a:pt x="158407" y="769619"/>
                  </a:lnTo>
                  <a:lnTo>
                    <a:pt x="1319911" y="769619"/>
                  </a:lnTo>
                  <a:lnTo>
                    <a:pt x="1369982" y="763080"/>
                  </a:lnTo>
                  <a:lnTo>
                    <a:pt x="1413458" y="744871"/>
                  </a:lnTo>
                  <a:lnTo>
                    <a:pt x="1447734" y="717104"/>
                  </a:lnTo>
                  <a:lnTo>
                    <a:pt x="1470209" y="681892"/>
                  </a:lnTo>
                  <a:lnTo>
                    <a:pt x="1478280" y="641350"/>
                  </a:lnTo>
                  <a:lnTo>
                    <a:pt x="1478280" y="128269"/>
                  </a:lnTo>
                  <a:lnTo>
                    <a:pt x="1470209" y="87727"/>
                  </a:lnTo>
                  <a:lnTo>
                    <a:pt x="1447734" y="52515"/>
                  </a:lnTo>
                  <a:lnTo>
                    <a:pt x="1413458" y="24748"/>
                  </a:lnTo>
                  <a:lnTo>
                    <a:pt x="1369982" y="6539"/>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3" name="object 39"/>
            <p:cNvSpPr/>
            <p:nvPr/>
          </p:nvSpPr>
          <p:spPr>
            <a:xfrm>
              <a:off x="89153" y="5639561"/>
              <a:ext cx="1478280" cy="769620"/>
            </a:xfrm>
            <a:custGeom>
              <a:avLst/>
              <a:gdLst/>
              <a:ahLst/>
              <a:cxnLst/>
              <a:rect l="l" t="t" r="r" b="b"/>
              <a:pathLst>
                <a:path w="1478280" h="769620">
                  <a:moveTo>
                    <a:pt x="0" y="128269"/>
                  </a:moveTo>
                  <a:lnTo>
                    <a:pt x="8075" y="87727"/>
                  </a:lnTo>
                  <a:lnTo>
                    <a:pt x="30562" y="52515"/>
                  </a:lnTo>
                  <a:lnTo>
                    <a:pt x="64851" y="24748"/>
                  </a:lnTo>
                  <a:lnTo>
                    <a:pt x="108336" y="6539"/>
                  </a:lnTo>
                  <a:lnTo>
                    <a:pt x="158407" y="0"/>
                  </a:lnTo>
                  <a:lnTo>
                    <a:pt x="1319911" y="0"/>
                  </a:lnTo>
                  <a:lnTo>
                    <a:pt x="1369982" y="6539"/>
                  </a:lnTo>
                  <a:lnTo>
                    <a:pt x="1413458" y="24748"/>
                  </a:lnTo>
                  <a:lnTo>
                    <a:pt x="1447734" y="52515"/>
                  </a:lnTo>
                  <a:lnTo>
                    <a:pt x="1470209" y="87727"/>
                  </a:lnTo>
                  <a:lnTo>
                    <a:pt x="1478280" y="128269"/>
                  </a:lnTo>
                  <a:lnTo>
                    <a:pt x="1478280" y="641350"/>
                  </a:lnTo>
                  <a:lnTo>
                    <a:pt x="1470209" y="681892"/>
                  </a:lnTo>
                  <a:lnTo>
                    <a:pt x="1447734" y="717104"/>
                  </a:lnTo>
                  <a:lnTo>
                    <a:pt x="1413458" y="744871"/>
                  </a:lnTo>
                  <a:lnTo>
                    <a:pt x="1369982" y="763080"/>
                  </a:lnTo>
                  <a:lnTo>
                    <a:pt x="1319911" y="769619"/>
                  </a:lnTo>
                  <a:lnTo>
                    <a:pt x="158407" y="769619"/>
                  </a:lnTo>
                  <a:lnTo>
                    <a:pt x="108336" y="763080"/>
                  </a:lnTo>
                  <a:lnTo>
                    <a:pt x="64851" y="744871"/>
                  </a:lnTo>
                  <a:lnTo>
                    <a:pt x="30562" y="717104"/>
                  </a:lnTo>
                  <a:lnTo>
                    <a:pt x="8075" y="681892"/>
                  </a:lnTo>
                  <a:lnTo>
                    <a:pt x="0" y="641350"/>
                  </a:lnTo>
                  <a:lnTo>
                    <a:pt x="0" y="128269"/>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4" name="object 40"/>
            <p:cNvPicPr/>
            <p:nvPr/>
          </p:nvPicPr>
          <p:blipFill>
            <a:blip r:embed="rId21" cstate="print"/>
            <a:stretch>
              <a:fillRect/>
            </a:stretch>
          </p:blipFill>
          <p:spPr>
            <a:xfrm>
              <a:off x="181355" y="5715000"/>
              <a:ext cx="1305306" cy="398538"/>
            </a:xfrm>
            <a:prstGeom prst="rect">
              <a:avLst/>
            </a:prstGeom>
          </p:spPr>
        </p:pic>
        <p:pic>
          <p:nvPicPr>
            <p:cNvPr id="105" name="object 41"/>
            <p:cNvPicPr/>
            <p:nvPr/>
          </p:nvPicPr>
          <p:blipFill>
            <a:blip r:embed="rId22" cstate="print"/>
            <a:stretch>
              <a:fillRect/>
            </a:stretch>
          </p:blipFill>
          <p:spPr>
            <a:xfrm>
              <a:off x="181355" y="5981700"/>
              <a:ext cx="505206" cy="398538"/>
            </a:xfrm>
            <a:prstGeom prst="rect">
              <a:avLst/>
            </a:prstGeom>
          </p:spPr>
        </p:pic>
        <p:pic>
          <p:nvPicPr>
            <p:cNvPr id="106" name="object 42"/>
            <p:cNvPicPr/>
            <p:nvPr/>
          </p:nvPicPr>
          <p:blipFill>
            <a:blip r:embed="rId23" cstate="print"/>
            <a:stretch>
              <a:fillRect/>
            </a:stretch>
          </p:blipFill>
          <p:spPr>
            <a:xfrm>
              <a:off x="448056" y="5981700"/>
              <a:ext cx="416826" cy="398538"/>
            </a:xfrm>
            <a:prstGeom prst="rect">
              <a:avLst/>
            </a:prstGeom>
          </p:spPr>
        </p:pic>
        <p:pic>
          <p:nvPicPr>
            <p:cNvPr id="107" name="object 43"/>
            <p:cNvPicPr/>
            <p:nvPr/>
          </p:nvPicPr>
          <p:blipFill>
            <a:blip r:embed="rId24" cstate="print"/>
            <a:stretch>
              <a:fillRect/>
            </a:stretch>
          </p:blipFill>
          <p:spPr>
            <a:xfrm>
              <a:off x="626363" y="5981700"/>
              <a:ext cx="415277" cy="398538"/>
            </a:xfrm>
            <a:prstGeom prst="rect">
              <a:avLst/>
            </a:prstGeom>
          </p:spPr>
        </p:pic>
        <p:pic>
          <p:nvPicPr>
            <p:cNvPr id="108" name="object 44"/>
            <p:cNvPicPr/>
            <p:nvPr/>
          </p:nvPicPr>
          <p:blipFill>
            <a:blip r:embed="rId25" cstate="print"/>
            <a:stretch>
              <a:fillRect/>
            </a:stretch>
          </p:blipFill>
          <p:spPr>
            <a:xfrm>
              <a:off x="803148" y="5981700"/>
              <a:ext cx="416826" cy="398538"/>
            </a:xfrm>
            <a:prstGeom prst="rect">
              <a:avLst/>
            </a:prstGeom>
          </p:spPr>
        </p:pic>
        <p:pic>
          <p:nvPicPr>
            <p:cNvPr id="109" name="object 45"/>
            <p:cNvPicPr/>
            <p:nvPr/>
          </p:nvPicPr>
          <p:blipFill>
            <a:blip r:embed="rId26" cstate="print"/>
            <a:stretch>
              <a:fillRect/>
            </a:stretch>
          </p:blipFill>
          <p:spPr>
            <a:xfrm>
              <a:off x="981455" y="5981700"/>
              <a:ext cx="505206" cy="398538"/>
            </a:xfrm>
            <a:prstGeom prst="rect">
              <a:avLst/>
            </a:prstGeom>
          </p:spPr>
        </p:pic>
      </p:grpSp>
      <p:sp>
        <p:nvSpPr>
          <p:cNvPr id="114" name="object 52"/>
          <p:cNvSpPr txBox="1"/>
          <p:nvPr/>
        </p:nvSpPr>
        <p:spPr>
          <a:xfrm>
            <a:off x="1602357" y="5552719"/>
            <a:ext cx="1094105" cy="459100"/>
          </a:xfrm>
          <a:prstGeom prst="rect">
            <a:avLst/>
          </a:prstGeom>
        </p:spPr>
        <p:txBody>
          <a:bodyPr vert="horz" wrap="square" lIns="0" tIns="0" rIns="0" bIns="0" rtlCol="0">
            <a:spAutoFit/>
          </a:bodyPr>
          <a:lstStyle/>
          <a:p>
            <a:pPr marL="12700">
              <a:lnSpc>
                <a:spcPts val="1505"/>
              </a:lnSpc>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工作場所評估</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2700">
              <a:lnSpc>
                <a:spcPct val="100000"/>
              </a:lnSpc>
              <a:spcBef>
                <a:spcPts val="420"/>
              </a:spcBef>
            </a:pP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(15，17至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18)</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 name="群組 2"/>
          <p:cNvGrpSpPr>
            <a:grpSpLocks noChangeAspect="1"/>
          </p:cNvGrpSpPr>
          <p:nvPr/>
        </p:nvGrpSpPr>
        <p:grpSpPr>
          <a:xfrm>
            <a:off x="3206177" y="764311"/>
            <a:ext cx="7989639" cy="5585027"/>
            <a:chOff x="3206177" y="831284"/>
            <a:chExt cx="7518209" cy="5255481"/>
          </a:xfrm>
        </p:grpSpPr>
        <p:sp>
          <p:nvSpPr>
            <p:cNvPr id="54" name="object 2"/>
            <p:cNvSpPr txBox="1"/>
            <p:nvPr/>
          </p:nvSpPr>
          <p:spPr>
            <a:xfrm>
              <a:off x="8562593" y="4190783"/>
              <a:ext cx="1384935" cy="391160"/>
            </a:xfrm>
            <a:prstGeom prst="rect">
              <a:avLst/>
            </a:prstGeom>
          </p:spPr>
          <p:txBody>
            <a:bodyPr vert="horz" wrap="square" lIns="0" tIns="12700" rIns="0" bIns="0" rtlCol="0">
              <a:spAutoFit/>
            </a:bodyPr>
            <a:lstStyle/>
            <a:p>
              <a:pPr marL="12700">
                <a:lnSpc>
                  <a:spcPct val="100000"/>
                </a:lnSpc>
                <a:spcBef>
                  <a:spcPts val="100"/>
                </a:spcBef>
                <a:tabLst>
                  <a:tab pos="758825" algn="l"/>
                </a:tabLst>
              </a:pPr>
              <a:r>
                <a:rPr sz="2400" b="1" dirty="0">
                  <a:latin typeface="Times New Roman" panose="02020603050405020304" pitchFamily="18" charset="0"/>
                  <a:ea typeface="標楷體" panose="03000509000000000000" pitchFamily="65" charset="-120"/>
                  <a:cs typeface="Times New Roman" panose="02020603050405020304" pitchFamily="18" charset="0"/>
                </a:rPr>
                <a:t>分</a:t>
              </a:r>
              <a:r>
                <a:rPr sz="2400" b="1" spc="-50" dirty="0">
                  <a:latin typeface="Times New Roman" panose="02020603050405020304" pitchFamily="18" charset="0"/>
                  <a:ea typeface="標楷體" panose="03000509000000000000" pitchFamily="65" charset="-120"/>
                  <a:cs typeface="Times New Roman" panose="02020603050405020304" pitchFamily="18" charset="0"/>
                </a:rPr>
                <a:t>級</a:t>
              </a:r>
              <a:r>
                <a:rPr sz="2400" b="1" dirty="0">
                  <a:latin typeface="Times New Roman" panose="02020603050405020304" pitchFamily="18" charset="0"/>
                  <a:ea typeface="標楷體" panose="03000509000000000000" pitchFamily="65" charset="-120"/>
                  <a:cs typeface="Times New Roman" panose="02020603050405020304" pitchFamily="18" charset="0"/>
                </a:rPr>
                <a:t>	管</a:t>
              </a:r>
              <a:r>
                <a:rPr sz="2400" b="1" spc="-50" dirty="0">
                  <a:latin typeface="Times New Roman" panose="02020603050405020304" pitchFamily="18" charset="0"/>
                  <a:ea typeface="標楷體" panose="03000509000000000000" pitchFamily="65" charset="-120"/>
                  <a:cs typeface="Times New Roman" panose="02020603050405020304" pitchFamily="18" charset="0"/>
                </a:rPr>
                <a:t>理</a:t>
              </a:r>
              <a:endParaRPr sz="2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55" name="object 3"/>
            <p:cNvGrpSpPr/>
            <p:nvPr/>
          </p:nvGrpSpPr>
          <p:grpSpPr>
            <a:xfrm>
              <a:off x="3206177" y="1959265"/>
              <a:ext cx="5389245" cy="4127500"/>
              <a:chOff x="1583372" y="2281427"/>
              <a:chExt cx="5389245" cy="4127500"/>
            </a:xfrm>
          </p:grpSpPr>
          <p:sp>
            <p:nvSpPr>
              <p:cNvPr id="69" name="object 4"/>
              <p:cNvSpPr/>
              <p:nvPr/>
            </p:nvSpPr>
            <p:spPr>
              <a:xfrm>
                <a:off x="6724650" y="2300477"/>
                <a:ext cx="228600" cy="2075814"/>
              </a:xfrm>
              <a:custGeom>
                <a:avLst/>
                <a:gdLst/>
                <a:ahLst/>
                <a:cxnLst/>
                <a:rect l="l" t="t" r="r" b="b"/>
                <a:pathLst>
                  <a:path w="228600" h="2075814">
                    <a:moveTo>
                      <a:pt x="228600" y="2075688"/>
                    </a:moveTo>
                    <a:lnTo>
                      <a:pt x="184112" y="2074193"/>
                    </a:lnTo>
                    <a:lnTo>
                      <a:pt x="147780" y="2070115"/>
                    </a:lnTo>
                    <a:lnTo>
                      <a:pt x="123283" y="2064061"/>
                    </a:lnTo>
                    <a:lnTo>
                      <a:pt x="114300" y="2056638"/>
                    </a:lnTo>
                    <a:lnTo>
                      <a:pt x="114300" y="745363"/>
                    </a:lnTo>
                    <a:lnTo>
                      <a:pt x="105316" y="737939"/>
                    </a:lnTo>
                    <a:lnTo>
                      <a:pt x="80819" y="731885"/>
                    </a:lnTo>
                    <a:lnTo>
                      <a:pt x="44487" y="727807"/>
                    </a:lnTo>
                    <a:lnTo>
                      <a:pt x="0" y="726313"/>
                    </a:lnTo>
                    <a:lnTo>
                      <a:pt x="44487" y="724818"/>
                    </a:lnTo>
                    <a:lnTo>
                      <a:pt x="80819" y="720740"/>
                    </a:lnTo>
                    <a:lnTo>
                      <a:pt x="105316" y="714686"/>
                    </a:lnTo>
                    <a:lnTo>
                      <a:pt x="114300" y="707263"/>
                    </a:lnTo>
                    <a:lnTo>
                      <a:pt x="114300" y="19050"/>
                    </a:lnTo>
                    <a:lnTo>
                      <a:pt x="123283" y="11626"/>
                    </a:lnTo>
                    <a:lnTo>
                      <a:pt x="147780" y="5572"/>
                    </a:lnTo>
                    <a:lnTo>
                      <a:pt x="184112" y="1494"/>
                    </a:lnTo>
                    <a:lnTo>
                      <a:pt x="228600" y="0"/>
                    </a:lnTo>
                  </a:path>
                </a:pathLst>
              </a:custGeom>
              <a:ln w="38100">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0" name="object 5"/>
              <p:cNvSpPr/>
              <p:nvPr/>
            </p:nvSpPr>
            <p:spPr>
              <a:xfrm>
                <a:off x="2840736" y="3747516"/>
                <a:ext cx="3138170" cy="2661285"/>
              </a:xfrm>
              <a:custGeom>
                <a:avLst/>
                <a:gdLst/>
                <a:ahLst/>
                <a:cxnLst/>
                <a:rect l="l" t="t" r="r" b="b"/>
                <a:pathLst>
                  <a:path w="3138170" h="2661285">
                    <a:moveTo>
                      <a:pt x="3137916" y="0"/>
                    </a:moveTo>
                    <a:lnTo>
                      <a:pt x="0" y="0"/>
                    </a:lnTo>
                    <a:lnTo>
                      <a:pt x="0" y="2660904"/>
                    </a:lnTo>
                    <a:lnTo>
                      <a:pt x="3137916" y="2660904"/>
                    </a:lnTo>
                    <a:lnTo>
                      <a:pt x="3137916" y="0"/>
                    </a:lnTo>
                    <a:close/>
                  </a:path>
                </a:pathLst>
              </a:custGeom>
              <a:solidFill>
                <a:srgbClr val="D0FDAF"/>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1" name="object 6"/>
              <p:cNvSpPr/>
              <p:nvPr/>
            </p:nvSpPr>
            <p:spPr>
              <a:xfrm>
                <a:off x="1596390" y="2526029"/>
                <a:ext cx="1651000" cy="940435"/>
              </a:xfrm>
              <a:custGeom>
                <a:avLst/>
                <a:gdLst/>
                <a:ahLst/>
                <a:cxnLst/>
                <a:rect l="l" t="t" r="r" b="b"/>
                <a:pathLst>
                  <a:path w="1651000" h="940435">
                    <a:moveTo>
                      <a:pt x="1493773" y="0"/>
                    </a:moveTo>
                    <a:lnTo>
                      <a:pt x="156717" y="0"/>
                    </a:lnTo>
                    <a:lnTo>
                      <a:pt x="107159" y="7983"/>
                    </a:lnTo>
                    <a:lnTo>
                      <a:pt x="64136" y="30219"/>
                    </a:lnTo>
                    <a:lnTo>
                      <a:pt x="30219" y="64136"/>
                    </a:lnTo>
                    <a:lnTo>
                      <a:pt x="7983" y="107159"/>
                    </a:lnTo>
                    <a:lnTo>
                      <a:pt x="0" y="156718"/>
                    </a:lnTo>
                    <a:lnTo>
                      <a:pt x="0" y="783590"/>
                    </a:lnTo>
                    <a:lnTo>
                      <a:pt x="7983" y="833148"/>
                    </a:lnTo>
                    <a:lnTo>
                      <a:pt x="30219" y="876171"/>
                    </a:lnTo>
                    <a:lnTo>
                      <a:pt x="64136" y="910088"/>
                    </a:lnTo>
                    <a:lnTo>
                      <a:pt x="107159" y="932324"/>
                    </a:lnTo>
                    <a:lnTo>
                      <a:pt x="156717" y="940308"/>
                    </a:lnTo>
                    <a:lnTo>
                      <a:pt x="1493773" y="940308"/>
                    </a:lnTo>
                    <a:lnTo>
                      <a:pt x="1543332" y="932324"/>
                    </a:lnTo>
                    <a:lnTo>
                      <a:pt x="1586355" y="910088"/>
                    </a:lnTo>
                    <a:lnTo>
                      <a:pt x="1620272" y="876171"/>
                    </a:lnTo>
                    <a:lnTo>
                      <a:pt x="1642508" y="833148"/>
                    </a:lnTo>
                    <a:lnTo>
                      <a:pt x="1650491" y="783590"/>
                    </a:lnTo>
                    <a:lnTo>
                      <a:pt x="1650491" y="156718"/>
                    </a:lnTo>
                    <a:lnTo>
                      <a:pt x="1642508" y="107159"/>
                    </a:lnTo>
                    <a:lnTo>
                      <a:pt x="1620272" y="64136"/>
                    </a:lnTo>
                    <a:lnTo>
                      <a:pt x="1586355" y="30219"/>
                    </a:lnTo>
                    <a:lnTo>
                      <a:pt x="1543332" y="7983"/>
                    </a:lnTo>
                    <a:lnTo>
                      <a:pt x="1493773" y="0"/>
                    </a:lnTo>
                    <a:close/>
                  </a:path>
                </a:pathLst>
              </a:custGeom>
              <a:solidFill>
                <a:srgbClr val="FFFF99"/>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2" name="object 7"/>
              <p:cNvSpPr/>
              <p:nvPr/>
            </p:nvSpPr>
            <p:spPr>
              <a:xfrm>
                <a:off x="1596390" y="2526029"/>
                <a:ext cx="1651000" cy="940435"/>
              </a:xfrm>
              <a:custGeom>
                <a:avLst/>
                <a:gdLst/>
                <a:ahLst/>
                <a:cxnLst/>
                <a:rect l="l" t="t" r="r" b="b"/>
                <a:pathLst>
                  <a:path w="1651000" h="940435">
                    <a:moveTo>
                      <a:pt x="0" y="156718"/>
                    </a:moveTo>
                    <a:lnTo>
                      <a:pt x="7983" y="107159"/>
                    </a:lnTo>
                    <a:lnTo>
                      <a:pt x="30219" y="64136"/>
                    </a:lnTo>
                    <a:lnTo>
                      <a:pt x="64136" y="30219"/>
                    </a:lnTo>
                    <a:lnTo>
                      <a:pt x="107159" y="7983"/>
                    </a:lnTo>
                    <a:lnTo>
                      <a:pt x="156717" y="0"/>
                    </a:lnTo>
                    <a:lnTo>
                      <a:pt x="1493773" y="0"/>
                    </a:lnTo>
                    <a:lnTo>
                      <a:pt x="1543332" y="7983"/>
                    </a:lnTo>
                    <a:lnTo>
                      <a:pt x="1586355" y="30219"/>
                    </a:lnTo>
                    <a:lnTo>
                      <a:pt x="1620272" y="64136"/>
                    </a:lnTo>
                    <a:lnTo>
                      <a:pt x="1642508" y="107159"/>
                    </a:lnTo>
                    <a:lnTo>
                      <a:pt x="1650491" y="156718"/>
                    </a:lnTo>
                    <a:lnTo>
                      <a:pt x="1650491" y="783590"/>
                    </a:lnTo>
                    <a:lnTo>
                      <a:pt x="1642508" y="833148"/>
                    </a:lnTo>
                    <a:lnTo>
                      <a:pt x="1620272" y="876171"/>
                    </a:lnTo>
                    <a:lnTo>
                      <a:pt x="1586355" y="910088"/>
                    </a:lnTo>
                    <a:lnTo>
                      <a:pt x="1543332" y="932324"/>
                    </a:lnTo>
                    <a:lnTo>
                      <a:pt x="1493773" y="940308"/>
                    </a:lnTo>
                    <a:lnTo>
                      <a:pt x="156717" y="940308"/>
                    </a:lnTo>
                    <a:lnTo>
                      <a:pt x="107159" y="932324"/>
                    </a:lnTo>
                    <a:lnTo>
                      <a:pt x="64136" y="910088"/>
                    </a:lnTo>
                    <a:lnTo>
                      <a:pt x="30219" y="876171"/>
                    </a:lnTo>
                    <a:lnTo>
                      <a:pt x="7983" y="833148"/>
                    </a:lnTo>
                    <a:lnTo>
                      <a:pt x="0" y="783590"/>
                    </a:lnTo>
                    <a:lnTo>
                      <a:pt x="0" y="156718"/>
                    </a:lnTo>
                    <a:close/>
                  </a:path>
                </a:pathLst>
              </a:custGeom>
              <a:ln w="25908">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73" name="object 8"/>
            <p:cNvSpPr txBox="1"/>
            <p:nvPr/>
          </p:nvSpPr>
          <p:spPr>
            <a:xfrm>
              <a:off x="3394962" y="2499524"/>
              <a:ext cx="1295400" cy="330835"/>
            </a:xfrm>
            <a:prstGeom prst="rect">
              <a:avLst/>
            </a:prstGeom>
          </p:spPr>
          <p:txBody>
            <a:bodyPr vert="horz" wrap="square" lIns="0" tIns="13335" rIns="0" bIns="0" rtlCol="0">
              <a:spAutoFit/>
            </a:bodyPr>
            <a:lstStyle/>
            <a:p>
              <a:pPr marL="12700">
                <a:lnSpc>
                  <a:spcPct val="100000"/>
                </a:lnSpc>
                <a:spcBef>
                  <a:spcPts val="105"/>
                </a:spcBef>
              </a:pPr>
              <a:r>
                <a:rPr sz="2000" b="1" spc="-15" dirty="0">
                  <a:latin typeface="Times New Roman" panose="02020603050405020304" pitchFamily="18" charset="0"/>
                  <a:ea typeface="標楷體" panose="03000509000000000000" pitchFamily="65" charset="-120"/>
                  <a:cs typeface="Times New Roman" panose="02020603050405020304" pitchFamily="18" charset="0"/>
                </a:rPr>
                <a:t>新化學物質</a:t>
              </a:r>
              <a:endParaRPr sz="20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74" name="object 9"/>
            <p:cNvGrpSpPr/>
            <p:nvPr/>
          </p:nvGrpSpPr>
          <p:grpSpPr>
            <a:xfrm>
              <a:off x="4949443" y="2216821"/>
              <a:ext cx="2396490" cy="1016635"/>
              <a:chOff x="3326638" y="2538983"/>
              <a:chExt cx="2396490" cy="1016635"/>
            </a:xfrm>
          </p:grpSpPr>
          <p:sp>
            <p:nvSpPr>
              <p:cNvPr id="75" name="object 10"/>
              <p:cNvSpPr/>
              <p:nvPr/>
            </p:nvSpPr>
            <p:spPr>
              <a:xfrm>
                <a:off x="3336798" y="2743961"/>
                <a:ext cx="713740" cy="577850"/>
              </a:xfrm>
              <a:custGeom>
                <a:avLst/>
                <a:gdLst/>
                <a:ahLst/>
                <a:cxnLst/>
                <a:rect l="l" t="t" r="r" b="b"/>
                <a:pathLst>
                  <a:path w="713739" h="577850">
                    <a:moveTo>
                      <a:pt x="424434" y="0"/>
                    </a:moveTo>
                    <a:lnTo>
                      <a:pt x="424434" y="144399"/>
                    </a:lnTo>
                    <a:lnTo>
                      <a:pt x="0" y="144399"/>
                    </a:lnTo>
                    <a:lnTo>
                      <a:pt x="0" y="433197"/>
                    </a:lnTo>
                    <a:lnTo>
                      <a:pt x="424434" y="433197"/>
                    </a:lnTo>
                    <a:lnTo>
                      <a:pt x="424434" y="577596"/>
                    </a:lnTo>
                    <a:lnTo>
                      <a:pt x="713231" y="288798"/>
                    </a:lnTo>
                    <a:lnTo>
                      <a:pt x="424434"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6" name="object 11"/>
              <p:cNvSpPr/>
              <p:nvPr/>
            </p:nvSpPr>
            <p:spPr>
              <a:xfrm>
                <a:off x="3336798" y="2743961"/>
                <a:ext cx="713740" cy="577850"/>
              </a:xfrm>
              <a:custGeom>
                <a:avLst/>
                <a:gdLst/>
                <a:ahLst/>
                <a:cxnLst/>
                <a:rect l="l" t="t" r="r" b="b"/>
                <a:pathLst>
                  <a:path w="713739" h="577850">
                    <a:moveTo>
                      <a:pt x="0" y="144399"/>
                    </a:moveTo>
                    <a:lnTo>
                      <a:pt x="424434" y="144399"/>
                    </a:lnTo>
                    <a:lnTo>
                      <a:pt x="424434" y="0"/>
                    </a:lnTo>
                    <a:lnTo>
                      <a:pt x="713231" y="288798"/>
                    </a:lnTo>
                    <a:lnTo>
                      <a:pt x="424434" y="577596"/>
                    </a:lnTo>
                    <a:lnTo>
                      <a:pt x="424434" y="433197"/>
                    </a:lnTo>
                    <a:lnTo>
                      <a:pt x="0" y="433197"/>
                    </a:lnTo>
                    <a:lnTo>
                      <a:pt x="0" y="144399"/>
                    </a:lnTo>
                    <a:close/>
                  </a:path>
                </a:pathLst>
              </a:custGeom>
              <a:ln w="19811">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7" name="object 12"/>
              <p:cNvSpPr/>
              <p:nvPr/>
            </p:nvSpPr>
            <p:spPr>
              <a:xfrm>
                <a:off x="4157472" y="2577083"/>
                <a:ext cx="1527175" cy="940435"/>
              </a:xfrm>
              <a:custGeom>
                <a:avLst/>
                <a:gdLst/>
                <a:ahLst/>
                <a:cxnLst/>
                <a:rect l="l" t="t" r="r" b="b"/>
                <a:pathLst>
                  <a:path w="1527175" h="940435">
                    <a:moveTo>
                      <a:pt x="1370329" y="0"/>
                    </a:moveTo>
                    <a:lnTo>
                      <a:pt x="156717" y="0"/>
                    </a:lnTo>
                    <a:lnTo>
                      <a:pt x="107159" y="7983"/>
                    </a:lnTo>
                    <a:lnTo>
                      <a:pt x="64136" y="30219"/>
                    </a:lnTo>
                    <a:lnTo>
                      <a:pt x="30219" y="64136"/>
                    </a:lnTo>
                    <a:lnTo>
                      <a:pt x="7983" y="107159"/>
                    </a:lnTo>
                    <a:lnTo>
                      <a:pt x="0" y="156717"/>
                    </a:lnTo>
                    <a:lnTo>
                      <a:pt x="0" y="783589"/>
                    </a:lnTo>
                    <a:lnTo>
                      <a:pt x="7983" y="833148"/>
                    </a:lnTo>
                    <a:lnTo>
                      <a:pt x="30219" y="876171"/>
                    </a:lnTo>
                    <a:lnTo>
                      <a:pt x="64136" y="910088"/>
                    </a:lnTo>
                    <a:lnTo>
                      <a:pt x="107159" y="932324"/>
                    </a:lnTo>
                    <a:lnTo>
                      <a:pt x="156717" y="940307"/>
                    </a:lnTo>
                    <a:lnTo>
                      <a:pt x="1370329" y="940307"/>
                    </a:lnTo>
                    <a:lnTo>
                      <a:pt x="1419888" y="932324"/>
                    </a:lnTo>
                    <a:lnTo>
                      <a:pt x="1462911" y="910088"/>
                    </a:lnTo>
                    <a:lnTo>
                      <a:pt x="1496828" y="876171"/>
                    </a:lnTo>
                    <a:lnTo>
                      <a:pt x="1519064" y="833148"/>
                    </a:lnTo>
                    <a:lnTo>
                      <a:pt x="1527048" y="783589"/>
                    </a:lnTo>
                    <a:lnTo>
                      <a:pt x="1527048" y="156717"/>
                    </a:lnTo>
                    <a:lnTo>
                      <a:pt x="1519064" y="107159"/>
                    </a:lnTo>
                    <a:lnTo>
                      <a:pt x="1496828" y="64136"/>
                    </a:lnTo>
                    <a:lnTo>
                      <a:pt x="1462911" y="30219"/>
                    </a:lnTo>
                    <a:lnTo>
                      <a:pt x="1419888" y="7983"/>
                    </a:lnTo>
                    <a:lnTo>
                      <a:pt x="1370329" y="0"/>
                    </a:lnTo>
                    <a:close/>
                  </a:path>
                </a:pathLst>
              </a:custGeom>
              <a:solidFill>
                <a:srgbClr val="EAEAEA"/>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8" name="object 13"/>
              <p:cNvSpPr/>
              <p:nvPr/>
            </p:nvSpPr>
            <p:spPr>
              <a:xfrm>
                <a:off x="4157472" y="2577083"/>
                <a:ext cx="1527175" cy="940435"/>
              </a:xfrm>
              <a:custGeom>
                <a:avLst/>
                <a:gdLst/>
                <a:ahLst/>
                <a:cxnLst/>
                <a:rect l="l" t="t" r="r" b="b"/>
                <a:pathLst>
                  <a:path w="1527175" h="940435">
                    <a:moveTo>
                      <a:pt x="0" y="156717"/>
                    </a:moveTo>
                    <a:lnTo>
                      <a:pt x="7983" y="107159"/>
                    </a:lnTo>
                    <a:lnTo>
                      <a:pt x="30219" y="64136"/>
                    </a:lnTo>
                    <a:lnTo>
                      <a:pt x="64136" y="30219"/>
                    </a:lnTo>
                    <a:lnTo>
                      <a:pt x="107159" y="7983"/>
                    </a:lnTo>
                    <a:lnTo>
                      <a:pt x="156717" y="0"/>
                    </a:lnTo>
                    <a:lnTo>
                      <a:pt x="1370329" y="0"/>
                    </a:lnTo>
                    <a:lnTo>
                      <a:pt x="1419888" y="7983"/>
                    </a:lnTo>
                    <a:lnTo>
                      <a:pt x="1462911" y="30219"/>
                    </a:lnTo>
                    <a:lnTo>
                      <a:pt x="1496828" y="64136"/>
                    </a:lnTo>
                    <a:lnTo>
                      <a:pt x="1519064" y="107159"/>
                    </a:lnTo>
                    <a:lnTo>
                      <a:pt x="1527048" y="156717"/>
                    </a:lnTo>
                    <a:lnTo>
                      <a:pt x="1527048" y="783589"/>
                    </a:lnTo>
                    <a:lnTo>
                      <a:pt x="1519064" y="833148"/>
                    </a:lnTo>
                    <a:lnTo>
                      <a:pt x="1496828" y="876171"/>
                    </a:lnTo>
                    <a:lnTo>
                      <a:pt x="1462911" y="910088"/>
                    </a:lnTo>
                    <a:lnTo>
                      <a:pt x="1419888" y="932324"/>
                    </a:lnTo>
                    <a:lnTo>
                      <a:pt x="1370329" y="940307"/>
                    </a:lnTo>
                    <a:lnTo>
                      <a:pt x="156717" y="940307"/>
                    </a:lnTo>
                    <a:lnTo>
                      <a:pt x="107159" y="932324"/>
                    </a:lnTo>
                    <a:lnTo>
                      <a:pt x="64136" y="910088"/>
                    </a:lnTo>
                    <a:lnTo>
                      <a:pt x="30219" y="876171"/>
                    </a:lnTo>
                    <a:lnTo>
                      <a:pt x="7983" y="833148"/>
                    </a:lnTo>
                    <a:lnTo>
                      <a:pt x="0" y="783589"/>
                    </a:lnTo>
                    <a:lnTo>
                      <a:pt x="0" y="156717"/>
                    </a:lnTo>
                    <a:close/>
                  </a:path>
                </a:pathLst>
              </a:custGeom>
              <a:ln w="76200">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79" name="object 14"/>
            <p:cNvSpPr txBox="1"/>
            <p:nvPr/>
          </p:nvSpPr>
          <p:spPr>
            <a:xfrm>
              <a:off x="5909563" y="2491904"/>
              <a:ext cx="1272540" cy="453390"/>
            </a:xfrm>
            <a:prstGeom prst="rect">
              <a:avLst/>
            </a:prstGeom>
          </p:spPr>
          <p:txBody>
            <a:bodyPr vert="horz" wrap="square" lIns="0" tIns="13335" rIns="0" bIns="0" rtlCol="0">
              <a:spAutoFit/>
            </a:bodyPr>
            <a:lstStyle/>
            <a:p>
              <a:pPr marL="367665" marR="5080" indent="-355600">
                <a:lnSpc>
                  <a:spcPct val="100000"/>
                </a:lnSpc>
                <a:spcBef>
                  <a:spcPts val="105"/>
                </a:spcBef>
              </a:pPr>
              <a:r>
                <a:rPr sz="1400" b="1" spc="-15" dirty="0">
                  <a:latin typeface="Times New Roman" panose="02020603050405020304" pitchFamily="18" charset="0"/>
                  <a:ea typeface="標楷體" panose="03000509000000000000" pitchFamily="65" charset="-120"/>
                  <a:cs typeface="Times New Roman" panose="02020603050405020304" pitchFamily="18" charset="0"/>
                </a:rPr>
                <a:t>危害性化學品通</a:t>
              </a:r>
              <a:r>
                <a:rPr sz="1400" b="1" spc="-20" dirty="0">
                  <a:latin typeface="Times New Roman" panose="02020603050405020304" pitchFamily="18" charset="0"/>
                  <a:ea typeface="標楷體" panose="03000509000000000000" pitchFamily="65" charset="-120"/>
                  <a:cs typeface="Times New Roman" panose="02020603050405020304" pitchFamily="18" charset="0"/>
                </a:rPr>
                <a:t>識制度</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80" name="object 15"/>
            <p:cNvGrpSpPr/>
            <p:nvPr/>
          </p:nvGrpSpPr>
          <p:grpSpPr>
            <a:xfrm>
              <a:off x="8529509" y="2680054"/>
              <a:ext cx="1551940" cy="1373505"/>
              <a:chOff x="6906704" y="3002216"/>
              <a:chExt cx="1551940" cy="1373505"/>
            </a:xfrm>
          </p:grpSpPr>
          <p:sp>
            <p:nvSpPr>
              <p:cNvPr id="82" name="object 16"/>
              <p:cNvSpPr/>
              <p:nvPr/>
            </p:nvSpPr>
            <p:spPr>
              <a:xfrm>
                <a:off x="6919722" y="3015234"/>
                <a:ext cx="1525905" cy="1347470"/>
              </a:xfrm>
              <a:custGeom>
                <a:avLst/>
                <a:gdLst/>
                <a:ahLst/>
                <a:cxnLst/>
                <a:rect l="l" t="t" r="r" b="b"/>
                <a:pathLst>
                  <a:path w="1525904" h="1347470">
                    <a:moveTo>
                      <a:pt x="1300987" y="0"/>
                    </a:moveTo>
                    <a:lnTo>
                      <a:pt x="224535" y="0"/>
                    </a:lnTo>
                    <a:lnTo>
                      <a:pt x="179300" y="4564"/>
                    </a:lnTo>
                    <a:lnTo>
                      <a:pt x="137159" y="17652"/>
                    </a:lnTo>
                    <a:lnTo>
                      <a:pt x="99020" y="38361"/>
                    </a:lnTo>
                    <a:lnTo>
                      <a:pt x="65785" y="65786"/>
                    </a:lnTo>
                    <a:lnTo>
                      <a:pt x="38361" y="99020"/>
                    </a:lnTo>
                    <a:lnTo>
                      <a:pt x="17652" y="137160"/>
                    </a:lnTo>
                    <a:lnTo>
                      <a:pt x="4564" y="179300"/>
                    </a:lnTo>
                    <a:lnTo>
                      <a:pt x="0" y="224536"/>
                    </a:lnTo>
                    <a:lnTo>
                      <a:pt x="0" y="1122679"/>
                    </a:lnTo>
                    <a:lnTo>
                      <a:pt x="4564" y="1167915"/>
                    </a:lnTo>
                    <a:lnTo>
                      <a:pt x="17653" y="1210055"/>
                    </a:lnTo>
                    <a:lnTo>
                      <a:pt x="38361" y="1248195"/>
                    </a:lnTo>
                    <a:lnTo>
                      <a:pt x="65786" y="1281429"/>
                    </a:lnTo>
                    <a:lnTo>
                      <a:pt x="99020" y="1308854"/>
                    </a:lnTo>
                    <a:lnTo>
                      <a:pt x="137159" y="1329563"/>
                    </a:lnTo>
                    <a:lnTo>
                      <a:pt x="179300" y="1342651"/>
                    </a:lnTo>
                    <a:lnTo>
                      <a:pt x="224535" y="1347215"/>
                    </a:lnTo>
                    <a:lnTo>
                      <a:pt x="1300987" y="1347215"/>
                    </a:lnTo>
                    <a:lnTo>
                      <a:pt x="1346223" y="1342651"/>
                    </a:lnTo>
                    <a:lnTo>
                      <a:pt x="1388363" y="1329563"/>
                    </a:lnTo>
                    <a:lnTo>
                      <a:pt x="1426503" y="1308854"/>
                    </a:lnTo>
                    <a:lnTo>
                      <a:pt x="1459737" y="1281430"/>
                    </a:lnTo>
                    <a:lnTo>
                      <a:pt x="1487162" y="1248195"/>
                    </a:lnTo>
                    <a:lnTo>
                      <a:pt x="1507871" y="1210056"/>
                    </a:lnTo>
                    <a:lnTo>
                      <a:pt x="1520959" y="1167915"/>
                    </a:lnTo>
                    <a:lnTo>
                      <a:pt x="1525524" y="1122679"/>
                    </a:lnTo>
                    <a:lnTo>
                      <a:pt x="1525524" y="224536"/>
                    </a:lnTo>
                    <a:lnTo>
                      <a:pt x="1520959" y="179300"/>
                    </a:lnTo>
                    <a:lnTo>
                      <a:pt x="1507871" y="137160"/>
                    </a:lnTo>
                    <a:lnTo>
                      <a:pt x="1487162" y="99020"/>
                    </a:lnTo>
                    <a:lnTo>
                      <a:pt x="1459737" y="65786"/>
                    </a:lnTo>
                    <a:lnTo>
                      <a:pt x="1426503" y="38361"/>
                    </a:lnTo>
                    <a:lnTo>
                      <a:pt x="1388363" y="17652"/>
                    </a:lnTo>
                    <a:lnTo>
                      <a:pt x="1346223" y="4564"/>
                    </a:lnTo>
                    <a:lnTo>
                      <a:pt x="1300987" y="0"/>
                    </a:lnTo>
                    <a:close/>
                  </a:path>
                </a:pathLst>
              </a:custGeom>
              <a:solidFill>
                <a:srgbClr val="FFCCFF"/>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3" name="object 17"/>
              <p:cNvSpPr/>
              <p:nvPr/>
            </p:nvSpPr>
            <p:spPr>
              <a:xfrm>
                <a:off x="6919722" y="3015234"/>
                <a:ext cx="1525905" cy="1347470"/>
              </a:xfrm>
              <a:custGeom>
                <a:avLst/>
                <a:gdLst/>
                <a:ahLst/>
                <a:cxnLst/>
                <a:rect l="l" t="t" r="r" b="b"/>
                <a:pathLst>
                  <a:path w="1525904" h="1347470">
                    <a:moveTo>
                      <a:pt x="0" y="224536"/>
                    </a:moveTo>
                    <a:lnTo>
                      <a:pt x="4564" y="179300"/>
                    </a:lnTo>
                    <a:lnTo>
                      <a:pt x="17652" y="137160"/>
                    </a:lnTo>
                    <a:lnTo>
                      <a:pt x="38361" y="99020"/>
                    </a:lnTo>
                    <a:lnTo>
                      <a:pt x="65785" y="65786"/>
                    </a:lnTo>
                    <a:lnTo>
                      <a:pt x="99020" y="38361"/>
                    </a:lnTo>
                    <a:lnTo>
                      <a:pt x="137159" y="17652"/>
                    </a:lnTo>
                    <a:lnTo>
                      <a:pt x="179300" y="4564"/>
                    </a:lnTo>
                    <a:lnTo>
                      <a:pt x="224535" y="0"/>
                    </a:lnTo>
                    <a:lnTo>
                      <a:pt x="1300987" y="0"/>
                    </a:lnTo>
                    <a:lnTo>
                      <a:pt x="1346223" y="4564"/>
                    </a:lnTo>
                    <a:lnTo>
                      <a:pt x="1388363" y="17652"/>
                    </a:lnTo>
                    <a:lnTo>
                      <a:pt x="1426503" y="38361"/>
                    </a:lnTo>
                    <a:lnTo>
                      <a:pt x="1459737" y="65786"/>
                    </a:lnTo>
                    <a:lnTo>
                      <a:pt x="1487162" y="99020"/>
                    </a:lnTo>
                    <a:lnTo>
                      <a:pt x="1507871" y="137160"/>
                    </a:lnTo>
                    <a:lnTo>
                      <a:pt x="1520959" y="179300"/>
                    </a:lnTo>
                    <a:lnTo>
                      <a:pt x="1525524" y="224536"/>
                    </a:lnTo>
                    <a:lnTo>
                      <a:pt x="1525524" y="1122679"/>
                    </a:lnTo>
                    <a:lnTo>
                      <a:pt x="1520959" y="1167915"/>
                    </a:lnTo>
                    <a:lnTo>
                      <a:pt x="1507871" y="1210056"/>
                    </a:lnTo>
                    <a:lnTo>
                      <a:pt x="1487162" y="1248195"/>
                    </a:lnTo>
                    <a:lnTo>
                      <a:pt x="1459737" y="1281430"/>
                    </a:lnTo>
                    <a:lnTo>
                      <a:pt x="1426503" y="1308854"/>
                    </a:lnTo>
                    <a:lnTo>
                      <a:pt x="1388363" y="1329563"/>
                    </a:lnTo>
                    <a:lnTo>
                      <a:pt x="1346223" y="1342651"/>
                    </a:lnTo>
                    <a:lnTo>
                      <a:pt x="1300987" y="1347215"/>
                    </a:lnTo>
                    <a:lnTo>
                      <a:pt x="224535" y="1347215"/>
                    </a:lnTo>
                    <a:lnTo>
                      <a:pt x="179300" y="1342651"/>
                    </a:lnTo>
                    <a:lnTo>
                      <a:pt x="137159" y="1329563"/>
                    </a:lnTo>
                    <a:lnTo>
                      <a:pt x="99020" y="1308854"/>
                    </a:lnTo>
                    <a:lnTo>
                      <a:pt x="65786" y="1281429"/>
                    </a:lnTo>
                    <a:lnTo>
                      <a:pt x="38361" y="1248195"/>
                    </a:lnTo>
                    <a:lnTo>
                      <a:pt x="17653" y="1210055"/>
                    </a:lnTo>
                    <a:lnTo>
                      <a:pt x="4564" y="1167915"/>
                    </a:lnTo>
                    <a:lnTo>
                      <a:pt x="0" y="1122679"/>
                    </a:lnTo>
                    <a:lnTo>
                      <a:pt x="0" y="224536"/>
                    </a:lnTo>
                    <a:close/>
                  </a:path>
                </a:pathLst>
              </a:custGeom>
              <a:ln w="25907">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17" name="object 18"/>
            <p:cNvSpPr txBox="1"/>
            <p:nvPr/>
          </p:nvSpPr>
          <p:spPr>
            <a:xfrm>
              <a:off x="8686925" y="2706788"/>
              <a:ext cx="1082040" cy="1306830"/>
            </a:xfrm>
            <a:prstGeom prst="rect">
              <a:avLst/>
            </a:prstGeom>
          </p:spPr>
          <p:txBody>
            <a:bodyPr vert="horz" wrap="square" lIns="0" tIns="13335" rIns="0" bIns="0" rtlCol="0">
              <a:spAutoFit/>
            </a:bodyPr>
            <a:lstStyle/>
            <a:p>
              <a:pPr marL="355600" indent="-342900">
                <a:lnSpc>
                  <a:spcPct val="100000"/>
                </a:lnSpc>
                <a:spcBef>
                  <a:spcPts val="105"/>
                </a:spcBef>
                <a:buFont typeface="Wingdings"/>
                <a:buChar char=""/>
                <a:tabLst>
                  <a:tab pos="355600" algn="l"/>
                </a:tabLst>
              </a:pPr>
              <a:r>
                <a:rPr sz="1400" b="1" spc="-15" dirty="0">
                  <a:latin typeface="Times New Roman" panose="02020603050405020304" pitchFamily="18" charset="0"/>
                  <a:ea typeface="標楷體" panose="03000509000000000000" pitchFamily="65" charset="-120"/>
                  <a:cs typeface="Times New Roman" panose="02020603050405020304" pitchFamily="18" charset="0"/>
                </a:rPr>
                <a:t>化學品評</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355600" marR="5080">
                <a:lnSpc>
                  <a:spcPct val="100000"/>
                </a:lnSpc>
              </a:pPr>
              <a:r>
                <a:rPr sz="1400" b="1" spc="-15" dirty="0">
                  <a:latin typeface="Times New Roman" panose="02020603050405020304" pitchFamily="18" charset="0"/>
                  <a:ea typeface="標楷體" panose="03000509000000000000" pitchFamily="65" charset="-120"/>
                  <a:cs typeface="Times New Roman" panose="02020603050405020304" pitchFamily="18" charset="0"/>
                </a:rPr>
                <a:t>估及分級</a:t>
              </a:r>
              <a:r>
                <a:rPr sz="1400" b="1" spc="-25" dirty="0">
                  <a:latin typeface="Times New Roman" panose="02020603050405020304" pitchFamily="18" charset="0"/>
                  <a:ea typeface="標楷體" panose="03000509000000000000" pitchFamily="65" charset="-120"/>
                  <a:cs typeface="Times New Roman" panose="02020603050405020304" pitchFamily="18" charset="0"/>
                </a:rPr>
                <a:t>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355600" indent="-342900">
                <a:lnSpc>
                  <a:spcPct val="100000"/>
                </a:lnSpc>
                <a:buFont typeface="Wingdings"/>
                <a:buChar char=""/>
                <a:tabLst>
                  <a:tab pos="355600" algn="l"/>
                </a:tabLst>
              </a:pPr>
              <a:r>
                <a:rPr sz="1400" b="1" spc="-15" dirty="0">
                  <a:latin typeface="Times New Roman" panose="02020603050405020304" pitchFamily="18" charset="0"/>
                  <a:ea typeface="標楷體" panose="03000509000000000000" pitchFamily="65" charset="-120"/>
                  <a:cs typeface="Times New Roman" panose="02020603050405020304" pitchFamily="18" charset="0"/>
                </a:rPr>
                <a:t>女性勞工</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355600">
                <a:lnSpc>
                  <a:spcPct val="100000"/>
                </a:lnSpc>
              </a:pPr>
              <a:r>
                <a:rPr sz="1400" b="1" spc="-15" dirty="0">
                  <a:latin typeface="Times New Roman" panose="02020603050405020304" pitchFamily="18" charset="0"/>
                  <a:ea typeface="標楷體" panose="03000509000000000000" pitchFamily="65" charset="-120"/>
                  <a:cs typeface="Times New Roman" panose="02020603050405020304" pitchFamily="18" charset="0"/>
                </a:rPr>
                <a:t>母性健康</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355600">
                <a:lnSpc>
                  <a:spcPct val="100000"/>
                </a:lnSpc>
              </a:pPr>
              <a:r>
                <a:rPr sz="1400" b="1" spc="-30" dirty="0">
                  <a:latin typeface="Times New Roman" panose="02020603050405020304" pitchFamily="18" charset="0"/>
                  <a:ea typeface="標楷體" panose="03000509000000000000" pitchFamily="65" charset="-120"/>
                  <a:cs typeface="Times New Roman" panose="02020603050405020304" pitchFamily="18" charset="0"/>
                </a:rPr>
                <a:t>保護</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18" name="object 19"/>
            <p:cNvGrpSpPr/>
            <p:nvPr/>
          </p:nvGrpSpPr>
          <p:grpSpPr>
            <a:xfrm>
              <a:off x="4295837" y="1477618"/>
              <a:ext cx="1812289" cy="899794"/>
              <a:chOff x="2673032" y="1799780"/>
              <a:chExt cx="1812289" cy="899794"/>
            </a:xfrm>
          </p:grpSpPr>
          <p:sp>
            <p:nvSpPr>
              <p:cNvPr id="119" name="object 20"/>
              <p:cNvSpPr/>
              <p:nvPr/>
            </p:nvSpPr>
            <p:spPr>
              <a:xfrm>
                <a:off x="3642106" y="2205989"/>
                <a:ext cx="620395" cy="480059"/>
              </a:xfrm>
              <a:custGeom>
                <a:avLst/>
                <a:gdLst/>
                <a:ahLst/>
                <a:cxnLst/>
                <a:rect l="l" t="t" r="r" b="b"/>
                <a:pathLst>
                  <a:path w="620395" h="480060">
                    <a:moveTo>
                      <a:pt x="516509" y="0"/>
                    </a:moveTo>
                    <a:lnTo>
                      <a:pt x="380111" y="120014"/>
                    </a:lnTo>
                    <a:lnTo>
                      <a:pt x="440055" y="120014"/>
                    </a:lnTo>
                    <a:lnTo>
                      <a:pt x="425626" y="163404"/>
                    </a:lnTo>
                    <a:lnTo>
                      <a:pt x="407114" y="204821"/>
                    </a:lnTo>
                    <a:lnTo>
                      <a:pt x="384749" y="244078"/>
                    </a:lnTo>
                    <a:lnTo>
                      <a:pt x="358762" y="280989"/>
                    </a:lnTo>
                    <a:lnTo>
                      <a:pt x="329383" y="315367"/>
                    </a:lnTo>
                    <a:lnTo>
                      <a:pt x="296845" y="347025"/>
                    </a:lnTo>
                    <a:lnTo>
                      <a:pt x="261378" y="375775"/>
                    </a:lnTo>
                    <a:lnTo>
                      <a:pt x="223212" y="401431"/>
                    </a:lnTo>
                    <a:lnTo>
                      <a:pt x="182580" y="423806"/>
                    </a:lnTo>
                    <a:lnTo>
                      <a:pt x="139711" y="442714"/>
                    </a:lnTo>
                    <a:lnTo>
                      <a:pt x="94838" y="457966"/>
                    </a:lnTo>
                    <a:lnTo>
                      <a:pt x="48190" y="469376"/>
                    </a:lnTo>
                    <a:lnTo>
                      <a:pt x="0" y="476758"/>
                    </a:lnTo>
                    <a:lnTo>
                      <a:pt x="51005" y="479971"/>
                    </a:lnTo>
                    <a:lnTo>
                      <a:pt x="101271" y="478553"/>
                    </a:lnTo>
                    <a:lnTo>
                      <a:pt x="150516" y="472684"/>
                    </a:lnTo>
                    <a:lnTo>
                      <a:pt x="198461" y="462542"/>
                    </a:lnTo>
                    <a:lnTo>
                      <a:pt x="244827" y="448305"/>
                    </a:lnTo>
                    <a:lnTo>
                      <a:pt x="289334" y="430152"/>
                    </a:lnTo>
                    <a:lnTo>
                      <a:pt x="331702" y="408261"/>
                    </a:lnTo>
                    <a:lnTo>
                      <a:pt x="371650" y="382811"/>
                    </a:lnTo>
                    <a:lnTo>
                      <a:pt x="408901" y="353981"/>
                    </a:lnTo>
                    <a:lnTo>
                      <a:pt x="443173" y="321949"/>
                    </a:lnTo>
                    <a:lnTo>
                      <a:pt x="474187" y="286894"/>
                    </a:lnTo>
                    <a:lnTo>
                      <a:pt x="501664" y="248995"/>
                    </a:lnTo>
                    <a:lnTo>
                      <a:pt x="525323" y="208429"/>
                    </a:lnTo>
                    <a:lnTo>
                      <a:pt x="544885" y="165376"/>
                    </a:lnTo>
                    <a:lnTo>
                      <a:pt x="560070" y="120014"/>
                    </a:lnTo>
                    <a:lnTo>
                      <a:pt x="620141" y="120014"/>
                    </a:lnTo>
                    <a:lnTo>
                      <a:pt x="516509" y="0"/>
                    </a:lnTo>
                    <a:close/>
                  </a:path>
                </a:pathLst>
              </a:custGeom>
              <a:solidFill>
                <a:srgbClr val="92D05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0" name="object 21"/>
              <p:cNvSpPr/>
              <p:nvPr/>
            </p:nvSpPr>
            <p:spPr>
              <a:xfrm>
                <a:off x="3065526" y="2205989"/>
                <a:ext cx="636905" cy="480059"/>
              </a:xfrm>
              <a:custGeom>
                <a:avLst/>
                <a:gdLst/>
                <a:ahLst/>
                <a:cxnLst/>
                <a:rect l="l" t="t" r="r" b="b"/>
                <a:pathLst>
                  <a:path w="636904" h="480060">
                    <a:moveTo>
                      <a:pt x="120015" y="0"/>
                    </a:moveTo>
                    <a:lnTo>
                      <a:pt x="0" y="0"/>
                    </a:lnTo>
                    <a:lnTo>
                      <a:pt x="2364" y="46240"/>
                    </a:lnTo>
                    <a:lnTo>
                      <a:pt x="9314" y="91235"/>
                    </a:lnTo>
                    <a:lnTo>
                      <a:pt x="20631" y="134784"/>
                    </a:lnTo>
                    <a:lnTo>
                      <a:pt x="36101" y="176685"/>
                    </a:lnTo>
                    <a:lnTo>
                      <a:pt x="55506" y="216739"/>
                    </a:lnTo>
                    <a:lnTo>
                      <a:pt x="78630" y="254744"/>
                    </a:lnTo>
                    <a:lnTo>
                      <a:pt x="105256" y="290498"/>
                    </a:lnTo>
                    <a:lnTo>
                      <a:pt x="135168" y="323801"/>
                    </a:lnTo>
                    <a:lnTo>
                      <a:pt x="168149" y="354452"/>
                    </a:lnTo>
                    <a:lnTo>
                      <a:pt x="203983" y="382250"/>
                    </a:lnTo>
                    <a:lnTo>
                      <a:pt x="242453" y="406993"/>
                    </a:lnTo>
                    <a:lnTo>
                      <a:pt x="283343" y="428481"/>
                    </a:lnTo>
                    <a:lnTo>
                      <a:pt x="326435" y="446514"/>
                    </a:lnTo>
                    <a:lnTo>
                      <a:pt x="371515" y="460888"/>
                    </a:lnTo>
                    <a:lnTo>
                      <a:pt x="418365" y="471405"/>
                    </a:lnTo>
                    <a:lnTo>
                      <a:pt x="466768" y="477862"/>
                    </a:lnTo>
                    <a:lnTo>
                      <a:pt x="516509" y="480060"/>
                    </a:lnTo>
                    <a:lnTo>
                      <a:pt x="636524" y="480060"/>
                    </a:lnTo>
                    <a:lnTo>
                      <a:pt x="586783" y="477862"/>
                    </a:lnTo>
                    <a:lnTo>
                      <a:pt x="538380" y="471405"/>
                    </a:lnTo>
                    <a:lnTo>
                      <a:pt x="491530" y="460888"/>
                    </a:lnTo>
                    <a:lnTo>
                      <a:pt x="446450" y="446514"/>
                    </a:lnTo>
                    <a:lnTo>
                      <a:pt x="403358" y="428481"/>
                    </a:lnTo>
                    <a:lnTo>
                      <a:pt x="362468" y="406993"/>
                    </a:lnTo>
                    <a:lnTo>
                      <a:pt x="323998" y="382250"/>
                    </a:lnTo>
                    <a:lnTo>
                      <a:pt x="288164" y="354452"/>
                    </a:lnTo>
                    <a:lnTo>
                      <a:pt x="255183" y="323801"/>
                    </a:lnTo>
                    <a:lnTo>
                      <a:pt x="225271" y="290498"/>
                    </a:lnTo>
                    <a:lnTo>
                      <a:pt x="198645" y="254744"/>
                    </a:lnTo>
                    <a:lnTo>
                      <a:pt x="175521" y="216739"/>
                    </a:lnTo>
                    <a:lnTo>
                      <a:pt x="156116" y="176685"/>
                    </a:lnTo>
                    <a:lnTo>
                      <a:pt x="140646" y="134784"/>
                    </a:lnTo>
                    <a:lnTo>
                      <a:pt x="129329" y="91235"/>
                    </a:lnTo>
                    <a:lnTo>
                      <a:pt x="122379" y="46240"/>
                    </a:lnTo>
                    <a:lnTo>
                      <a:pt x="120015" y="0"/>
                    </a:lnTo>
                    <a:close/>
                  </a:path>
                </a:pathLst>
              </a:custGeom>
              <a:solidFill>
                <a:srgbClr val="75A74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1" name="object 22"/>
              <p:cNvSpPr/>
              <p:nvPr/>
            </p:nvSpPr>
            <p:spPr>
              <a:xfrm>
                <a:off x="3065526" y="2205989"/>
                <a:ext cx="1196975" cy="480059"/>
              </a:xfrm>
              <a:custGeom>
                <a:avLst/>
                <a:gdLst/>
                <a:ahLst/>
                <a:cxnLst/>
                <a:rect l="l" t="t" r="r" b="b"/>
                <a:pathLst>
                  <a:path w="1196975" h="480060">
                    <a:moveTo>
                      <a:pt x="576579" y="476758"/>
                    </a:moveTo>
                    <a:lnTo>
                      <a:pt x="624770" y="469376"/>
                    </a:lnTo>
                    <a:lnTo>
                      <a:pt x="671418" y="457966"/>
                    </a:lnTo>
                    <a:lnTo>
                      <a:pt x="716291" y="442714"/>
                    </a:lnTo>
                    <a:lnTo>
                      <a:pt x="759160" y="423806"/>
                    </a:lnTo>
                    <a:lnTo>
                      <a:pt x="799792" y="401431"/>
                    </a:lnTo>
                    <a:lnTo>
                      <a:pt x="837958" y="375775"/>
                    </a:lnTo>
                    <a:lnTo>
                      <a:pt x="873425" y="347025"/>
                    </a:lnTo>
                    <a:lnTo>
                      <a:pt x="905963" y="315367"/>
                    </a:lnTo>
                    <a:lnTo>
                      <a:pt x="935342" y="280989"/>
                    </a:lnTo>
                    <a:lnTo>
                      <a:pt x="961329" y="244078"/>
                    </a:lnTo>
                    <a:lnTo>
                      <a:pt x="983694" y="204821"/>
                    </a:lnTo>
                    <a:lnTo>
                      <a:pt x="1002206" y="163404"/>
                    </a:lnTo>
                    <a:lnTo>
                      <a:pt x="1016635" y="120014"/>
                    </a:lnTo>
                    <a:lnTo>
                      <a:pt x="956690" y="120014"/>
                    </a:lnTo>
                    <a:lnTo>
                      <a:pt x="1093089" y="0"/>
                    </a:lnTo>
                    <a:lnTo>
                      <a:pt x="1196721" y="120014"/>
                    </a:lnTo>
                    <a:lnTo>
                      <a:pt x="1136650" y="120014"/>
                    </a:lnTo>
                    <a:lnTo>
                      <a:pt x="1121843" y="164427"/>
                    </a:lnTo>
                    <a:lnTo>
                      <a:pt x="1102794" y="206699"/>
                    </a:lnTo>
                    <a:lnTo>
                      <a:pt x="1079759" y="246648"/>
                    </a:lnTo>
                    <a:lnTo>
                      <a:pt x="1052995" y="284089"/>
                    </a:lnTo>
                    <a:lnTo>
                      <a:pt x="1022756" y="318838"/>
                    </a:lnTo>
                    <a:lnTo>
                      <a:pt x="989299" y="350711"/>
                    </a:lnTo>
                    <a:lnTo>
                      <a:pt x="952880" y="379523"/>
                    </a:lnTo>
                    <a:lnTo>
                      <a:pt x="913756" y="405091"/>
                    </a:lnTo>
                    <a:lnTo>
                      <a:pt x="872182" y="427231"/>
                    </a:lnTo>
                    <a:lnTo>
                      <a:pt x="828413" y="445758"/>
                    </a:lnTo>
                    <a:lnTo>
                      <a:pt x="782708" y="460489"/>
                    </a:lnTo>
                    <a:lnTo>
                      <a:pt x="735320" y="471239"/>
                    </a:lnTo>
                    <a:lnTo>
                      <a:pt x="686507" y="477824"/>
                    </a:lnTo>
                    <a:lnTo>
                      <a:pt x="636524" y="480060"/>
                    </a:lnTo>
                    <a:lnTo>
                      <a:pt x="516509" y="480060"/>
                    </a:lnTo>
                    <a:lnTo>
                      <a:pt x="466768" y="477862"/>
                    </a:lnTo>
                    <a:lnTo>
                      <a:pt x="418365" y="471405"/>
                    </a:lnTo>
                    <a:lnTo>
                      <a:pt x="371515" y="460888"/>
                    </a:lnTo>
                    <a:lnTo>
                      <a:pt x="326435" y="446514"/>
                    </a:lnTo>
                    <a:lnTo>
                      <a:pt x="283343" y="428481"/>
                    </a:lnTo>
                    <a:lnTo>
                      <a:pt x="242453" y="406993"/>
                    </a:lnTo>
                    <a:lnTo>
                      <a:pt x="203983" y="382250"/>
                    </a:lnTo>
                    <a:lnTo>
                      <a:pt x="168149" y="354452"/>
                    </a:lnTo>
                    <a:lnTo>
                      <a:pt x="135168" y="323801"/>
                    </a:lnTo>
                    <a:lnTo>
                      <a:pt x="105256" y="290498"/>
                    </a:lnTo>
                    <a:lnTo>
                      <a:pt x="78630" y="254744"/>
                    </a:lnTo>
                    <a:lnTo>
                      <a:pt x="55506" y="216739"/>
                    </a:lnTo>
                    <a:lnTo>
                      <a:pt x="36101" y="176685"/>
                    </a:lnTo>
                    <a:lnTo>
                      <a:pt x="20631" y="134784"/>
                    </a:lnTo>
                    <a:lnTo>
                      <a:pt x="9314" y="91235"/>
                    </a:lnTo>
                    <a:lnTo>
                      <a:pt x="2364" y="46240"/>
                    </a:lnTo>
                    <a:lnTo>
                      <a:pt x="0" y="0"/>
                    </a:lnTo>
                    <a:lnTo>
                      <a:pt x="120015" y="0"/>
                    </a:lnTo>
                    <a:lnTo>
                      <a:pt x="122379" y="46240"/>
                    </a:lnTo>
                    <a:lnTo>
                      <a:pt x="129329" y="91235"/>
                    </a:lnTo>
                    <a:lnTo>
                      <a:pt x="140646" y="134784"/>
                    </a:lnTo>
                    <a:lnTo>
                      <a:pt x="156116" y="176685"/>
                    </a:lnTo>
                    <a:lnTo>
                      <a:pt x="175521" y="216739"/>
                    </a:lnTo>
                    <a:lnTo>
                      <a:pt x="198645" y="254744"/>
                    </a:lnTo>
                    <a:lnTo>
                      <a:pt x="225271" y="290498"/>
                    </a:lnTo>
                    <a:lnTo>
                      <a:pt x="255183" y="323801"/>
                    </a:lnTo>
                    <a:lnTo>
                      <a:pt x="288164" y="354452"/>
                    </a:lnTo>
                    <a:lnTo>
                      <a:pt x="323998" y="382250"/>
                    </a:lnTo>
                    <a:lnTo>
                      <a:pt x="362468" y="406993"/>
                    </a:lnTo>
                    <a:lnTo>
                      <a:pt x="403358" y="428481"/>
                    </a:lnTo>
                    <a:lnTo>
                      <a:pt x="446450" y="446514"/>
                    </a:lnTo>
                    <a:lnTo>
                      <a:pt x="491530" y="460888"/>
                    </a:lnTo>
                    <a:lnTo>
                      <a:pt x="538380" y="471405"/>
                    </a:lnTo>
                    <a:lnTo>
                      <a:pt x="586783" y="477862"/>
                    </a:lnTo>
                    <a:lnTo>
                      <a:pt x="636524" y="480060"/>
                    </a:lnTo>
                  </a:path>
                </a:pathLst>
              </a:custGeom>
              <a:ln w="25908">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2" name="object 23"/>
              <p:cNvSpPr/>
              <p:nvPr/>
            </p:nvSpPr>
            <p:spPr>
              <a:xfrm>
                <a:off x="2686050" y="1812797"/>
                <a:ext cx="1786255" cy="342900"/>
              </a:xfrm>
              <a:custGeom>
                <a:avLst/>
                <a:gdLst/>
                <a:ahLst/>
                <a:cxnLst/>
                <a:rect l="l" t="t" r="r" b="b"/>
                <a:pathLst>
                  <a:path w="1786254" h="342900">
                    <a:moveTo>
                      <a:pt x="1728977" y="0"/>
                    </a:moveTo>
                    <a:lnTo>
                      <a:pt x="57150" y="0"/>
                    </a:lnTo>
                    <a:lnTo>
                      <a:pt x="34879" y="4482"/>
                    </a:lnTo>
                    <a:lnTo>
                      <a:pt x="16716" y="16716"/>
                    </a:lnTo>
                    <a:lnTo>
                      <a:pt x="4482" y="34879"/>
                    </a:lnTo>
                    <a:lnTo>
                      <a:pt x="0" y="57150"/>
                    </a:lnTo>
                    <a:lnTo>
                      <a:pt x="0" y="285750"/>
                    </a:lnTo>
                    <a:lnTo>
                      <a:pt x="4482" y="308020"/>
                    </a:lnTo>
                    <a:lnTo>
                      <a:pt x="16716" y="326183"/>
                    </a:lnTo>
                    <a:lnTo>
                      <a:pt x="34879" y="338417"/>
                    </a:lnTo>
                    <a:lnTo>
                      <a:pt x="57150" y="342900"/>
                    </a:lnTo>
                    <a:lnTo>
                      <a:pt x="1728977" y="342900"/>
                    </a:lnTo>
                    <a:lnTo>
                      <a:pt x="1751248" y="338417"/>
                    </a:lnTo>
                    <a:lnTo>
                      <a:pt x="1769411" y="326183"/>
                    </a:lnTo>
                    <a:lnTo>
                      <a:pt x="1781645" y="308020"/>
                    </a:lnTo>
                    <a:lnTo>
                      <a:pt x="1786127" y="285750"/>
                    </a:lnTo>
                    <a:lnTo>
                      <a:pt x="1786127" y="57150"/>
                    </a:lnTo>
                    <a:lnTo>
                      <a:pt x="1781645" y="34879"/>
                    </a:lnTo>
                    <a:lnTo>
                      <a:pt x="1769411" y="16716"/>
                    </a:lnTo>
                    <a:lnTo>
                      <a:pt x="1751248" y="4482"/>
                    </a:lnTo>
                    <a:lnTo>
                      <a:pt x="1728977" y="0"/>
                    </a:lnTo>
                    <a:close/>
                  </a:path>
                </a:pathLst>
              </a:custGeom>
              <a:solidFill>
                <a:srgbClr val="BEBEBE"/>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3" name="object 24"/>
              <p:cNvSpPr/>
              <p:nvPr/>
            </p:nvSpPr>
            <p:spPr>
              <a:xfrm>
                <a:off x="2686050" y="1812797"/>
                <a:ext cx="1786255" cy="342900"/>
              </a:xfrm>
              <a:custGeom>
                <a:avLst/>
                <a:gdLst/>
                <a:ahLst/>
                <a:cxnLst/>
                <a:rect l="l" t="t" r="r" b="b"/>
                <a:pathLst>
                  <a:path w="1786254" h="342900">
                    <a:moveTo>
                      <a:pt x="0" y="57150"/>
                    </a:moveTo>
                    <a:lnTo>
                      <a:pt x="4482" y="34879"/>
                    </a:lnTo>
                    <a:lnTo>
                      <a:pt x="16716" y="16716"/>
                    </a:lnTo>
                    <a:lnTo>
                      <a:pt x="34879" y="4482"/>
                    </a:lnTo>
                    <a:lnTo>
                      <a:pt x="57150" y="0"/>
                    </a:lnTo>
                    <a:lnTo>
                      <a:pt x="1728977" y="0"/>
                    </a:lnTo>
                    <a:lnTo>
                      <a:pt x="1751248" y="4482"/>
                    </a:lnTo>
                    <a:lnTo>
                      <a:pt x="1769411" y="16716"/>
                    </a:lnTo>
                    <a:lnTo>
                      <a:pt x="1781645" y="34879"/>
                    </a:lnTo>
                    <a:lnTo>
                      <a:pt x="1786127" y="57150"/>
                    </a:lnTo>
                    <a:lnTo>
                      <a:pt x="1786127" y="285750"/>
                    </a:lnTo>
                    <a:lnTo>
                      <a:pt x="1781645" y="308020"/>
                    </a:lnTo>
                    <a:lnTo>
                      <a:pt x="1769411" y="326183"/>
                    </a:lnTo>
                    <a:lnTo>
                      <a:pt x="1751248" y="338417"/>
                    </a:lnTo>
                    <a:lnTo>
                      <a:pt x="1728977" y="342900"/>
                    </a:lnTo>
                    <a:lnTo>
                      <a:pt x="57150" y="342900"/>
                    </a:lnTo>
                    <a:lnTo>
                      <a:pt x="34879" y="338417"/>
                    </a:lnTo>
                    <a:lnTo>
                      <a:pt x="16716" y="326183"/>
                    </a:lnTo>
                    <a:lnTo>
                      <a:pt x="4482" y="308020"/>
                    </a:lnTo>
                    <a:lnTo>
                      <a:pt x="0" y="285750"/>
                    </a:lnTo>
                    <a:lnTo>
                      <a:pt x="0" y="57150"/>
                    </a:lnTo>
                    <a:close/>
                  </a:path>
                </a:pathLst>
              </a:custGeom>
              <a:ln w="25908">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24" name="object 25"/>
            <p:cNvSpPr txBox="1"/>
            <p:nvPr/>
          </p:nvSpPr>
          <p:spPr>
            <a:xfrm>
              <a:off x="4566919" y="1532926"/>
              <a:ext cx="1272540" cy="228909"/>
            </a:xfrm>
            <a:prstGeom prst="rect">
              <a:avLst/>
            </a:prstGeom>
          </p:spPr>
          <p:txBody>
            <a:bodyPr vert="horz" wrap="square" lIns="0" tIns="13335" rIns="0" bIns="0" rtlCol="0">
              <a:spAutoFit/>
            </a:bodyPr>
            <a:lstStyle/>
            <a:p>
              <a:pPr marL="12700">
                <a:lnSpc>
                  <a:spcPct val="100000"/>
                </a:lnSpc>
                <a:spcBef>
                  <a:spcPts val="105"/>
                </a:spcBef>
              </a:pPr>
              <a:r>
                <a:rPr sz="1400" b="1" spc="-15" dirty="0">
                  <a:latin typeface="Times New Roman" panose="02020603050405020304" pitchFamily="18" charset="0"/>
                  <a:ea typeface="標楷體" panose="03000509000000000000" pitchFamily="65" charset="-120"/>
                  <a:cs typeface="Times New Roman" panose="02020603050405020304" pitchFamily="18" charset="0"/>
                </a:rPr>
                <a:t>新化學物質登記</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25" name="object 26"/>
            <p:cNvGrpSpPr/>
            <p:nvPr/>
          </p:nvGrpSpPr>
          <p:grpSpPr>
            <a:xfrm>
              <a:off x="6228269" y="836014"/>
              <a:ext cx="3069590" cy="2173605"/>
              <a:chOff x="4605464" y="1158176"/>
              <a:chExt cx="3069590" cy="2173605"/>
            </a:xfrm>
          </p:grpSpPr>
          <p:sp>
            <p:nvSpPr>
              <p:cNvPr id="126" name="object 27"/>
              <p:cNvSpPr/>
              <p:nvPr/>
            </p:nvSpPr>
            <p:spPr>
              <a:xfrm>
                <a:off x="5793486" y="2743961"/>
                <a:ext cx="715010" cy="577850"/>
              </a:xfrm>
              <a:custGeom>
                <a:avLst/>
                <a:gdLst/>
                <a:ahLst/>
                <a:cxnLst/>
                <a:rect l="l" t="t" r="r" b="b"/>
                <a:pathLst>
                  <a:path w="715009" h="577850">
                    <a:moveTo>
                      <a:pt x="425958" y="0"/>
                    </a:moveTo>
                    <a:lnTo>
                      <a:pt x="425958" y="144399"/>
                    </a:lnTo>
                    <a:lnTo>
                      <a:pt x="0" y="144399"/>
                    </a:lnTo>
                    <a:lnTo>
                      <a:pt x="0" y="433197"/>
                    </a:lnTo>
                    <a:lnTo>
                      <a:pt x="425958" y="433197"/>
                    </a:lnTo>
                    <a:lnTo>
                      <a:pt x="425958" y="577596"/>
                    </a:lnTo>
                    <a:lnTo>
                      <a:pt x="714756" y="288798"/>
                    </a:lnTo>
                    <a:lnTo>
                      <a:pt x="425958"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7" name="object 28"/>
              <p:cNvSpPr/>
              <p:nvPr/>
            </p:nvSpPr>
            <p:spPr>
              <a:xfrm>
                <a:off x="5793486" y="2743961"/>
                <a:ext cx="715010" cy="577850"/>
              </a:xfrm>
              <a:custGeom>
                <a:avLst/>
                <a:gdLst/>
                <a:ahLst/>
                <a:cxnLst/>
                <a:rect l="l" t="t" r="r" b="b"/>
                <a:pathLst>
                  <a:path w="715009" h="577850">
                    <a:moveTo>
                      <a:pt x="0" y="144399"/>
                    </a:moveTo>
                    <a:lnTo>
                      <a:pt x="425958" y="144399"/>
                    </a:lnTo>
                    <a:lnTo>
                      <a:pt x="425958" y="0"/>
                    </a:lnTo>
                    <a:lnTo>
                      <a:pt x="714756" y="288798"/>
                    </a:lnTo>
                    <a:lnTo>
                      <a:pt x="425958" y="577596"/>
                    </a:lnTo>
                    <a:lnTo>
                      <a:pt x="425958" y="433197"/>
                    </a:lnTo>
                    <a:lnTo>
                      <a:pt x="0" y="433197"/>
                    </a:lnTo>
                    <a:lnTo>
                      <a:pt x="0" y="144399"/>
                    </a:lnTo>
                    <a:close/>
                  </a:path>
                </a:pathLst>
              </a:custGeom>
              <a:ln w="1981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8" name="object 29"/>
              <p:cNvSpPr/>
              <p:nvPr/>
            </p:nvSpPr>
            <p:spPr>
              <a:xfrm>
                <a:off x="4618482" y="1171193"/>
                <a:ext cx="3043555" cy="960119"/>
              </a:xfrm>
              <a:custGeom>
                <a:avLst/>
                <a:gdLst/>
                <a:ahLst/>
                <a:cxnLst/>
                <a:rect l="l" t="t" r="r" b="b"/>
                <a:pathLst>
                  <a:path w="3043554" h="960119">
                    <a:moveTo>
                      <a:pt x="2883408" y="0"/>
                    </a:moveTo>
                    <a:lnTo>
                      <a:pt x="160019" y="0"/>
                    </a:lnTo>
                    <a:lnTo>
                      <a:pt x="109435" y="8156"/>
                    </a:lnTo>
                    <a:lnTo>
                      <a:pt x="65507" y="30870"/>
                    </a:lnTo>
                    <a:lnTo>
                      <a:pt x="30870" y="65507"/>
                    </a:lnTo>
                    <a:lnTo>
                      <a:pt x="8156" y="109435"/>
                    </a:lnTo>
                    <a:lnTo>
                      <a:pt x="0" y="160019"/>
                    </a:lnTo>
                    <a:lnTo>
                      <a:pt x="0" y="800100"/>
                    </a:lnTo>
                    <a:lnTo>
                      <a:pt x="8156" y="850684"/>
                    </a:lnTo>
                    <a:lnTo>
                      <a:pt x="30870" y="894612"/>
                    </a:lnTo>
                    <a:lnTo>
                      <a:pt x="65507" y="929249"/>
                    </a:lnTo>
                    <a:lnTo>
                      <a:pt x="109435" y="951963"/>
                    </a:lnTo>
                    <a:lnTo>
                      <a:pt x="160019" y="960119"/>
                    </a:lnTo>
                    <a:lnTo>
                      <a:pt x="2883408" y="960119"/>
                    </a:lnTo>
                    <a:lnTo>
                      <a:pt x="2933992" y="951963"/>
                    </a:lnTo>
                    <a:lnTo>
                      <a:pt x="2977920" y="929249"/>
                    </a:lnTo>
                    <a:lnTo>
                      <a:pt x="3012557" y="894612"/>
                    </a:lnTo>
                    <a:lnTo>
                      <a:pt x="3035271" y="850684"/>
                    </a:lnTo>
                    <a:lnTo>
                      <a:pt x="3043427" y="800100"/>
                    </a:lnTo>
                    <a:lnTo>
                      <a:pt x="3043427" y="160019"/>
                    </a:lnTo>
                    <a:lnTo>
                      <a:pt x="3035271" y="109435"/>
                    </a:lnTo>
                    <a:lnTo>
                      <a:pt x="3012557" y="65507"/>
                    </a:lnTo>
                    <a:lnTo>
                      <a:pt x="2977920" y="30870"/>
                    </a:lnTo>
                    <a:lnTo>
                      <a:pt x="2933992" y="8156"/>
                    </a:lnTo>
                    <a:lnTo>
                      <a:pt x="2883408" y="0"/>
                    </a:lnTo>
                    <a:close/>
                  </a:path>
                </a:pathLst>
              </a:custGeom>
              <a:solidFill>
                <a:srgbClr val="00FFFF"/>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9" name="object 30"/>
              <p:cNvSpPr/>
              <p:nvPr/>
            </p:nvSpPr>
            <p:spPr>
              <a:xfrm>
                <a:off x="4618482" y="1171193"/>
                <a:ext cx="3043555" cy="960119"/>
              </a:xfrm>
              <a:custGeom>
                <a:avLst/>
                <a:gdLst/>
                <a:ahLst/>
                <a:cxnLst/>
                <a:rect l="l" t="t" r="r" b="b"/>
                <a:pathLst>
                  <a:path w="3043554" h="960119">
                    <a:moveTo>
                      <a:pt x="0" y="160019"/>
                    </a:moveTo>
                    <a:lnTo>
                      <a:pt x="8156" y="109435"/>
                    </a:lnTo>
                    <a:lnTo>
                      <a:pt x="30870" y="65507"/>
                    </a:lnTo>
                    <a:lnTo>
                      <a:pt x="65507" y="30870"/>
                    </a:lnTo>
                    <a:lnTo>
                      <a:pt x="109435" y="8156"/>
                    </a:lnTo>
                    <a:lnTo>
                      <a:pt x="160019" y="0"/>
                    </a:lnTo>
                    <a:lnTo>
                      <a:pt x="2883408" y="0"/>
                    </a:lnTo>
                    <a:lnTo>
                      <a:pt x="2933992" y="8156"/>
                    </a:lnTo>
                    <a:lnTo>
                      <a:pt x="2977920" y="30870"/>
                    </a:lnTo>
                    <a:lnTo>
                      <a:pt x="3012557" y="65507"/>
                    </a:lnTo>
                    <a:lnTo>
                      <a:pt x="3035271" y="109435"/>
                    </a:lnTo>
                    <a:lnTo>
                      <a:pt x="3043427" y="160019"/>
                    </a:lnTo>
                    <a:lnTo>
                      <a:pt x="3043427" y="800100"/>
                    </a:lnTo>
                    <a:lnTo>
                      <a:pt x="3035271" y="850684"/>
                    </a:lnTo>
                    <a:lnTo>
                      <a:pt x="3012557" y="894612"/>
                    </a:lnTo>
                    <a:lnTo>
                      <a:pt x="2977920" y="929249"/>
                    </a:lnTo>
                    <a:lnTo>
                      <a:pt x="2933992" y="951963"/>
                    </a:lnTo>
                    <a:lnTo>
                      <a:pt x="2883408" y="960119"/>
                    </a:lnTo>
                    <a:lnTo>
                      <a:pt x="160019" y="960119"/>
                    </a:lnTo>
                    <a:lnTo>
                      <a:pt x="109435" y="951963"/>
                    </a:lnTo>
                    <a:lnTo>
                      <a:pt x="65507" y="929249"/>
                    </a:lnTo>
                    <a:lnTo>
                      <a:pt x="30870" y="894612"/>
                    </a:lnTo>
                    <a:lnTo>
                      <a:pt x="8156" y="850684"/>
                    </a:lnTo>
                    <a:lnTo>
                      <a:pt x="0" y="800100"/>
                    </a:lnTo>
                    <a:lnTo>
                      <a:pt x="0" y="160019"/>
                    </a:lnTo>
                    <a:close/>
                  </a:path>
                </a:pathLst>
              </a:custGeom>
              <a:ln w="25908">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30" name="object 31"/>
            <p:cNvSpPr txBox="1"/>
            <p:nvPr/>
          </p:nvSpPr>
          <p:spPr>
            <a:xfrm>
              <a:off x="6446265" y="831284"/>
              <a:ext cx="2398776" cy="978058"/>
            </a:xfrm>
            <a:prstGeom prst="rect">
              <a:avLst/>
            </a:prstGeom>
          </p:spPr>
          <p:txBody>
            <a:bodyPr vert="horz" wrap="square" lIns="0" tIns="13335" rIns="0" bIns="0" rtlCol="0">
              <a:spAutoFit/>
            </a:bodyPr>
            <a:lstStyle/>
            <a:p>
              <a:pPr marR="5080" indent="-72000" algn="just">
                <a:lnSpc>
                  <a:spcPts val="2000"/>
                </a:lnSpc>
                <a:buFont typeface="Arial" panose="020B0604020202020204" pitchFamily="34" charset="0"/>
                <a:buChar char="•"/>
              </a:pPr>
              <a:r>
                <a:rPr sz="1400" b="1" spc="-20" dirty="0" err="1">
                  <a:latin typeface="Times New Roman" panose="02020603050405020304" pitchFamily="18" charset="0"/>
                  <a:ea typeface="標楷體" panose="03000509000000000000" pitchFamily="65" charset="-120"/>
                  <a:cs typeface="Times New Roman" panose="02020603050405020304" pitchFamily="18" charset="0"/>
                </a:rPr>
                <a:t>有害物質危害預防相關法規</a:t>
              </a:r>
              <a:endParaRPr lang="en-US" sz="1400" b="1" spc="-20" dirty="0">
                <a:latin typeface="Times New Roman" panose="02020603050405020304" pitchFamily="18" charset="0"/>
                <a:ea typeface="標楷體" panose="03000509000000000000" pitchFamily="65" charset="-120"/>
                <a:cs typeface="Times New Roman" panose="02020603050405020304" pitchFamily="18" charset="0"/>
              </a:endParaRPr>
            </a:p>
            <a:p>
              <a:pPr marR="5080" indent="-72000" algn="just">
                <a:lnSpc>
                  <a:spcPts val="2000"/>
                </a:lnSpc>
                <a:buFont typeface="Arial" panose="020B0604020202020204" pitchFamily="34" charset="0"/>
                <a:buChar char="•"/>
              </a:pPr>
              <a:r>
                <a:rPr sz="1400" b="1" spc="-20" dirty="0" err="1">
                  <a:latin typeface="Times New Roman" panose="02020603050405020304" pitchFamily="18" charset="0"/>
                  <a:ea typeface="標楷體" panose="03000509000000000000" pitchFamily="65" charset="-120"/>
                  <a:cs typeface="Times New Roman" panose="02020603050405020304" pitchFamily="18" charset="0"/>
                </a:rPr>
                <a:t>勞工作業場所容許暴露標準</a:t>
              </a:r>
              <a:endParaRPr lang="en-US" sz="1400" b="1" spc="-20" dirty="0">
                <a:latin typeface="Times New Roman" panose="02020603050405020304" pitchFamily="18" charset="0"/>
                <a:ea typeface="標楷體" panose="03000509000000000000" pitchFamily="65" charset="-120"/>
                <a:cs typeface="Times New Roman" panose="02020603050405020304" pitchFamily="18" charset="0"/>
              </a:endParaRPr>
            </a:p>
            <a:p>
              <a:pPr marR="5080" indent="-72000" algn="just">
                <a:lnSpc>
                  <a:spcPts val="2000"/>
                </a:lnSpc>
                <a:buFont typeface="Arial" panose="020B0604020202020204" pitchFamily="34" charset="0"/>
                <a:buChar char="•"/>
              </a:pPr>
              <a:r>
                <a:rPr sz="1400" b="1" spc="-20" dirty="0" err="1">
                  <a:latin typeface="Times New Roman" panose="02020603050405020304" pitchFamily="18" charset="0"/>
                  <a:ea typeface="標楷體" panose="03000509000000000000" pitchFamily="65" charset="-120"/>
                  <a:cs typeface="Times New Roman" panose="02020603050405020304" pitchFamily="18" charset="0"/>
                </a:rPr>
                <a:t>勞工作業環境監測實施辦法</a:t>
              </a:r>
              <a:endParaRPr lang="en-US" sz="1400" b="1" spc="-20" dirty="0">
                <a:latin typeface="Times New Roman" panose="02020603050405020304" pitchFamily="18" charset="0"/>
                <a:ea typeface="標楷體" panose="03000509000000000000" pitchFamily="65" charset="-120"/>
                <a:cs typeface="Times New Roman" panose="02020603050405020304" pitchFamily="18" charset="0"/>
              </a:endParaRPr>
            </a:p>
            <a:p>
              <a:pPr marR="5080" indent="-72000" algn="just">
                <a:lnSpc>
                  <a:spcPts val="2000"/>
                </a:lnSpc>
                <a:buFont typeface="Arial" panose="020B0604020202020204" pitchFamily="34" charset="0"/>
                <a:buChar char="•"/>
              </a:pPr>
              <a:r>
                <a:rPr sz="1400" b="1" spc="-20" dirty="0" err="1">
                  <a:latin typeface="Times New Roman" panose="02020603050405020304" pitchFamily="18" charset="0"/>
                  <a:ea typeface="標楷體" panose="03000509000000000000" pitchFamily="65" charset="-120"/>
                  <a:cs typeface="Times New Roman" panose="02020603050405020304" pitchFamily="18" charset="0"/>
                </a:rPr>
                <a:t>管制性化學品運作許可辦法</a:t>
              </a:r>
              <a:endParaRPr sz="14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31" name="object 32"/>
            <p:cNvGrpSpPr/>
            <p:nvPr/>
          </p:nvGrpSpPr>
          <p:grpSpPr>
            <a:xfrm>
              <a:off x="5652070" y="1860142"/>
              <a:ext cx="2658745" cy="3783329"/>
              <a:chOff x="4029265" y="2182304"/>
              <a:chExt cx="2658745" cy="3783329"/>
            </a:xfrm>
          </p:grpSpPr>
          <p:sp>
            <p:nvSpPr>
              <p:cNvPr id="132" name="object 33"/>
              <p:cNvSpPr/>
              <p:nvPr/>
            </p:nvSpPr>
            <p:spPr>
              <a:xfrm>
                <a:off x="6055360" y="2195322"/>
                <a:ext cx="619760" cy="480059"/>
              </a:xfrm>
              <a:custGeom>
                <a:avLst/>
                <a:gdLst/>
                <a:ahLst/>
                <a:cxnLst/>
                <a:rect l="l" t="t" r="r" b="b"/>
                <a:pathLst>
                  <a:path w="619759" h="480060">
                    <a:moveTo>
                      <a:pt x="515746" y="0"/>
                    </a:moveTo>
                    <a:lnTo>
                      <a:pt x="379349" y="120014"/>
                    </a:lnTo>
                    <a:lnTo>
                      <a:pt x="439419" y="120014"/>
                    </a:lnTo>
                    <a:lnTo>
                      <a:pt x="424998" y="163404"/>
                    </a:lnTo>
                    <a:lnTo>
                      <a:pt x="406504" y="204821"/>
                    </a:lnTo>
                    <a:lnTo>
                      <a:pt x="384168" y="244078"/>
                    </a:lnTo>
                    <a:lnTo>
                      <a:pt x="358220" y="280989"/>
                    </a:lnTo>
                    <a:lnTo>
                      <a:pt x="328888" y="315367"/>
                    </a:lnTo>
                    <a:lnTo>
                      <a:pt x="296404" y="347025"/>
                    </a:lnTo>
                    <a:lnTo>
                      <a:pt x="260995" y="375775"/>
                    </a:lnTo>
                    <a:lnTo>
                      <a:pt x="222892" y="401431"/>
                    </a:lnTo>
                    <a:lnTo>
                      <a:pt x="182324" y="423806"/>
                    </a:lnTo>
                    <a:lnTo>
                      <a:pt x="139521" y="442714"/>
                    </a:lnTo>
                    <a:lnTo>
                      <a:pt x="94713" y="457966"/>
                    </a:lnTo>
                    <a:lnTo>
                      <a:pt x="48130" y="469376"/>
                    </a:lnTo>
                    <a:lnTo>
                      <a:pt x="0" y="476757"/>
                    </a:lnTo>
                    <a:lnTo>
                      <a:pt x="50931" y="479971"/>
                    </a:lnTo>
                    <a:lnTo>
                      <a:pt x="101125" y="478553"/>
                    </a:lnTo>
                    <a:lnTo>
                      <a:pt x="150303" y="472684"/>
                    </a:lnTo>
                    <a:lnTo>
                      <a:pt x="198186" y="462542"/>
                    </a:lnTo>
                    <a:lnTo>
                      <a:pt x="244493" y="448305"/>
                    </a:lnTo>
                    <a:lnTo>
                      <a:pt x="288946" y="430152"/>
                    </a:lnTo>
                    <a:lnTo>
                      <a:pt x="331264" y="408261"/>
                    </a:lnTo>
                    <a:lnTo>
                      <a:pt x="371169" y="382811"/>
                    </a:lnTo>
                    <a:lnTo>
                      <a:pt x="408380" y="353981"/>
                    </a:lnTo>
                    <a:lnTo>
                      <a:pt x="442618" y="321949"/>
                    </a:lnTo>
                    <a:lnTo>
                      <a:pt x="473604" y="286894"/>
                    </a:lnTo>
                    <a:lnTo>
                      <a:pt x="501058" y="248995"/>
                    </a:lnTo>
                    <a:lnTo>
                      <a:pt x="524701" y="208429"/>
                    </a:lnTo>
                    <a:lnTo>
                      <a:pt x="544253" y="165376"/>
                    </a:lnTo>
                    <a:lnTo>
                      <a:pt x="559435" y="120014"/>
                    </a:lnTo>
                    <a:lnTo>
                      <a:pt x="619379" y="120014"/>
                    </a:lnTo>
                    <a:lnTo>
                      <a:pt x="515746" y="0"/>
                    </a:lnTo>
                    <a:close/>
                  </a:path>
                </a:pathLst>
              </a:custGeom>
              <a:solidFill>
                <a:srgbClr val="92D05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3" name="object 34"/>
              <p:cNvSpPr/>
              <p:nvPr/>
            </p:nvSpPr>
            <p:spPr>
              <a:xfrm>
                <a:off x="5479542" y="2195322"/>
                <a:ext cx="636270" cy="480059"/>
              </a:xfrm>
              <a:custGeom>
                <a:avLst/>
                <a:gdLst/>
                <a:ahLst/>
                <a:cxnLst/>
                <a:rect l="l" t="t" r="r" b="b"/>
                <a:pathLst>
                  <a:path w="636270" h="480060">
                    <a:moveTo>
                      <a:pt x="120015" y="0"/>
                    </a:moveTo>
                    <a:lnTo>
                      <a:pt x="0" y="0"/>
                    </a:lnTo>
                    <a:lnTo>
                      <a:pt x="2360" y="46240"/>
                    </a:lnTo>
                    <a:lnTo>
                      <a:pt x="9298" y="91235"/>
                    </a:lnTo>
                    <a:lnTo>
                      <a:pt x="20598" y="134784"/>
                    </a:lnTo>
                    <a:lnTo>
                      <a:pt x="36043" y="176685"/>
                    </a:lnTo>
                    <a:lnTo>
                      <a:pt x="55417" y="216739"/>
                    </a:lnTo>
                    <a:lnTo>
                      <a:pt x="78504" y="254744"/>
                    </a:lnTo>
                    <a:lnTo>
                      <a:pt x="105089" y="290498"/>
                    </a:lnTo>
                    <a:lnTo>
                      <a:pt x="134954" y="323801"/>
                    </a:lnTo>
                    <a:lnTo>
                      <a:pt x="167885" y="354452"/>
                    </a:lnTo>
                    <a:lnTo>
                      <a:pt x="203665" y="382250"/>
                    </a:lnTo>
                    <a:lnTo>
                      <a:pt x="242077" y="406993"/>
                    </a:lnTo>
                    <a:lnTo>
                      <a:pt x="282907" y="428481"/>
                    </a:lnTo>
                    <a:lnTo>
                      <a:pt x="325937" y="446514"/>
                    </a:lnTo>
                    <a:lnTo>
                      <a:pt x="370953" y="460888"/>
                    </a:lnTo>
                    <a:lnTo>
                      <a:pt x="417737" y="471405"/>
                    </a:lnTo>
                    <a:lnTo>
                      <a:pt x="466073" y="477862"/>
                    </a:lnTo>
                    <a:lnTo>
                      <a:pt x="515747" y="480060"/>
                    </a:lnTo>
                    <a:lnTo>
                      <a:pt x="635762" y="480060"/>
                    </a:lnTo>
                    <a:lnTo>
                      <a:pt x="586088" y="477862"/>
                    </a:lnTo>
                    <a:lnTo>
                      <a:pt x="537752" y="471405"/>
                    </a:lnTo>
                    <a:lnTo>
                      <a:pt x="490968" y="460888"/>
                    </a:lnTo>
                    <a:lnTo>
                      <a:pt x="445952" y="446514"/>
                    </a:lnTo>
                    <a:lnTo>
                      <a:pt x="402922" y="428481"/>
                    </a:lnTo>
                    <a:lnTo>
                      <a:pt x="362092" y="406993"/>
                    </a:lnTo>
                    <a:lnTo>
                      <a:pt x="323680" y="382250"/>
                    </a:lnTo>
                    <a:lnTo>
                      <a:pt x="287900" y="354452"/>
                    </a:lnTo>
                    <a:lnTo>
                      <a:pt x="254969" y="323801"/>
                    </a:lnTo>
                    <a:lnTo>
                      <a:pt x="225104" y="290498"/>
                    </a:lnTo>
                    <a:lnTo>
                      <a:pt x="198519" y="254744"/>
                    </a:lnTo>
                    <a:lnTo>
                      <a:pt x="175432" y="216739"/>
                    </a:lnTo>
                    <a:lnTo>
                      <a:pt x="156058" y="176685"/>
                    </a:lnTo>
                    <a:lnTo>
                      <a:pt x="140613" y="134784"/>
                    </a:lnTo>
                    <a:lnTo>
                      <a:pt x="129313" y="91235"/>
                    </a:lnTo>
                    <a:lnTo>
                      <a:pt x="122375" y="46240"/>
                    </a:lnTo>
                    <a:lnTo>
                      <a:pt x="120015" y="0"/>
                    </a:lnTo>
                    <a:close/>
                  </a:path>
                </a:pathLst>
              </a:custGeom>
              <a:solidFill>
                <a:srgbClr val="75A74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4" name="object 35"/>
              <p:cNvSpPr/>
              <p:nvPr/>
            </p:nvSpPr>
            <p:spPr>
              <a:xfrm>
                <a:off x="5479542" y="2195322"/>
                <a:ext cx="1195705" cy="480059"/>
              </a:xfrm>
              <a:custGeom>
                <a:avLst/>
                <a:gdLst/>
                <a:ahLst/>
                <a:cxnLst/>
                <a:rect l="l" t="t" r="r" b="b"/>
                <a:pathLst>
                  <a:path w="1195704" h="480060">
                    <a:moveTo>
                      <a:pt x="575818" y="476757"/>
                    </a:moveTo>
                    <a:lnTo>
                      <a:pt x="623948" y="469376"/>
                    </a:lnTo>
                    <a:lnTo>
                      <a:pt x="670531" y="457966"/>
                    </a:lnTo>
                    <a:lnTo>
                      <a:pt x="715339" y="442714"/>
                    </a:lnTo>
                    <a:lnTo>
                      <a:pt x="758142" y="423806"/>
                    </a:lnTo>
                    <a:lnTo>
                      <a:pt x="798710" y="401431"/>
                    </a:lnTo>
                    <a:lnTo>
                      <a:pt x="836813" y="375775"/>
                    </a:lnTo>
                    <a:lnTo>
                      <a:pt x="872222" y="347025"/>
                    </a:lnTo>
                    <a:lnTo>
                      <a:pt x="904706" y="315367"/>
                    </a:lnTo>
                    <a:lnTo>
                      <a:pt x="934038" y="280989"/>
                    </a:lnTo>
                    <a:lnTo>
                      <a:pt x="959986" y="244078"/>
                    </a:lnTo>
                    <a:lnTo>
                      <a:pt x="982322" y="204821"/>
                    </a:lnTo>
                    <a:lnTo>
                      <a:pt x="1000816" y="163404"/>
                    </a:lnTo>
                    <a:lnTo>
                      <a:pt x="1015238" y="120014"/>
                    </a:lnTo>
                    <a:lnTo>
                      <a:pt x="955167" y="120014"/>
                    </a:lnTo>
                    <a:lnTo>
                      <a:pt x="1091564" y="0"/>
                    </a:lnTo>
                    <a:lnTo>
                      <a:pt x="1195197" y="120014"/>
                    </a:lnTo>
                    <a:lnTo>
                      <a:pt x="1135253" y="120014"/>
                    </a:lnTo>
                    <a:lnTo>
                      <a:pt x="1120450" y="164427"/>
                    </a:lnTo>
                    <a:lnTo>
                      <a:pt x="1101412" y="206699"/>
                    </a:lnTo>
                    <a:lnTo>
                      <a:pt x="1078396" y="246648"/>
                    </a:lnTo>
                    <a:lnTo>
                      <a:pt x="1051657" y="284089"/>
                    </a:lnTo>
                    <a:lnTo>
                      <a:pt x="1021450" y="318838"/>
                    </a:lnTo>
                    <a:lnTo>
                      <a:pt x="988032" y="350711"/>
                    </a:lnTo>
                    <a:lnTo>
                      <a:pt x="951658" y="379523"/>
                    </a:lnTo>
                    <a:lnTo>
                      <a:pt x="912584" y="405091"/>
                    </a:lnTo>
                    <a:lnTo>
                      <a:pt x="871066" y="427231"/>
                    </a:lnTo>
                    <a:lnTo>
                      <a:pt x="827359" y="445758"/>
                    </a:lnTo>
                    <a:lnTo>
                      <a:pt x="781719" y="460489"/>
                    </a:lnTo>
                    <a:lnTo>
                      <a:pt x="734403" y="471239"/>
                    </a:lnTo>
                    <a:lnTo>
                      <a:pt x="685665" y="477824"/>
                    </a:lnTo>
                    <a:lnTo>
                      <a:pt x="635762" y="480060"/>
                    </a:lnTo>
                    <a:lnTo>
                      <a:pt x="515747" y="480060"/>
                    </a:lnTo>
                    <a:lnTo>
                      <a:pt x="466073" y="477862"/>
                    </a:lnTo>
                    <a:lnTo>
                      <a:pt x="417737" y="471405"/>
                    </a:lnTo>
                    <a:lnTo>
                      <a:pt x="370953" y="460888"/>
                    </a:lnTo>
                    <a:lnTo>
                      <a:pt x="325937" y="446514"/>
                    </a:lnTo>
                    <a:lnTo>
                      <a:pt x="282907" y="428481"/>
                    </a:lnTo>
                    <a:lnTo>
                      <a:pt x="242077" y="406993"/>
                    </a:lnTo>
                    <a:lnTo>
                      <a:pt x="203665" y="382250"/>
                    </a:lnTo>
                    <a:lnTo>
                      <a:pt x="167885" y="354452"/>
                    </a:lnTo>
                    <a:lnTo>
                      <a:pt x="134954" y="323801"/>
                    </a:lnTo>
                    <a:lnTo>
                      <a:pt x="105089" y="290498"/>
                    </a:lnTo>
                    <a:lnTo>
                      <a:pt x="78504" y="254744"/>
                    </a:lnTo>
                    <a:lnTo>
                      <a:pt x="55417" y="216739"/>
                    </a:lnTo>
                    <a:lnTo>
                      <a:pt x="36043" y="176685"/>
                    </a:lnTo>
                    <a:lnTo>
                      <a:pt x="20598" y="134784"/>
                    </a:lnTo>
                    <a:lnTo>
                      <a:pt x="9298" y="91235"/>
                    </a:lnTo>
                    <a:lnTo>
                      <a:pt x="2360" y="46240"/>
                    </a:lnTo>
                    <a:lnTo>
                      <a:pt x="0" y="0"/>
                    </a:lnTo>
                    <a:lnTo>
                      <a:pt x="120015" y="0"/>
                    </a:lnTo>
                    <a:lnTo>
                      <a:pt x="122375" y="46240"/>
                    </a:lnTo>
                    <a:lnTo>
                      <a:pt x="129313" y="91235"/>
                    </a:lnTo>
                    <a:lnTo>
                      <a:pt x="140613" y="134784"/>
                    </a:lnTo>
                    <a:lnTo>
                      <a:pt x="156058" y="176685"/>
                    </a:lnTo>
                    <a:lnTo>
                      <a:pt x="175432" y="216739"/>
                    </a:lnTo>
                    <a:lnTo>
                      <a:pt x="198519" y="254744"/>
                    </a:lnTo>
                    <a:lnTo>
                      <a:pt x="225104" y="290498"/>
                    </a:lnTo>
                    <a:lnTo>
                      <a:pt x="254969" y="323801"/>
                    </a:lnTo>
                    <a:lnTo>
                      <a:pt x="287900" y="354452"/>
                    </a:lnTo>
                    <a:lnTo>
                      <a:pt x="323680" y="382250"/>
                    </a:lnTo>
                    <a:lnTo>
                      <a:pt x="362092" y="406993"/>
                    </a:lnTo>
                    <a:lnTo>
                      <a:pt x="402922" y="428481"/>
                    </a:lnTo>
                    <a:lnTo>
                      <a:pt x="445952" y="446514"/>
                    </a:lnTo>
                    <a:lnTo>
                      <a:pt x="490968" y="460888"/>
                    </a:lnTo>
                    <a:lnTo>
                      <a:pt x="537752" y="471405"/>
                    </a:lnTo>
                    <a:lnTo>
                      <a:pt x="586088" y="477862"/>
                    </a:lnTo>
                    <a:lnTo>
                      <a:pt x="635762" y="480060"/>
                    </a:lnTo>
                  </a:path>
                </a:pathLst>
              </a:custGeom>
              <a:ln w="25908">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5" name="object 36"/>
              <p:cNvPicPr/>
              <p:nvPr/>
            </p:nvPicPr>
            <p:blipFill>
              <a:blip r:embed="rId27" cstate="print"/>
              <a:stretch>
                <a:fillRect/>
              </a:stretch>
            </p:blipFill>
            <p:spPr>
              <a:xfrm>
                <a:off x="4038600" y="3791712"/>
                <a:ext cx="816863" cy="949451"/>
              </a:xfrm>
              <a:prstGeom prst="rect">
                <a:avLst/>
              </a:prstGeom>
            </p:spPr>
          </p:pic>
          <p:sp>
            <p:nvSpPr>
              <p:cNvPr id="136" name="object 37"/>
              <p:cNvSpPr/>
              <p:nvPr/>
            </p:nvSpPr>
            <p:spPr>
              <a:xfrm>
                <a:off x="4034028" y="3787140"/>
                <a:ext cx="826135" cy="958850"/>
              </a:xfrm>
              <a:custGeom>
                <a:avLst/>
                <a:gdLst/>
                <a:ahLst/>
                <a:cxnLst/>
                <a:rect l="l" t="t" r="r" b="b"/>
                <a:pathLst>
                  <a:path w="826135" h="958850">
                    <a:moveTo>
                      <a:pt x="0" y="958596"/>
                    </a:moveTo>
                    <a:lnTo>
                      <a:pt x="826008" y="958596"/>
                    </a:lnTo>
                    <a:lnTo>
                      <a:pt x="826008" y="0"/>
                    </a:lnTo>
                    <a:lnTo>
                      <a:pt x="0" y="0"/>
                    </a:lnTo>
                    <a:lnTo>
                      <a:pt x="0" y="958596"/>
                    </a:lnTo>
                    <a:close/>
                  </a:path>
                </a:pathLst>
              </a:custGeom>
              <a:ln w="9144">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7" name="object 38"/>
              <p:cNvPicPr/>
              <p:nvPr/>
            </p:nvPicPr>
            <p:blipFill>
              <a:blip r:embed="rId28" cstate="print"/>
              <a:stretch>
                <a:fillRect/>
              </a:stretch>
            </p:blipFill>
            <p:spPr>
              <a:xfrm>
                <a:off x="5134356" y="3784092"/>
                <a:ext cx="725424" cy="928116"/>
              </a:xfrm>
              <a:prstGeom prst="rect">
                <a:avLst/>
              </a:prstGeom>
            </p:spPr>
          </p:pic>
          <p:sp>
            <p:nvSpPr>
              <p:cNvPr id="138" name="object 39"/>
              <p:cNvSpPr/>
              <p:nvPr/>
            </p:nvSpPr>
            <p:spPr>
              <a:xfrm>
                <a:off x="5129784" y="3779520"/>
                <a:ext cx="734695" cy="937260"/>
              </a:xfrm>
              <a:custGeom>
                <a:avLst/>
                <a:gdLst/>
                <a:ahLst/>
                <a:cxnLst/>
                <a:rect l="l" t="t" r="r" b="b"/>
                <a:pathLst>
                  <a:path w="734695" h="937260">
                    <a:moveTo>
                      <a:pt x="0" y="937259"/>
                    </a:moveTo>
                    <a:lnTo>
                      <a:pt x="734567" y="937259"/>
                    </a:lnTo>
                    <a:lnTo>
                      <a:pt x="734567" y="0"/>
                    </a:lnTo>
                    <a:lnTo>
                      <a:pt x="0" y="0"/>
                    </a:lnTo>
                    <a:lnTo>
                      <a:pt x="0" y="937259"/>
                    </a:lnTo>
                    <a:close/>
                  </a:path>
                </a:pathLst>
              </a:custGeom>
              <a:ln w="9144">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9" name="object 40"/>
              <p:cNvPicPr/>
              <p:nvPr/>
            </p:nvPicPr>
            <p:blipFill>
              <a:blip r:embed="rId29" cstate="print"/>
              <a:stretch>
                <a:fillRect/>
              </a:stretch>
            </p:blipFill>
            <p:spPr>
              <a:xfrm>
                <a:off x="4061460" y="4997196"/>
                <a:ext cx="762000" cy="957071"/>
              </a:xfrm>
              <a:prstGeom prst="rect">
                <a:avLst/>
              </a:prstGeom>
            </p:spPr>
          </p:pic>
          <p:sp>
            <p:nvSpPr>
              <p:cNvPr id="140" name="object 41"/>
              <p:cNvSpPr/>
              <p:nvPr/>
            </p:nvSpPr>
            <p:spPr>
              <a:xfrm>
                <a:off x="4056888" y="4992624"/>
                <a:ext cx="771525" cy="966469"/>
              </a:xfrm>
              <a:custGeom>
                <a:avLst/>
                <a:gdLst/>
                <a:ahLst/>
                <a:cxnLst/>
                <a:rect l="l" t="t" r="r" b="b"/>
                <a:pathLst>
                  <a:path w="771525" h="966470">
                    <a:moveTo>
                      <a:pt x="0" y="966216"/>
                    </a:moveTo>
                    <a:lnTo>
                      <a:pt x="771143" y="966216"/>
                    </a:lnTo>
                    <a:lnTo>
                      <a:pt x="771143" y="0"/>
                    </a:lnTo>
                    <a:lnTo>
                      <a:pt x="0" y="0"/>
                    </a:lnTo>
                    <a:lnTo>
                      <a:pt x="0" y="966216"/>
                    </a:lnTo>
                    <a:close/>
                  </a:path>
                </a:pathLst>
              </a:custGeom>
              <a:ln w="9144">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41" name="object 42"/>
              <p:cNvPicPr/>
              <p:nvPr/>
            </p:nvPicPr>
            <p:blipFill>
              <a:blip r:embed="rId30" cstate="print"/>
              <a:stretch>
                <a:fillRect/>
              </a:stretch>
            </p:blipFill>
            <p:spPr>
              <a:xfrm>
                <a:off x="5109972" y="5006340"/>
                <a:ext cx="788073" cy="949452"/>
              </a:xfrm>
              <a:prstGeom prst="rect">
                <a:avLst/>
              </a:prstGeom>
            </p:spPr>
          </p:pic>
          <p:sp>
            <p:nvSpPr>
              <p:cNvPr id="142" name="object 43"/>
              <p:cNvSpPr/>
              <p:nvPr/>
            </p:nvSpPr>
            <p:spPr>
              <a:xfrm>
                <a:off x="5105400" y="5001768"/>
                <a:ext cx="803275" cy="958850"/>
              </a:xfrm>
              <a:custGeom>
                <a:avLst/>
                <a:gdLst/>
                <a:ahLst/>
                <a:cxnLst/>
                <a:rect l="l" t="t" r="r" b="b"/>
                <a:pathLst>
                  <a:path w="803275" h="958850">
                    <a:moveTo>
                      <a:pt x="0" y="958596"/>
                    </a:moveTo>
                    <a:lnTo>
                      <a:pt x="803148" y="958596"/>
                    </a:lnTo>
                    <a:lnTo>
                      <a:pt x="803148" y="0"/>
                    </a:lnTo>
                    <a:lnTo>
                      <a:pt x="0" y="0"/>
                    </a:lnTo>
                    <a:lnTo>
                      <a:pt x="0" y="958596"/>
                    </a:lnTo>
                    <a:close/>
                  </a:path>
                </a:pathLst>
              </a:custGeom>
              <a:ln w="9144">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43" name="object 44"/>
            <p:cNvSpPr txBox="1"/>
            <p:nvPr/>
          </p:nvSpPr>
          <p:spPr>
            <a:xfrm>
              <a:off x="5696202" y="4395633"/>
              <a:ext cx="635000" cy="185837"/>
            </a:xfrm>
            <a:prstGeom prst="rect">
              <a:avLst/>
            </a:prstGeom>
          </p:spPr>
          <p:txBody>
            <a:bodyPr vert="horz" wrap="square" lIns="0" tIns="12700" rIns="0" bIns="0" rtlCol="0">
              <a:spAutoFit/>
            </a:bodyPr>
            <a:lstStyle/>
            <a:p>
              <a:pPr marL="12700" algn="ctr">
                <a:lnSpc>
                  <a:spcPct val="100000"/>
                </a:lnSpc>
                <a:spcBef>
                  <a:spcPts val="100"/>
                </a:spcBef>
              </a:pPr>
              <a:r>
                <a:rPr sz="1200" b="1" spc="-15" dirty="0">
                  <a:latin typeface="Times New Roman" panose="02020603050405020304" pitchFamily="18" charset="0"/>
                  <a:ea typeface="標楷體" panose="03000509000000000000" pitchFamily="65" charset="-120"/>
                  <a:cs typeface="Times New Roman" panose="02020603050405020304" pitchFamily="18" charset="0"/>
                </a:rPr>
                <a:t>容器標示</a:t>
              </a:r>
              <a:endParaRPr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4" name="object 45"/>
            <p:cNvSpPr txBox="1"/>
            <p:nvPr/>
          </p:nvSpPr>
          <p:spPr>
            <a:xfrm>
              <a:off x="6658863" y="4385855"/>
              <a:ext cx="787400" cy="185837"/>
            </a:xfrm>
            <a:prstGeom prst="rect">
              <a:avLst/>
            </a:prstGeom>
          </p:spPr>
          <p:txBody>
            <a:bodyPr vert="horz" wrap="square" lIns="0" tIns="12700" rIns="0" bIns="0" rtlCol="0">
              <a:spAutoFit/>
            </a:bodyPr>
            <a:lstStyle/>
            <a:p>
              <a:pPr marL="12700" algn="ctr">
                <a:lnSpc>
                  <a:spcPct val="100000"/>
                </a:lnSpc>
                <a:spcBef>
                  <a:spcPts val="100"/>
                </a:spcBef>
              </a:pPr>
              <a:r>
                <a:rPr sz="1200" b="1" spc="-10" dirty="0">
                  <a:latin typeface="Times New Roman" panose="02020603050405020304" pitchFamily="18" charset="0"/>
                  <a:ea typeface="標楷體" panose="03000509000000000000" pitchFamily="65" charset="-120"/>
                  <a:cs typeface="Times New Roman" panose="02020603050405020304" pitchFamily="18" charset="0"/>
                </a:rPr>
                <a:t>安全資料表</a:t>
              </a:r>
              <a:endParaRPr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5" name="object 46"/>
            <p:cNvSpPr txBox="1"/>
            <p:nvPr/>
          </p:nvSpPr>
          <p:spPr>
            <a:xfrm>
              <a:off x="5649594" y="5621539"/>
              <a:ext cx="787400" cy="330645"/>
            </a:xfrm>
            <a:prstGeom prst="rect">
              <a:avLst/>
            </a:prstGeom>
          </p:spPr>
          <p:txBody>
            <a:bodyPr vert="horz" wrap="square" lIns="0" tIns="43180" rIns="0" bIns="0" rtlCol="0">
              <a:spAutoFit/>
            </a:bodyPr>
            <a:lstStyle/>
            <a:p>
              <a:pPr marL="12700" marR="5080" indent="-12700" algn="ctr">
                <a:lnSpc>
                  <a:spcPts val="1200"/>
                </a:lnSpc>
                <a:spcBef>
                  <a:spcPts val="340"/>
                </a:spcBef>
              </a:pPr>
              <a:r>
                <a:rPr sz="1200" b="1" spc="-20" dirty="0" err="1">
                  <a:latin typeface="Times New Roman" panose="02020603050405020304" pitchFamily="18" charset="0"/>
                  <a:ea typeface="標楷體" panose="03000509000000000000" pitchFamily="65" charset="-120"/>
                  <a:cs typeface="Times New Roman" panose="02020603050405020304" pitchFamily="18" charset="0"/>
                </a:rPr>
                <a:t>危害性</a:t>
              </a:r>
              <a:r>
                <a:rPr sz="1200" b="1" dirty="0">
                  <a:latin typeface="Times New Roman" panose="02020603050405020304" pitchFamily="18" charset="0"/>
                  <a:ea typeface="標楷體" panose="03000509000000000000" pitchFamily="65" charset="-120"/>
                  <a:cs typeface="Times New Roman" panose="02020603050405020304" pitchFamily="18" charset="0"/>
                </a:rPr>
                <a:t> </a:t>
              </a:r>
              <a:r>
                <a:rPr sz="1200" b="1" spc="-10" dirty="0" err="1">
                  <a:latin typeface="Times New Roman" panose="02020603050405020304" pitchFamily="18" charset="0"/>
                  <a:ea typeface="標楷體" panose="03000509000000000000" pitchFamily="65" charset="-120"/>
                  <a:cs typeface="Times New Roman" panose="02020603050405020304" pitchFamily="18" charset="0"/>
                </a:rPr>
                <a:t>化學品清單</a:t>
              </a:r>
              <a:endParaRPr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6" name="object 47"/>
            <p:cNvSpPr txBox="1"/>
            <p:nvPr/>
          </p:nvSpPr>
          <p:spPr>
            <a:xfrm>
              <a:off x="6732269" y="5621539"/>
              <a:ext cx="787400" cy="346249"/>
            </a:xfrm>
            <a:prstGeom prst="rect">
              <a:avLst/>
            </a:prstGeom>
          </p:spPr>
          <p:txBody>
            <a:bodyPr vert="horz" wrap="square" lIns="0" tIns="12700" rIns="0" bIns="0" rtlCol="0">
              <a:spAutoFit/>
            </a:bodyPr>
            <a:lstStyle/>
            <a:p>
              <a:pPr algn="ctr">
                <a:lnSpc>
                  <a:spcPts val="1320"/>
                </a:lnSpc>
                <a:spcBef>
                  <a:spcPts val="100"/>
                </a:spcBef>
              </a:pPr>
              <a:r>
                <a:rPr sz="1200" b="1" spc="-25" dirty="0">
                  <a:latin typeface="Times New Roman" panose="02020603050405020304" pitchFamily="18" charset="0"/>
                  <a:ea typeface="標楷體" panose="03000509000000000000" pitchFamily="65" charset="-120"/>
                  <a:cs typeface="Times New Roman" panose="02020603050405020304" pitchFamily="18" charset="0"/>
                </a:rPr>
                <a:t>危害</a:t>
              </a:r>
              <a:endParaRPr sz="12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320"/>
                </a:lnSpc>
              </a:pPr>
              <a:r>
                <a:rPr sz="1200" b="1" spc="-10" dirty="0">
                  <a:latin typeface="Times New Roman" panose="02020603050405020304" pitchFamily="18" charset="0"/>
                  <a:ea typeface="標楷體" panose="03000509000000000000" pitchFamily="65" charset="-120"/>
                  <a:cs typeface="Times New Roman" panose="02020603050405020304" pitchFamily="18" charset="0"/>
                </a:rPr>
                <a:t>通識計畫書</a:t>
              </a:r>
              <a:endParaRPr sz="12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47" name="object 48"/>
            <p:cNvGrpSpPr/>
            <p:nvPr/>
          </p:nvGrpSpPr>
          <p:grpSpPr>
            <a:xfrm>
              <a:off x="8131046" y="1263559"/>
              <a:ext cx="1937385" cy="4561332"/>
              <a:chOff x="6508241" y="1585721"/>
              <a:chExt cx="1937385" cy="4561332"/>
            </a:xfrm>
          </p:grpSpPr>
          <p:sp>
            <p:nvSpPr>
              <p:cNvPr id="148" name="object 49"/>
              <p:cNvSpPr/>
              <p:nvPr/>
            </p:nvSpPr>
            <p:spPr>
              <a:xfrm>
                <a:off x="6919721" y="2340101"/>
                <a:ext cx="1525905" cy="626745"/>
              </a:xfrm>
              <a:custGeom>
                <a:avLst/>
                <a:gdLst/>
                <a:ahLst/>
                <a:cxnLst/>
                <a:rect l="l" t="t" r="r" b="b"/>
                <a:pathLst>
                  <a:path w="1525904" h="626744">
                    <a:moveTo>
                      <a:pt x="1421129" y="0"/>
                    </a:moveTo>
                    <a:lnTo>
                      <a:pt x="104394" y="0"/>
                    </a:lnTo>
                    <a:lnTo>
                      <a:pt x="63757" y="8203"/>
                    </a:lnTo>
                    <a:lnTo>
                      <a:pt x="30575" y="30575"/>
                    </a:lnTo>
                    <a:lnTo>
                      <a:pt x="8203" y="63757"/>
                    </a:lnTo>
                    <a:lnTo>
                      <a:pt x="0" y="104394"/>
                    </a:lnTo>
                    <a:lnTo>
                      <a:pt x="0" y="521970"/>
                    </a:lnTo>
                    <a:lnTo>
                      <a:pt x="8203" y="562606"/>
                    </a:lnTo>
                    <a:lnTo>
                      <a:pt x="30575" y="595788"/>
                    </a:lnTo>
                    <a:lnTo>
                      <a:pt x="63757" y="618160"/>
                    </a:lnTo>
                    <a:lnTo>
                      <a:pt x="104394" y="626363"/>
                    </a:lnTo>
                    <a:lnTo>
                      <a:pt x="1421129" y="626363"/>
                    </a:lnTo>
                    <a:lnTo>
                      <a:pt x="1461766" y="618160"/>
                    </a:lnTo>
                    <a:lnTo>
                      <a:pt x="1494948" y="595788"/>
                    </a:lnTo>
                    <a:lnTo>
                      <a:pt x="1517320" y="562606"/>
                    </a:lnTo>
                    <a:lnTo>
                      <a:pt x="1525524" y="521970"/>
                    </a:lnTo>
                    <a:lnTo>
                      <a:pt x="1525524" y="104394"/>
                    </a:lnTo>
                    <a:lnTo>
                      <a:pt x="1517320" y="63757"/>
                    </a:lnTo>
                    <a:lnTo>
                      <a:pt x="1494948" y="30575"/>
                    </a:lnTo>
                    <a:lnTo>
                      <a:pt x="1461766" y="8203"/>
                    </a:lnTo>
                    <a:lnTo>
                      <a:pt x="1421129" y="0"/>
                    </a:lnTo>
                    <a:close/>
                  </a:path>
                </a:pathLst>
              </a:custGeom>
              <a:solidFill>
                <a:srgbClr val="FFCCFF"/>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9" name="object 50"/>
              <p:cNvSpPr/>
              <p:nvPr/>
            </p:nvSpPr>
            <p:spPr>
              <a:xfrm>
                <a:off x="6919721" y="2340101"/>
                <a:ext cx="1525905" cy="626745"/>
              </a:xfrm>
              <a:custGeom>
                <a:avLst/>
                <a:gdLst/>
                <a:ahLst/>
                <a:cxnLst/>
                <a:rect l="l" t="t" r="r" b="b"/>
                <a:pathLst>
                  <a:path w="1525904" h="626744">
                    <a:moveTo>
                      <a:pt x="0" y="104394"/>
                    </a:moveTo>
                    <a:lnTo>
                      <a:pt x="8203" y="63757"/>
                    </a:lnTo>
                    <a:lnTo>
                      <a:pt x="30575" y="30575"/>
                    </a:lnTo>
                    <a:lnTo>
                      <a:pt x="63757" y="8203"/>
                    </a:lnTo>
                    <a:lnTo>
                      <a:pt x="104394" y="0"/>
                    </a:lnTo>
                    <a:lnTo>
                      <a:pt x="1421129" y="0"/>
                    </a:lnTo>
                    <a:lnTo>
                      <a:pt x="1461766" y="8203"/>
                    </a:lnTo>
                    <a:lnTo>
                      <a:pt x="1494948" y="30575"/>
                    </a:lnTo>
                    <a:lnTo>
                      <a:pt x="1517320" y="63757"/>
                    </a:lnTo>
                    <a:lnTo>
                      <a:pt x="1525524" y="104394"/>
                    </a:lnTo>
                    <a:lnTo>
                      <a:pt x="1525524" y="521970"/>
                    </a:lnTo>
                    <a:lnTo>
                      <a:pt x="1517320" y="562606"/>
                    </a:lnTo>
                    <a:lnTo>
                      <a:pt x="1494948" y="595788"/>
                    </a:lnTo>
                    <a:lnTo>
                      <a:pt x="1461766" y="618160"/>
                    </a:lnTo>
                    <a:lnTo>
                      <a:pt x="1421129" y="626363"/>
                    </a:lnTo>
                    <a:lnTo>
                      <a:pt x="104394" y="626363"/>
                    </a:lnTo>
                    <a:lnTo>
                      <a:pt x="63757" y="618160"/>
                    </a:lnTo>
                    <a:lnTo>
                      <a:pt x="30575" y="595788"/>
                    </a:lnTo>
                    <a:lnTo>
                      <a:pt x="8203" y="562606"/>
                    </a:lnTo>
                    <a:lnTo>
                      <a:pt x="0" y="521970"/>
                    </a:lnTo>
                    <a:lnTo>
                      <a:pt x="0" y="104394"/>
                    </a:lnTo>
                    <a:close/>
                  </a:path>
                </a:pathLst>
              </a:custGeom>
              <a:ln w="25908">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0" name="object 51"/>
              <p:cNvSpPr/>
              <p:nvPr/>
            </p:nvSpPr>
            <p:spPr>
              <a:xfrm>
                <a:off x="7562850" y="1585721"/>
                <a:ext cx="737870" cy="826135"/>
              </a:xfrm>
              <a:custGeom>
                <a:avLst/>
                <a:gdLst/>
                <a:ahLst/>
                <a:cxnLst/>
                <a:rect l="l" t="t" r="r" b="b"/>
                <a:pathLst>
                  <a:path w="737870" h="826135">
                    <a:moveTo>
                      <a:pt x="184403" y="0"/>
                    </a:moveTo>
                    <a:lnTo>
                      <a:pt x="0" y="184403"/>
                    </a:lnTo>
                    <a:lnTo>
                      <a:pt x="184403" y="368807"/>
                    </a:lnTo>
                    <a:lnTo>
                      <a:pt x="184403" y="276605"/>
                    </a:lnTo>
                    <a:lnTo>
                      <a:pt x="414908" y="276605"/>
                    </a:lnTo>
                    <a:lnTo>
                      <a:pt x="458602" y="283662"/>
                    </a:lnTo>
                    <a:lnTo>
                      <a:pt x="496564" y="303306"/>
                    </a:lnTo>
                    <a:lnTo>
                      <a:pt x="526511" y="333253"/>
                    </a:lnTo>
                    <a:lnTo>
                      <a:pt x="546155" y="371215"/>
                    </a:lnTo>
                    <a:lnTo>
                      <a:pt x="553211" y="414908"/>
                    </a:lnTo>
                    <a:lnTo>
                      <a:pt x="553211" y="826007"/>
                    </a:lnTo>
                    <a:lnTo>
                      <a:pt x="737616" y="826007"/>
                    </a:lnTo>
                    <a:lnTo>
                      <a:pt x="737616" y="414908"/>
                    </a:lnTo>
                    <a:lnTo>
                      <a:pt x="734116" y="367231"/>
                    </a:lnTo>
                    <a:lnTo>
                      <a:pt x="723949" y="321723"/>
                    </a:lnTo>
                    <a:lnTo>
                      <a:pt x="707615" y="278883"/>
                    </a:lnTo>
                    <a:lnTo>
                      <a:pt x="685614" y="239211"/>
                    </a:lnTo>
                    <a:lnTo>
                      <a:pt x="658446" y="203207"/>
                    </a:lnTo>
                    <a:lnTo>
                      <a:pt x="626610" y="171371"/>
                    </a:lnTo>
                    <a:lnTo>
                      <a:pt x="590606" y="144203"/>
                    </a:lnTo>
                    <a:lnTo>
                      <a:pt x="550934" y="122202"/>
                    </a:lnTo>
                    <a:lnTo>
                      <a:pt x="508094" y="105868"/>
                    </a:lnTo>
                    <a:lnTo>
                      <a:pt x="462586" y="95701"/>
                    </a:lnTo>
                    <a:lnTo>
                      <a:pt x="414908" y="92201"/>
                    </a:lnTo>
                    <a:lnTo>
                      <a:pt x="184403" y="92201"/>
                    </a:lnTo>
                    <a:lnTo>
                      <a:pt x="184403"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1" name="object 52"/>
              <p:cNvSpPr/>
              <p:nvPr/>
            </p:nvSpPr>
            <p:spPr>
              <a:xfrm>
                <a:off x="7562850" y="1585721"/>
                <a:ext cx="737870" cy="826135"/>
              </a:xfrm>
              <a:custGeom>
                <a:avLst/>
                <a:gdLst/>
                <a:ahLst/>
                <a:cxnLst/>
                <a:rect l="l" t="t" r="r" b="b"/>
                <a:pathLst>
                  <a:path w="737870" h="826135">
                    <a:moveTo>
                      <a:pt x="737616" y="826007"/>
                    </a:moveTo>
                    <a:lnTo>
                      <a:pt x="737616" y="414908"/>
                    </a:lnTo>
                    <a:lnTo>
                      <a:pt x="734116" y="367231"/>
                    </a:lnTo>
                    <a:lnTo>
                      <a:pt x="723949" y="321723"/>
                    </a:lnTo>
                    <a:lnTo>
                      <a:pt x="707615" y="278883"/>
                    </a:lnTo>
                    <a:lnTo>
                      <a:pt x="685614" y="239211"/>
                    </a:lnTo>
                    <a:lnTo>
                      <a:pt x="658446" y="203207"/>
                    </a:lnTo>
                    <a:lnTo>
                      <a:pt x="626610" y="171371"/>
                    </a:lnTo>
                    <a:lnTo>
                      <a:pt x="590606" y="144203"/>
                    </a:lnTo>
                    <a:lnTo>
                      <a:pt x="550934" y="122202"/>
                    </a:lnTo>
                    <a:lnTo>
                      <a:pt x="508094" y="105868"/>
                    </a:lnTo>
                    <a:lnTo>
                      <a:pt x="462586" y="95701"/>
                    </a:lnTo>
                    <a:lnTo>
                      <a:pt x="414908" y="92201"/>
                    </a:lnTo>
                    <a:lnTo>
                      <a:pt x="184403" y="92201"/>
                    </a:lnTo>
                    <a:lnTo>
                      <a:pt x="184403" y="0"/>
                    </a:lnTo>
                    <a:lnTo>
                      <a:pt x="0" y="184403"/>
                    </a:lnTo>
                    <a:lnTo>
                      <a:pt x="184403" y="368807"/>
                    </a:lnTo>
                    <a:lnTo>
                      <a:pt x="184403" y="276605"/>
                    </a:lnTo>
                    <a:lnTo>
                      <a:pt x="414908" y="276605"/>
                    </a:lnTo>
                    <a:lnTo>
                      <a:pt x="458602" y="283662"/>
                    </a:lnTo>
                    <a:lnTo>
                      <a:pt x="496564" y="303306"/>
                    </a:lnTo>
                    <a:lnTo>
                      <a:pt x="526511" y="333253"/>
                    </a:lnTo>
                    <a:lnTo>
                      <a:pt x="546155" y="371215"/>
                    </a:lnTo>
                    <a:lnTo>
                      <a:pt x="553211" y="414908"/>
                    </a:lnTo>
                    <a:lnTo>
                      <a:pt x="553211" y="826007"/>
                    </a:lnTo>
                    <a:lnTo>
                      <a:pt x="737616" y="826007"/>
                    </a:lnTo>
                    <a:close/>
                  </a:path>
                </a:pathLst>
              </a:custGeom>
              <a:ln w="1981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2" name="object 53"/>
              <p:cNvSpPr/>
              <p:nvPr/>
            </p:nvSpPr>
            <p:spPr>
              <a:xfrm>
                <a:off x="6508241" y="5004053"/>
                <a:ext cx="1755775" cy="1143000"/>
              </a:xfrm>
              <a:custGeom>
                <a:avLst/>
                <a:gdLst/>
                <a:ahLst/>
                <a:cxnLst/>
                <a:rect l="l" t="t" r="r" b="b"/>
                <a:pathLst>
                  <a:path w="1755775" h="1143000">
                    <a:moveTo>
                      <a:pt x="1565148" y="0"/>
                    </a:moveTo>
                    <a:lnTo>
                      <a:pt x="190500" y="0"/>
                    </a:lnTo>
                    <a:lnTo>
                      <a:pt x="146837" y="5034"/>
                    </a:lnTo>
                    <a:lnTo>
                      <a:pt x="106746" y="19372"/>
                    </a:lnTo>
                    <a:lnTo>
                      <a:pt x="71374" y="41867"/>
                    </a:lnTo>
                    <a:lnTo>
                      <a:pt x="41867" y="71374"/>
                    </a:lnTo>
                    <a:lnTo>
                      <a:pt x="19372" y="106746"/>
                    </a:lnTo>
                    <a:lnTo>
                      <a:pt x="5034" y="146837"/>
                    </a:lnTo>
                    <a:lnTo>
                      <a:pt x="0" y="190500"/>
                    </a:lnTo>
                    <a:lnTo>
                      <a:pt x="0" y="952500"/>
                    </a:lnTo>
                    <a:lnTo>
                      <a:pt x="5034" y="996178"/>
                    </a:lnTo>
                    <a:lnTo>
                      <a:pt x="19372" y="1036275"/>
                    </a:lnTo>
                    <a:lnTo>
                      <a:pt x="41867" y="1071646"/>
                    </a:lnTo>
                    <a:lnTo>
                      <a:pt x="71374" y="1101148"/>
                    </a:lnTo>
                    <a:lnTo>
                      <a:pt x="106746" y="1123636"/>
                    </a:lnTo>
                    <a:lnTo>
                      <a:pt x="146837" y="1137968"/>
                    </a:lnTo>
                    <a:lnTo>
                      <a:pt x="190500" y="1143000"/>
                    </a:lnTo>
                    <a:lnTo>
                      <a:pt x="1565148" y="1143000"/>
                    </a:lnTo>
                    <a:lnTo>
                      <a:pt x="1608810" y="1137968"/>
                    </a:lnTo>
                    <a:lnTo>
                      <a:pt x="1648901" y="1123636"/>
                    </a:lnTo>
                    <a:lnTo>
                      <a:pt x="1684273" y="1101148"/>
                    </a:lnTo>
                    <a:lnTo>
                      <a:pt x="1713780" y="1071646"/>
                    </a:lnTo>
                    <a:lnTo>
                      <a:pt x="1736275" y="1036275"/>
                    </a:lnTo>
                    <a:lnTo>
                      <a:pt x="1750613" y="996178"/>
                    </a:lnTo>
                    <a:lnTo>
                      <a:pt x="1755648" y="952500"/>
                    </a:lnTo>
                    <a:lnTo>
                      <a:pt x="1755648" y="190500"/>
                    </a:lnTo>
                    <a:lnTo>
                      <a:pt x="1750613" y="146837"/>
                    </a:lnTo>
                    <a:lnTo>
                      <a:pt x="1736275" y="106746"/>
                    </a:lnTo>
                    <a:lnTo>
                      <a:pt x="1713780" y="71374"/>
                    </a:lnTo>
                    <a:lnTo>
                      <a:pt x="1684273" y="41867"/>
                    </a:lnTo>
                    <a:lnTo>
                      <a:pt x="1648901" y="19372"/>
                    </a:lnTo>
                    <a:lnTo>
                      <a:pt x="1608810" y="5034"/>
                    </a:lnTo>
                    <a:lnTo>
                      <a:pt x="1565148" y="0"/>
                    </a:lnTo>
                    <a:close/>
                  </a:path>
                </a:pathLst>
              </a:custGeom>
              <a:solidFill>
                <a:srgbClr val="FF7B8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3" name="object 54"/>
              <p:cNvSpPr/>
              <p:nvPr/>
            </p:nvSpPr>
            <p:spPr>
              <a:xfrm>
                <a:off x="6508241" y="4986127"/>
                <a:ext cx="1755775" cy="1143000"/>
              </a:xfrm>
              <a:custGeom>
                <a:avLst/>
                <a:gdLst/>
                <a:ahLst/>
                <a:cxnLst/>
                <a:rect l="l" t="t" r="r" b="b"/>
                <a:pathLst>
                  <a:path w="1755775" h="1143000">
                    <a:moveTo>
                      <a:pt x="0" y="190500"/>
                    </a:moveTo>
                    <a:lnTo>
                      <a:pt x="5034" y="146837"/>
                    </a:lnTo>
                    <a:lnTo>
                      <a:pt x="19372" y="106746"/>
                    </a:lnTo>
                    <a:lnTo>
                      <a:pt x="41867" y="71374"/>
                    </a:lnTo>
                    <a:lnTo>
                      <a:pt x="71374" y="41867"/>
                    </a:lnTo>
                    <a:lnTo>
                      <a:pt x="106746" y="19372"/>
                    </a:lnTo>
                    <a:lnTo>
                      <a:pt x="146837" y="5034"/>
                    </a:lnTo>
                    <a:lnTo>
                      <a:pt x="190500" y="0"/>
                    </a:lnTo>
                    <a:lnTo>
                      <a:pt x="1565148" y="0"/>
                    </a:lnTo>
                    <a:lnTo>
                      <a:pt x="1608810" y="5034"/>
                    </a:lnTo>
                    <a:lnTo>
                      <a:pt x="1648901" y="19372"/>
                    </a:lnTo>
                    <a:lnTo>
                      <a:pt x="1684273" y="41867"/>
                    </a:lnTo>
                    <a:lnTo>
                      <a:pt x="1713780" y="71374"/>
                    </a:lnTo>
                    <a:lnTo>
                      <a:pt x="1736275" y="106746"/>
                    </a:lnTo>
                    <a:lnTo>
                      <a:pt x="1750613" y="146837"/>
                    </a:lnTo>
                    <a:lnTo>
                      <a:pt x="1755648" y="190500"/>
                    </a:lnTo>
                    <a:lnTo>
                      <a:pt x="1755648" y="952500"/>
                    </a:lnTo>
                    <a:lnTo>
                      <a:pt x="1750613" y="996178"/>
                    </a:lnTo>
                    <a:lnTo>
                      <a:pt x="1736275" y="1036275"/>
                    </a:lnTo>
                    <a:lnTo>
                      <a:pt x="1713780" y="1071646"/>
                    </a:lnTo>
                    <a:lnTo>
                      <a:pt x="1684273" y="1101148"/>
                    </a:lnTo>
                    <a:lnTo>
                      <a:pt x="1648901" y="1123636"/>
                    </a:lnTo>
                    <a:lnTo>
                      <a:pt x="1608810" y="1137968"/>
                    </a:lnTo>
                    <a:lnTo>
                      <a:pt x="1565148" y="1143000"/>
                    </a:lnTo>
                    <a:lnTo>
                      <a:pt x="190500" y="1143000"/>
                    </a:lnTo>
                    <a:lnTo>
                      <a:pt x="146837" y="1137968"/>
                    </a:lnTo>
                    <a:lnTo>
                      <a:pt x="106746" y="1123636"/>
                    </a:lnTo>
                    <a:lnTo>
                      <a:pt x="71374" y="1101148"/>
                    </a:lnTo>
                    <a:lnTo>
                      <a:pt x="41867" y="1071646"/>
                    </a:lnTo>
                    <a:lnTo>
                      <a:pt x="19372" y="1036275"/>
                    </a:lnTo>
                    <a:lnTo>
                      <a:pt x="5034" y="996178"/>
                    </a:lnTo>
                    <a:lnTo>
                      <a:pt x="0" y="952500"/>
                    </a:lnTo>
                    <a:lnTo>
                      <a:pt x="0" y="190500"/>
                    </a:lnTo>
                    <a:close/>
                  </a:path>
                </a:pathLst>
              </a:custGeom>
              <a:ln w="25908">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54" name="object 55"/>
            <p:cNvSpPr txBox="1"/>
            <p:nvPr/>
          </p:nvSpPr>
          <p:spPr>
            <a:xfrm>
              <a:off x="8437624" y="5232919"/>
              <a:ext cx="1143000" cy="360680"/>
            </a:xfrm>
            <a:prstGeom prst="rect">
              <a:avLst/>
            </a:prstGeom>
          </p:spPr>
          <p:txBody>
            <a:bodyPr vert="horz" wrap="square" lIns="0" tIns="12065" rIns="0" bIns="0" rtlCol="0">
              <a:spAutoFit/>
            </a:bodyPr>
            <a:lstStyle/>
            <a:p>
              <a:pPr marL="12700">
                <a:lnSpc>
                  <a:spcPct val="100000"/>
                </a:lnSpc>
                <a:spcBef>
                  <a:spcPts val="95"/>
                </a:spcBef>
              </a:pPr>
              <a:r>
                <a:rPr sz="2200" b="1" spc="-35" dirty="0">
                  <a:latin typeface="Times New Roman" panose="02020603050405020304" pitchFamily="18" charset="0"/>
                  <a:ea typeface="標楷體" panose="03000509000000000000" pitchFamily="65" charset="-120"/>
                  <a:cs typeface="Times New Roman" panose="02020603050405020304" pitchFamily="18" charset="0"/>
                </a:rPr>
                <a:t>預防對策</a:t>
              </a:r>
              <a:endParaRPr sz="22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55" name="object 56"/>
            <p:cNvGrpSpPr/>
            <p:nvPr/>
          </p:nvGrpSpPr>
          <p:grpSpPr>
            <a:xfrm>
              <a:off x="7537195" y="4069752"/>
              <a:ext cx="1846580" cy="1262380"/>
              <a:chOff x="5914390" y="4391914"/>
              <a:chExt cx="1846580" cy="1262380"/>
            </a:xfrm>
          </p:grpSpPr>
          <p:sp>
            <p:nvSpPr>
              <p:cNvPr id="156" name="object 57"/>
              <p:cNvSpPr/>
              <p:nvPr/>
            </p:nvSpPr>
            <p:spPr>
              <a:xfrm>
                <a:off x="5924550" y="5377434"/>
                <a:ext cx="650875" cy="266700"/>
              </a:xfrm>
              <a:custGeom>
                <a:avLst/>
                <a:gdLst/>
                <a:ahLst/>
                <a:cxnLst/>
                <a:rect l="l" t="t" r="r" b="b"/>
                <a:pathLst>
                  <a:path w="650875" h="266700">
                    <a:moveTo>
                      <a:pt x="517398" y="0"/>
                    </a:moveTo>
                    <a:lnTo>
                      <a:pt x="517398" y="66674"/>
                    </a:lnTo>
                    <a:lnTo>
                      <a:pt x="0" y="66674"/>
                    </a:lnTo>
                    <a:lnTo>
                      <a:pt x="0" y="200024"/>
                    </a:lnTo>
                    <a:lnTo>
                      <a:pt x="517398" y="200024"/>
                    </a:lnTo>
                    <a:lnTo>
                      <a:pt x="517398" y="266699"/>
                    </a:lnTo>
                    <a:lnTo>
                      <a:pt x="650748" y="133349"/>
                    </a:lnTo>
                    <a:lnTo>
                      <a:pt x="517398"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7" name="object 58"/>
              <p:cNvSpPr/>
              <p:nvPr/>
            </p:nvSpPr>
            <p:spPr>
              <a:xfrm>
                <a:off x="5924550" y="5377434"/>
                <a:ext cx="650875" cy="266700"/>
              </a:xfrm>
              <a:custGeom>
                <a:avLst/>
                <a:gdLst/>
                <a:ahLst/>
                <a:cxnLst/>
                <a:rect l="l" t="t" r="r" b="b"/>
                <a:pathLst>
                  <a:path w="650875" h="266700">
                    <a:moveTo>
                      <a:pt x="0" y="66674"/>
                    </a:moveTo>
                    <a:lnTo>
                      <a:pt x="517398" y="66674"/>
                    </a:lnTo>
                    <a:lnTo>
                      <a:pt x="517398" y="0"/>
                    </a:lnTo>
                    <a:lnTo>
                      <a:pt x="650748" y="133349"/>
                    </a:lnTo>
                    <a:lnTo>
                      <a:pt x="517398" y="266699"/>
                    </a:lnTo>
                    <a:lnTo>
                      <a:pt x="517398" y="200024"/>
                    </a:lnTo>
                    <a:lnTo>
                      <a:pt x="0" y="200024"/>
                    </a:lnTo>
                    <a:lnTo>
                      <a:pt x="0" y="66674"/>
                    </a:lnTo>
                    <a:close/>
                  </a:path>
                </a:pathLst>
              </a:custGeom>
              <a:ln w="1981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8" name="object 59"/>
              <p:cNvSpPr/>
              <p:nvPr/>
            </p:nvSpPr>
            <p:spPr>
              <a:xfrm>
                <a:off x="7454646" y="4402074"/>
                <a:ext cx="295910" cy="708660"/>
              </a:xfrm>
              <a:custGeom>
                <a:avLst/>
                <a:gdLst/>
                <a:ahLst/>
                <a:cxnLst/>
                <a:rect l="l" t="t" r="r" b="b"/>
                <a:pathLst>
                  <a:path w="295909" h="708660">
                    <a:moveTo>
                      <a:pt x="221742" y="0"/>
                    </a:moveTo>
                    <a:lnTo>
                      <a:pt x="73913" y="0"/>
                    </a:lnTo>
                    <a:lnTo>
                      <a:pt x="73913" y="560832"/>
                    </a:lnTo>
                    <a:lnTo>
                      <a:pt x="0" y="560832"/>
                    </a:lnTo>
                    <a:lnTo>
                      <a:pt x="147827" y="708659"/>
                    </a:lnTo>
                    <a:lnTo>
                      <a:pt x="295655" y="560832"/>
                    </a:lnTo>
                    <a:lnTo>
                      <a:pt x="221742" y="560832"/>
                    </a:lnTo>
                    <a:lnTo>
                      <a:pt x="221742"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9" name="object 60"/>
              <p:cNvSpPr/>
              <p:nvPr/>
            </p:nvSpPr>
            <p:spPr>
              <a:xfrm>
                <a:off x="7454646" y="4402074"/>
                <a:ext cx="295910" cy="708660"/>
              </a:xfrm>
              <a:custGeom>
                <a:avLst/>
                <a:gdLst/>
                <a:ahLst/>
                <a:cxnLst/>
                <a:rect l="l" t="t" r="r" b="b"/>
                <a:pathLst>
                  <a:path w="295909" h="708660">
                    <a:moveTo>
                      <a:pt x="221742" y="0"/>
                    </a:moveTo>
                    <a:lnTo>
                      <a:pt x="221742" y="560832"/>
                    </a:lnTo>
                    <a:lnTo>
                      <a:pt x="295655" y="560832"/>
                    </a:lnTo>
                    <a:lnTo>
                      <a:pt x="147827" y="708659"/>
                    </a:lnTo>
                    <a:lnTo>
                      <a:pt x="0" y="560832"/>
                    </a:lnTo>
                    <a:lnTo>
                      <a:pt x="73913" y="560832"/>
                    </a:lnTo>
                    <a:lnTo>
                      <a:pt x="73913" y="0"/>
                    </a:lnTo>
                    <a:lnTo>
                      <a:pt x="221742" y="0"/>
                    </a:lnTo>
                    <a:close/>
                  </a:path>
                </a:pathLst>
              </a:custGeom>
              <a:ln w="1981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60" name="object 61"/>
            <p:cNvSpPr txBox="1"/>
            <p:nvPr/>
          </p:nvSpPr>
          <p:spPr>
            <a:xfrm>
              <a:off x="8849359" y="1567343"/>
              <a:ext cx="946150" cy="982980"/>
            </a:xfrm>
            <a:prstGeom prst="rect">
              <a:avLst/>
            </a:prstGeom>
          </p:spPr>
          <p:txBody>
            <a:bodyPr vert="horz" wrap="square" lIns="0" tIns="12700" rIns="0" bIns="0" rtlCol="0">
              <a:spAutoFit/>
            </a:bodyPr>
            <a:lstStyle/>
            <a:p>
              <a:pPr marL="322580">
                <a:lnSpc>
                  <a:spcPct val="100000"/>
                </a:lnSpc>
                <a:spcBef>
                  <a:spcPts val="100"/>
                </a:spcBef>
              </a:pPr>
              <a:r>
                <a:rPr sz="2400" b="1" spc="-25" dirty="0">
                  <a:latin typeface="Times New Roman" panose="02020603050405020304" pitchFamily="18" charset="0"/>
                  <a:ea typeface="標楷體" panose="03000509000000000000" pitchFamily="65" charset="-120"/>
                  <a:cs typeface="Times New Roman" panose="02020603050405020304" pitchFamily="18" charset="0"/>
                </a:rPr>
                <a:t>回饋</a:t>
              </a:r>
              <a:endParaRPr sz="2400">
                <a:latin typeface="Times New Roman" panose="02020603050405020304" pitchFamily="18" charset="0"/>
                <a:ea typeface="標楷體" panose="03000509000000000000" pitchFamily="65" charset="-120"/>
                <a:cs typeface="Times New Roman" panose="02020603050405020304" pitchFamily="18" charset="0"/>
              </a:endParaRPr>
            </a:p>
            <a:p>
              <a:pPr marL="12700" marR="35560" indent="88265">
                <a:lnSpc>
                  <a:spcPct val="100000"/>
                </a:lnSpc>
                <a:spcBef>
                  <a:spcPts val="1295"/>
                </a:spcBef>
              </a:pPr>
              <a:r>
                <a:rPr sz="1400" b="1" spc="-15" dirty="0">
                  <a:latin typeface="Times New Roman" panose="02020603050405020304" pitchFamily="18" charset="0"/>
                  <a:ea typeface="標楷體" panose="03000509000000000000" pitchFamily="65" charset="-120"/>
                  <a:cs typeface="Times New Roman" panose="02020603050405020304" pitchFamily="18" charset="0"/>
                </a:rPr>
                <a:t>優先管理化學品備查</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61" name="object 62"/>
            <p:cNvGrpSpPr/>
            <p:nvPr/>
          </p:nvGrpSpPr>
          <p:grpSpPr>
            <a:xfrm>
              <a:off x="9215119" y="974507"/>
              <a:ext cx="1120775" cy="4358005"/>
              <a:chOff x="7592314" y="1296669"/>
              <a:chExt cx="1120775" cy="4358005"/>
            </a:xfrm>
          </p:grpSpPr>
          <p:sp>
            <p:nvSpPr>
              <p:cNvPr id="162" name="object 63"/>
              <p:cNvSpPr/>
              <p:nvPr/>
            </p:nvSpPr>
            <p:spPr>
              <a:xfrm>
                <a:off x="7602474" y="1306829"/>
                <a:ext cx="960119" cy="169545"/>
              </a:xfrm>
              <a:custGeom>
                <a:avLst/>
                <a:gdLst/>
                <a:ahLst/>
                <a:cxnLst/>
                <a:rect l="l" t="t" r="r" b="b"/>
                <a:pathLst>
                  <a:path w="960120" h="169544">
                    <a:moveTo>
                      <a:pt x="960120" y="0"/>
                    </a:moveTo>
                    <a:lnTo>
                      <a:pt x="0" y="0"/>
                    </a:lnTo>
                    <a:lnTo>
                      <a:pt x="0" y="169163"/>
                    </a:lnTo>
                    <a:lnTo>
                      <a:pt x="960120" y="169163"/>
                    </a:lnTo>
                    <a:lnTo>
                      <a:pt x="960120"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3" name="object 64"/>
              <p:cNvSpPr/>
              <p:nvPr/>
            </p:nvSpPr>
            <p:spPr>
              <a:xfrm>
                <a:off x="7602474" y="1306829"/>
                <a:ext cx="960119" cy="169545"/>
              </a:xfrm>
              <a:custGeom>
                <a:avLst/>
                <a:gdLst/>
                <a:ahLst/>
                <a:cxnLst/>
                <a:rect l="l" t="t" r="r" b="b"/>
                <a:pathLst>
                  <a:path w="960120" h="169544">
                    <a:moveTo>
                      <a:pt x="0" y="169163"/>
                    </a:moveTo>
                    <a:lnTo>
                      <a:pt x="960120" y="169163"/>
                    </a:lnTo>
                    <a:lnTo>
                      <a:pt x="960120" y="0"/>
                    </a:lnTo>
                    <a:lnTo>
                      <a:pt x="0" y="0"/>
                    </a:lnTo>
                    <a:lnTo>
                      <a:pt x="0" y="169163"/>
                    </a:lnTo>
                    <a:close/>
                  </a:path>
                </a:pathLst>
              </a:custGeom>
              <a:ln w="1981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4" name="object 65"/>
              <p:cNvSpPr/>
              <p:nvPr/>
            </p:nvSpPr>
            <p:spPr>
              <a:xfrm>
                <a:off x="8145018" y="1306829"/>
                <a:ext cx="558165" cy="4337685"/>
              </a:xfrm>
              <a:custGeom>
                <a:avLst/>
                <a:gdLst/>
                <a:ahLst/>
                <a:cxnLst/>
                <a:rect l="l" t="t" r="r" b="b"/>
                <a:pathLst>
                  <a:path w="558165" h="4337685">
                    <a:moveTo>
                      <a:pt x="557783" y="0"/>
                    </a:moveTo>
                    <a:lnTo>
                      <a:pt x="418337" y="0"/>
                    </a:lnTo>
                    <a:lnTo>
                      <a:pt x="418337" y="4023614"/>
                    </a:lnTo>
                    <a:lnTo>
                      <a:pt x="410112" y="4064269"/>
                    </a:lnTo>
                    <a:lnTo>
                      <a:pt x="387683" y="4097496"/>
                    </a:lnTo>
                    <a:lnTo>
                      <a:pt x="354419" y="4119911"/>
                    </a:lnTo>
                    <a:lnTo>
                      <a:pt x="313689" y="4128135"/>
                    </a:lnTo>
                    <a:lnTo>
                      <a:pt x="139446" y="4128135"/>
                    </a:lnTo>
                    <a:lnTo>
                      <a:pt x="139446" y="4058412"/>
                    </a:lnTo>
                    <a:lnTo>
                      <a:pt x="0" y="4197858"/>
                    </a:lnTo>
                    <a:lnTo>
                      <a:pt x="139446" y="4337304"/>
                    </a:lnTo>
                    <a:lnTo>
                      <a:pt x="139446" y="4267581"/>
                    </a:lnTo>
                    <a:lnTo>
                      <a:pt x="313689" y="4267581"/>
                    </a:lnTo>
                    <a:lnTo>
                      <a:pt x="362902" y="4262624"/>
                    </a:lnTo>
                    <a:lnTo>
                      <a:pt x="408729" y="4248409"/>
                    </a:lnTo>
                    <a:lnTo>
                      <a:pt x="450193" y="4225917"/>
                    </a:lnTo>
                    <a:lnTo>
                      <a:pt x="486314" y="4196127"/>
                    </a:lnTo>
                    <a:lnTo>
                      <a:pt x="516113" y="4160021"/>
                    </a:lnTo>
                    <a:lnTo>
                      <a:pt x="538610" y="4118580"/>
                    </a:lnTo>
                    <a:lnTo>
                      <a:pt x="552827" y="4072784"/>
                    </a:lnTo>
                    <a:lnTo>
                      <a:pt x="557783" y="4023614"/>
                    </a:lnTo>
                    <a:lnTo>
                      <a:pt x="557783"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5" name="object 66"/>
              <p:cNvSpPr/>
              <p:nvPr/>
            </p:nvSpPr>
            <p:spPr>
              <a:xfrm>
                <a:off x="8145018" y="1306829"/>
                <a:ext cx="558165" cy="4337685"/>
              </a:xfrm>
              <a:custGeom>
                <a:avLst/>
                <a:gdLst/>
                <a:ahLst/>
                <a:cxnLst/>
                <a:rect l="l" t="t" r="r" b="b"/>
                <a:pathLst>
                  <a:path w="558165" h="4337685">
                    <a:moveTo>
                      <a:pt x="557783" y="0"/>
                    </a:moveTo>
                    <a:lnTo>
                      <a:pt x="557783" y="4023614"/>
                    </a:lnTo>
                    <a:lnTo>
                      <a:pt x="552827" y="4072784"/>
                    </a:lnTo>
                    <a:lnTo>
                      <a:pt x="538610" y="4118580"/>
                    </a:lnTo>
                    <a:lnTo>
                      <a:pt x="516113" y="4160021"/>
                    </a:lnTo>
                    <a:lnTo>
                      <a:pt x="486314" y="4196127"/>
                    </a:lnTo>
                    <a:lnTo>
                      <a:pt x="450193" y="4225917"/>
                    </a:lnTo>
                    <a:lnTo>
                      <a:pt x="408729" y="4248409"/>
                    </a:lnTo>
                    <a:lnTo>
                      <a:pt x="362902" y="4262624"/>
                    </a:lnTo>
                    <a:lnTo>
                      <a:pt x="313689" y="4267581"/>
                    </a:lnTo>
                    <a:lnTo>
                      <a:pt x="139446" y="4267581"/>
                    </a:lnTo>
                    <a:lnTo>
                      <a:pt x="139446" y="4337304"/>
                    </a:lnTo>
                    <a:lnTo>
                      <a:pt x="0" y="4197858"/>
                    </a:lnTo>
                    <a:lnTo>
                      <a:pt x="139446" y="4058412"/>
                    </a:lnTo>
                    <a:lnTo>
                      <a:pt x="139446" y="4128135"/>
                    </a:lnTo>
                    <a:lnTo>
                      <a:pt x="313689" y="4128135"/>
                    </a:lnTo>
                    <a:lnTo>
                      <a:pt x="354419" y="4119911"/>
                    </a:lnTo>
                    <a:lnTo>
                      <a:pt x="387683" y="4097496"/>
                    </a:lnTo>
                    <a:lnTo>
                      <a:pt x="410112" y="4064269"/>
                    </a:lnTo>
                    <a:lnTo>
                      <a:pt x="418337" y="4023614"/>
                    </a:lnTo>
                    <a:lnTo>
                      <a:pt x="418337" y="0"/>
                    </a:lnTo>
                    <a:lnTo>
                      <a:pt x="557783" y="0"/>
                    </a:lnTo>
                    <a:close/>
                  </a:path>
                </a:pathLst>
              </a:custGeom>
              <a:ln w="1981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66" name="object 67"/>
            <p:cNvSpPr txBox="1"/>
            <p:nvPr/>
          </p:nvSpPr>
          <p:spPr>
            <a:xfrm>
              <a:off x="10394186" y="2120047"/>
              <a:ext cx="330200" cy="391160"/>
            </a:xfrm>
            <a:prstGeom prst="rect">
              <a:avLst/>
            </a:prstGeom>
          </p:spPr>
          <p:txBody>
            <a:bodyPr vert="horz" wrap="square" lIns="0" tIns="12700" rIns="0" bIns="0" rtlCol="0">
              <a:spAutoFit/>
            </a:bodyPr>
            <a:lstStyle/>
            <a:p>
              <a:pPr marL="12700">
                <a:lnSpc>
                  <a:spcPct val="100000"/>
                </a:lnSpc>
                <a:spcBef>
                  <a:spcPts val="100"/>
                </a:spcBef>
              </a:pPr>
              <a:r>
                <a:rPr sz="2400" b="1" spc="-50" dirty="0">
                  <a:latin typeface="Times New Roman" panose="02020603050405020304" pitchFamily="18" charset="0"/>
                  <a:ea typeface="標楷體" panose="03000509000000000000" pitchFamily="65" charset="-120"/>
                  <a:cs typeface="Times New Roman" panose="02020603050405020304" pitchFamily="18" charset="0"/>
                </a:rPr>
                <a:t>法</a:t>
              </a:r>
              <a:endParaRPr sz="24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7" name="object 68"/>
            <p:cNvSpPr txBox="1"/>
            <p:nvPr/>
          </p:nvSpPr>
          <p:spPr>
            <a:xfrm>
              <a:off x="10394186" y="2691547"/>
              <a:ext cx="330200" cy="391160"/>
            </a:xfrm>
            <a:prstGeom prst="rect">
              <a:avLst/>
            </a:prstGeom>
          </p:spPr>
          <p:txBody>
            <a:bodyPr vert="horz" wrap="square" lIns="0" tIns="12700" rIns="0" bIns="0" rtlCol="0">
              <a:spAutoFit/>
            </a:bodyPr>
            <a:lstStyle/>
            <a:p>
              <a:pPr marL="12700">
                <a:lnSpc>
                  <a:spcPct val="100000"/>
                </a:lnSpc>
                <a:spcBef>
                  <a:spcPts val="100"/>
                </a:spcBef>
              </a:pPr>
              <a:r>
                <a:rPr sz="2400" b="1" spc="-50" dirty="0">
                  <a:latin typeface="Times New Roman" panose="02020603050405020304" pitchFamily="18" charset="0"/>
                  <a:ea typeface="標楷體" panose="03000509000000000000" pitchFamily="65" charset="-120"/>
                  <a:cs typeface="Times New Roman" panose="02020603050405020304" pitchFamily="18" charset="0"/>
                </a:rPr>
                <a:t>令</a:t>
              </a:r>
              <a:endParaRPr sz="24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8" name="object 69"/>
            <p:cNvSpPr txBox="1"/>
            <p:nvPr/>
          </p:nvSpPr>
          <p:spPr>
            <a:xfrm>
              <a:off x="10394186" y="3263302"/>
              <a:ext cx="330200" cy="391160"/>
            </a:xfrm>
            <a:prstGeom prst="rect">
              <a:avLst/>
            </a:prstGeom>
          </p:spPr>
          <p:txBody>
            <a:bodyPr vert="horz" wrap="square" lIns="0" tIns="12700" rIns="0" bIns="0" rtlCol="0">
              <a:spAutoFit/>
            </a:bodyPr>
            <a:lstStyle/>
            <a:p>
              <a:pPr marL="12700">
                <a:lnSpc>
                  <a:spcPct val="100000"/>
                </a:lnSpc>
                <a:spcBef>
                  <a:spcPts val="100"/>
                </a:spcBef>
              </a:pPr>
              <a:r>
                <a:rPr sz="2400" b="1" spc="-50" dirty="0">
                  <a:latin typeface="Times New Roman" panose="02020603050405020304" pitchFamily="18" charset="0"/>
                  <a:ea typeface="標楷體" panose="03000509000000000000" pitchFamily="65" charset="-120"/>
                  <a:cs typeface="Times New Roman" panose="02020603050405020304" pitchFamily="18" charset="0"/>
                </a:rPr>
                <a:t>要</a:t>
              </a:r>
              <a:endParaRPr sz="24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9" name="object 70"/>
            <p:cNvSpPr txBox="1"/>
            <p:nvPr/>
          </p:nvSpPr>
          <p:spPr>
            <a:xfrm>
              <a:off x="10394186" y="3834802"/>
              <a:ext cx="330200" cy="391160"/>
            </a:xfrm>
            <a:prstGeom prst="rect">
              <a:avLst/>
            </a:prstGeom>
          </p:spPr>
          <p:txBody>
            <a:bodyPr vert="horz" wrap="square" lIns="0" tIns="12700" rIns="0" bIns="0" rtlCol="0">
              <a:spAutoFit/>
            </a:bodyPr>
            <a:lstStyle/>
            <a:p>
              <a:pPr marL="12700">
                <a:lnSpc>
                  <a:spcPct val="100000"/>
                </a:lnSpc>
                <a:spcBef>
                  <a:spcPts val="100"/>
                </a:spcBef>
              </a:pPr>
              <a:r>
                <a:rPr sz="2400" b="1" spc="-50" dirty="0">
                  <a:latin typeface="Times New Roman" panose="02020603050405020304" pitchFamily="18" charset="0"/>
                  <a:ea typeface="標楷體" panose="03000509000000000000" pitchFamily="65" charset="-120"/>
                  <a:cs typeface="Times New Roman" panose="02020603050405020304" pitchFamily="18" charset="0"/>
                </a:rPr>
                <a:t>求</a:t>
              </a:r>
              <a:endParaRPr sz="24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0" name="object 71"/>
            <p:cNvSpPr txBox="1"/>
            <p:nvPr/>
          </p:nvSpPr>
          <p:spPr>
            <a:xfrm>
              <a:off x="7517383" y="4869852"/>
              <a:ext cx="2227580" cy="391160"/>
            </a:xfrm>
            <a:prstGeom prst="rect">
              <a:avLst/>
            </a:prstGeom>
          </p:spPr>
          <p:txBody>
            <a:bodyPr vert="horz" wrap="square" lIns="0" tIns="12700" rIns="0" bIns="0" rtlCol="0">
              <a:spAutoFit/>
            </a:bodyPr>
            <a:lstStyle/>
            <a:p>
              <a:pPr marL="38100">
                <a:lnSpc>
                  <a:spcPct val="100000"/>
                </a:lnSpc>
                <a:spcBef>
                  <a:spcPts val="100"/>
                </a:spcBef>
                <a:tabLst>
                  <a:tab pos="792480" algn="l"/>
                </a:tabLst>
              </a:pPr>
              <a:r>
                <a:rPr sz="3600" b="1" baseline="30092" dirty="0">
                  <a:latin typeface="Times New Roman" panose="02020603050405020304" pitchFamily="18" charset="0"/>
                  <a:ea typeface="標楷體" panose="03000509000000000000" pitchFamily="65" charset="-120"/>
                  <a:cs typeface="Times New Roman" panose="02020603050405020304" pitchFamily="18" charset="0"/>
                </a:rPr>
                <a:t>危</a:t>
              </a:r>
              <a:r>
                <a:rPr sz="3600" b="1" spc="-75" baseline="30092" dirty="0">
                  <a:latin typeface="Times New Roman" panose="02020603050405020304" pitchFamily="18" charset="0"/>
                  <a:ea typeface="標楷體" panose="03000509000000000000" pitchFamily="65" charset="-120"/>
                  <a:cs typeface="Times New Roman" panose="02020603050405020304" pitchFamily="18" charset="0"/>
                </a:rPr>
                <a:t>害</a:t>
              </a:r>
              <a:r>
                <a:rPr sz="3600" b="1" baseline="30092" dirty="0">
                  <a:latin typeface="Times New Roman" panose="02020603050405020304" pitchFamily="18" charset="0"/>
                  <a:ea typeface="標楷體" panose="03000509000000000000" pitchFamily="65" charset="-120"/>
                  <a:cs typeface="Times New Roman" panose="02020603050405020304" pitchFamily="18" charset="0"/>
                </a:rPr>
                <a:t>	</a:t>
              </a:r>
              <a:r>
                <a:rPr sz="2200" b="1" spc="-25" dirty="0">
                  <a:latin typeface="Times New Roman" panose="02020603050405020304" pitchFamily="18" charset="0"/>
                  <a:ea typeface="標楷體" panose="03000509000000000000" pitchFamily="65" charset="-120"/>
                  <a:cs typeface="Times New Roman" panose="02020603050405020304" pitchFamily="18" charset="0"/>
                </a:rPr>
                <a:t>廠</a:t>
              </a:r>
              <a:r>
                <a:rPr sz="2200" b="1" spc="-30" dirty="0">
                  <a:latin typeface="Times New Roman" panose="02020603050405020304" pitchFamily="18" charset="0"/>
                  <a:ea typeface="標楷體" panose="03000509000000000000" pitchFamily="65" charset="-120"/>
                  <a:cs typeface="Times New Roman" panose="02020603050405020304" pitchFamily="18" charset="0"/>
                </a:rPr>
                <a:t>場化</a:t>
              </a:r>
              <a:r>
                <a:rPr sz="2200" b="1" spc="-25" dirty="0">
                  <a:latin typeface="Times New Roman" panose="02020603050405020304" pitchFamily="18" charset="0"/>
                  <a:ea typeface="標楷體" panose="03000509000000000000" pitchFamily="65" charset="-120"/>
                  <a:cs typeface="Times New Roman" panose="02020603050405020304" pitchFamily="18" charset="0"/>
                </a:rPr>
                <a:t>學</a:t>
              </a:r>
              <a:r>
                <a:rPr sz="2200" b="1" spc="-50" dirty="0">
                  <a:latin typeface="Times New Roman" panose="02020603050405020304" pitchFamily="18" charset="0"/>
                  <a:ea typeface="標楷體" panose="03000509000000000000" pitchFamily="65" charset="-120"/>
                  <a:cs typeface="Times New Roman" panose="02020603050405020304" pitchFamily="18" charset="0"/>
                </a:rPr>
                <a:t>品</a:t>
              </a:r>
              <a:endParaRPr sz="22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1" name="object 72"/>
            <p:cNvSpPr txBox="1"/>
            <p:nvPr/>
          </p:nvSpPr>
          <p:spPr>
            <a:xfrm>
              <a:off x="7514970" y="5257303"/>
              <a:ext cx="635635"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Times New Roman" panose="02020603050405020304" pitchFamily="18" charset="0"/>
                  <a:ea typeface="標楷體" panose="03000509000000000000" pitchFamily="65" charset="-120"/>
                  <a:cs typeface="Times New Roman" panose="02020603050405020304" pitchFamily="18" charset="0"/>
                </a:rPr>
                <a:t>通識</a:t>
              </a:r>
              <a:endParaRPr sz="24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2" name="object 73"/>
            <p:cNvSpPr txBox="1"/>
            <p:nvPr/>
          </p:nvSpPr>
          <p:spPr>
            <a:xfrm>
              <a:off x="4678171" y="5059843"/>
              <a:ext cx="787400" cy="359410"/>
            </a:xfrm>
            <a:prstGeom prst="rect">
              <a:avLst/>
            </a:prstGeom>
          </p:spPr>
          <p:txBody>
            <a:bodyPr vert="horz" wrap="square" lIns="0" tIns="43815" rIns="0" bIns="0" rtlCol="0">
              <a:spAutoFit/>
            </a:bodyPr>
            <a:lstStyle/>
            <a:p>
              <a:pPr marL="12700" marR="5080">
                <a:lnSpc>
                  <a:spcPts val="1190"/>
                </a:lnSpc>
                <a:spcBef>
                  <a:spcPts val="345"/>
                </a:spcBef>
              </a:pPr>
              <a:r>
                <a:rPr sz="1200" b="1" spc="-10" dirty="0">
                  <a:latin typeface="Times New Roman" panose="02020603050405020304" pitchFamily="18" charset="0"/>
                  <a:ea typeface="標楷體" panose="03000509000000000000" pitchFamily="65" charset="-120"/>
                  <a:cs typeface="Times New Roman" panose="02020603050405020304" pitchFamily="18" charset="0"/>
                </a:rPr>
                <a:t>危害性化學品教育訓練</a:t>
              </a:r>
              <a:endParaRPr sz="1200">
                <a:latin typeface="Times New Roman" panose="02020603050405020304" pitchFamily="18" charset="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4000234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危害物分類及標示</a:t>
            </a:r>
          </a:p>
        </p:txBody>
      </p:sp>
      <p:pic>
        <p:nvPicPr>
          <p:cNvPr id="1030" name="Picture 6" descr="https://www.yu-chia.com/portals/0/%E5%B7%A5%E5%AE%89%E6%A8%99%E8%AA%9E/G%E6%AC%84/01_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1053522"/>
            <a:ext cx="6912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www.yu-chia.com/portals/0/%E5%B7%A5%E5%AE%89%E6%A8%99%E8%AA%9E/G%E6%AC%84/02_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6090" y="3503663"/>
            <a:ext cx="768000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21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D1F9C-0769-984B-865C-71AA28334397}"/>
              </a:ext>
            </a:extLst>
          </p:cNvPr>
          <p:cNvSpPr>
            <a:spLocks noGrp="1"/>
          </p:cNvSpPr>
          <p:nvPr>
            <p:ph type="ctrTitle"/>
          </p:nvPr>
        </p:nvSpPr>
        <p:spPr>
          <a:xfrm>
            <a:off x="932293" y="957943"/>
            <a:ext cx="6752558" cy="2029097"/>
          </a:xfrm>
        </p:spPr>
        <p:txBody>
          <a:bodyPr>
            <a:normAutofit/>
          </a:bodyPr>
          <a:lstStyle/>
          <a:p>
            <a:r>
              <a:rPr lang="zh-TW" alt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職業安全衛生教育訓練</a:t>
            </a:r>
            <a:endParaRPr 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標題 1">
            <a:extLst>
              <a:ext uri="{FF2B5EF4-FFF2-40B4-BE49-F238E27FC236}">
                <a16:creationId xmlns:a16="http://schemas.microsoft.com/office/drawing/2014/main" id="{E93C0D17-91EC-8E84-8202-375DCB2A4553}"/>
              </a:ext>
            </a:extLst>
          </p:cNvPr>
          <p:cNvSpPr txBox="1">
            <a:spLocks/>
          </p:cNvSpPr>
          <p:nvPr/>
        </p:nvSpPr>
        <p:spPr>
          <a:xfrm>
            <a:off x="1568765" y="3545652"/>
            <a:ext cx="10180784" cy="900000"/>
          </a:xfrm>
          <a:prstGeom prst="rect">
            <a:avLst/>
          </a:prstGeom>
        </p:spPr>
        <p:txBody>
          <a:bodyPr vert="horz" lIns="0" tIns="0" rIns="0" bIns="0" rtlCol="0" anchor="b">
            <a:normAutofit/>
          </a:bodyPr>
          <a:lstStyle>
            <a:lvl1pPr algn="l" defTabSz="914400" rtl="0" eaLnBrk="1" latinLnBrk="0" hangingPunct="1">
              <a:lnSpc>
                <a:spcPts val="7400"/>
              </a:lnSpc>
              <a:spcBef>
                <a:spcPct val="0"/>
              </a:spcBef>
              <a:buNone/>
              <a:defRPr sz="4800" b="0" i="0" kern="1200" spc="150" baseline="0">
                <a:solidFill>
                  <a:schemeClr val="bg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課程大綱</a:t>
            </a:r>
          </a:p>
        </p:txBody>
      </p:sp>
    </p:spTree>
    <p:extLst>
      <p:ext uri="{BB962C8B-B14F-4D97-AF65-F5344CB8AC3E}">
        <p14:creationId xmlns:p14="http://schemas.microsoft.com/office/powerpoint/2010/main" val="3372305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勞工健康管理</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(19</a:t>
            </a:r>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22)</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1" name="object 8"/>
          <p:cNvSpPr txBox="1"/>
          <p:nvPr/>
        </p:nvSpPr>
        <p:spPr>
          <a:xfrm>
            <a:off x="2813290" y="1419479"/>
            <a:ext cx="1094105" cy="698500"/>
          </a:xfrm>
          <a:prstGeom prst="rect">
            <a:avLst/>
          </a:prstGeom>
        </p:spPr>
        <p:txBody>
          <a:bodyPr vert="horz" wrap="square" lIns="0" tIns="37465" rIns="0" bIns="0" rtlCol="0">
            <a:spAutoFit/>
          </a:bodyPr>
          <a:lstStyle/>
          <a:p>
            <a:pPr marL="12065" marR="5080" algn="ctr">
              <a:lnSpc>
                <a:spcPts val="1510"/>
              </a:lnSpc>
              <a:spcBef>
                <a:spcPts val="295"/>
              </a:spcBef>
            </a:pPr>
            <a:r>
              <a:rPr sz="1400" b="1" spc="-15" dirty="0">
                <a:solidFill>
                  <a:srgbClr val="FFFFFF"/>
                </a:solidFill>
                <a:latin typeface="Microsoft JhengHei"/>
                <a:cs typeface="Microsoft JhengHei"/>
              </a:rPr>
              <a:t>一般安全衛生設備及措施</a:t>
            </a:r>
            <a:endParaRPr sz="1400">
              <a:latin typeface="Microsoft JhengHei"/>
              <a:cs typeface="Microsoft JhengHei"/>
            </a:endParaRPr>
          </a:p>
          <a:p>
            <a:pPr marL="635" algn="ctr">
              <a:lnSpc>
                <a:spcPct val="100000"/>
              </a:lnSpc>
              <a:spcBef>
                <a:spcPts val="400"/>
              </a:spcBef>
            </a:pPr>
            <a:r>
              <a:rPr sz="1400" b="1" spc="140" dirty="0">
                <a:solidFill>
                  <a:srgbClr val="FFFFFF"/>
                </a:solidFill>
                <a:latin typeface="Calibri"/>
                <a:cs typeface="Calibri"/>
              </a:rPr>
              <a:t>(6)</a:t>
            </a:r>
            <a:endParaRPr sz="1400">
              <a:latin typeface="Calibri"/>
              <a:cs typeface="Calibri"/>
            </a:endParaRPr>
          </a:p>
        </p:txBody>
      </p:sp>
      <p:grpSp>
        <p:nvGrpSpPr>
          <p:cNvPr id="172" name="object 9"/>
          <p:cNvGrpSpPr/>
          <p:nvPr/>
        </p:nvGrpSpPr>
        <p:grpSpPr>
          <a:xfrm>
            <a:off x="2609214" y="2458707"/>
            <a:ext cx="1504315" cy="857885"/>
            <a:chOff x="76136" y="2385047"/>
            <a:chExt cx="1504315" cy="857885"/>
          </a:xfrm>
        </p:grpSpPr>
        <p:sp>
          <p:nvSpPr>
            <p:cNvPr id="173" name="object 10"/>
            <p:cNvSpPr/>
            <p:nvPr/>
          </p:nvSpPr>
          <p:spPr>
            <a:xfrm>
              <a:off x="89153" y="2405633"/>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p>
          </p:txBody>
        </p:sp>
        <p:sp>
          <p:nvSpPr>
            <p:cNvPr id="174" name="object 11"/>
            <p:cNvSpPr/>
            <p:nvPr/>
          </p:nvSpPr>
          <p:spPr>
            <a:xfrm>
              <a:off x="89153" y="2405633"/>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4"/>
                  </a:lnTo>
                  <a:close/>
                </a:path>
              </a:pathLst>
            </a:custGeom>
            <a:ln w="25908">
              <a:solidFill>
                <a:srgbClr val="FFFFFF"/>
              </a:solidFill>
            </a:ln>
          </p:spPr>
          <p:txBody>
            <a:bodyPr wrap="square" lIns="0" tIns="0" rIns="0" bIns="0" rtlCol="0"/>
            <a:lstStyle/>
            <a:p>
              <a:endParaRPr/>
            </a:p>
          </p:txBody>
        </p:sp>
        <p:pic>
          <p:nvPicPr>
            <p:cNvPr id="175" name="object 12"/>
            <p:cNvPicPr/>
            <p:nvPr/>
          </p:nvPicPr>
          <p:blipFill>
            <a:blip r:embed="rId3" cstate="print"/>
            <a:stretch>
              <a:fillRect/>
            </a:stretch>
          </p:blipFill>
          <p:spPr>
            <a:xfrm>
              <a:off x="181355" y="2385047"/>
              <a:ext cx="1305306" cy="398538"/>
            </a:xfrm>
            <a:prstGeom prst="rect">
              <a:avLst/>
            </a:prstGeom>
          </p:spPr>
        </p:pic>
        <p:pic>
          <p:nvPicPr>
            <p:cNvPr id="176" name="object 13"/>
            <p:cNvPicPr/>
            <p:nvPr/>
          </p:nvPicPr>
          <p:blipFill>
            <a:blip r:embed="rId4" cstate="print"/>
            <a:stretch>
              <a:fillRect/>
            </a:stretch>
          </p:blipFill>
          <p:spPr>
            <a:xfrm>
              <a:off x="537972" y="2577071"/>
              <a:ext cx="593597" cy="398538"/>
            </a:xfrm>
            <a:prstGeom prst="rect">
              <a:avLst/>
            </a:prstGeom>
          </p:spPr>
        </p:pic>
        <p:pic>
          <p:nvPicPr>
            <p:cNvPr id="177" name="object 14"/>
            <p:cNvPicPr/>
            <p:nvPr/>
          </p:nvPicPr>
          <p:blipFill>
            <a:blip r:embed="rId5" cstate="print"/>
            <a:stretch>
              <a:fillRect/>
            </a:stretch>
          </p:blipFill>
          <p:spPr>
            <a:xfrm>
              <a:off x="271271" y="2843771"/>
              <a:ext cx="416826" cy="398538"/>
            </a:xfrm>
            <a:prstGeom prst="rect">
              <a:avLst/>
            </a:prstGeom>
          </p:spPr>
        </p:pic>
        <p:pic>
          <p:nvPicPr>
            <p:cNvPr id="178" name="object 15"/>
            <p:cNvPicPr/>
            <p:nvPr/>
          </p:nvPicPr>
          <p:blipFill>
            <a:blip r:embed="rId6" cstate="print"/>
            <a:stretch>
              <a:fillRect/>
            </a:stretch>
          </p:blipFill>
          <p:spPr>
            <a:xfrm>
              <a:off x="449580" y="2843771"/>
              <a:ext cx="416826" cy="398538"/>
            </a:xfrm>
            <a:prstGeom prst="rect">
              <a:avLst/>
            </a:prstGeom>
          </p:spPr>
        </p:pic>
        <p:pic>
          <p:nvPicPr>
            <p:cNvPr id="179" name="object 16"/>
            <p:cNvPicPr/>
            <p:nvPr/>
          </p:nvPicPr>
          <p:blipFill>
            <a:blip r:embed="rId7" cstate="print"/>
            <a:stretch>
              <a:fillRect/>
            </a:stretch>
          </p:blipFill>
          <p:spPr>
            <a:xfrm>
              <a:off x="627887" y="2843771"/>
              <a:ext cx="326897" cy="398538"/>
            </a:xfrm>
            <a:prstGeom prst="rect">
              <a:avLst/>
            </a:prstGeom>
          </p:spPr>
        </p:pic>
        <p:pic>
          <p:nvPicPr>
            <p:cNvPr id="180" name="object 17"/>
            <p:cNvPicPr/>
            <p:nvPr/>
          </p:nvPicPr>
          <p:blipFill>
            <a:blip r:embed="rId8" cstate="print"/>
            <a:stretch>
              <a:fillRect/>
            </a:stretch>
          </p:blipFill>
          <p:spPr>
            <a:xfrm>
              <a:off x="716279" y="2843771"/>
              <a:ext cx="416826" cy="398538"/>
            </a:xfrm>
            <a:prstGeom prst="rect">
              <a:avLst/>
            </a:prstGeom>
          </p:spPr>
        </p:pic>
        <p:pic>
          <p:nvPicPr>
            <p:cNvPr id="181" name="object 18"/>
            <p:cNvPicPr/>
            <p:nvPr/>
          </p:nvPicPr>
          <p:blipFill>
            <a:blip r:embed="rId9" cstate="print"/>
            <a:stretch>
              <a:fillRect/>
            </a:stretch>
          </p:blipFill>
          <p:spPr>
            <a:xfrm>
              <a:off x="894587" y="2843771"/>
              <a:ext cx="503694" cy="398538"/>
            </a:xfrm>
            <a:prstGeom prst="rect">
              <a:avLst/>
            </a:prstGeom>
          </p:spPr>
        </p:pic>
      </p:grpSp>
      <p:sp>
        <p:nvSpPr>
          <p:cNvPr id="182" name="object 19"/>
          <p:cNvSpPr txBox="1"/>
          <p:nvPr/>
        </p:nvSpPr>
        <p:spPr>
          <a:xfrm>
            <a:off x="2813290" y="2497582"/>
            <a:ext cx="1094105" cy="698500"/>
          </a:xfrm>
          <a:prstGeom prst="rect">
            <a:avLst/>
          </a:prstGeom>
        </p:spPr>
        <p:txBody>
          <a:bodyPr vert="horz" wrap="square" lIns="0" tIns="37465" rIns="0" bIns="0" rtlCol="0">
            <a:spAutoFit/>
          </a:bodyPr>
          <a:lstStyle/>
          <a:p>
            <a:pPr marL="12065" marR="5080" algn="ctr">
              <a:lnSpc>
                <a:spcPts val="1510"/>
              </a:lnSpc>
              <a:spcBef>
                <a:spcPts val="295"/>
              </a:spcBef>
            </a:pPr>
            <a:r>
              <a:rPr sz="1400" b="1" spc="-15" dirty="0">
                <a:solidFill>
                  <a:srgbClr val="FFFFFF"/>
                </a:solidFill>
                <a:latin typeface="Microsoft JhengHei"/>
                <a:cs typeface="Microsoft JhengHei"/>
              </a:rPr>
              <a:t>機械設備器具</a:t>
            </a:r>
            <a:r>
              <a:rPr sz="1400" b="1" spc="-25" dirty="0">
                <a:solidFill>
                  <a:srgbClr val="FFFFFF"/>
                </a:solidFill>
                <a:latin typeface="Microsoft JhengHei"/>
                <a:cs typeface="Microsoft JhengHei"/>
              </a:rPr>
              <a:t>管理</a:t>
            </a:r>
            <a:endParaRPr sz="1400">
              <a:latin typeface="Microsoft JhengHei"/>
              <a:cs typeface="Microsoft JhengHei"/>
            </a:endParaRPr>
          </a:p>
          <a:p>
            <a:pPr algn="ctr">
              <a:lnSpc>
                <a:spcPct val="100000"/>
              </a:lnSpc>
              <a:spcBef>
                <a:spcPts val="400"/>
              </a:spcBef>
            </a:pPr>
            <a:r>
              <a:rPr sz="1400" b="1" spc="120" dirty="0">
                <a:solidFill>
                  <a:srgbClr val="FFFFFF"/>
                </a:solidFill>
                <a:latin typeface="Calibri"/>
                <a:cs typeface="Calibri"/>
              </a:rPr>
              <a:t>(7</a:t>
            </a:r>
            <a:r>
              <a:rPr sz="1400" b="1" dirty="0">
                <a:solidFill>
                  <a:srgbClr val="FFFFFF"/>
                </a:solidFill>
                <a:latin typeface="Microsoft JhengHei"/>
                <a:cs typeface="Microsoft JhengHei"/>
              </a:rPr>
              <a:t>至</a:t>
            </a:r>
            <a:r>
              <a:rPr sz="1400" b="1" spc="-30" dirty="0">
                <a:solidFill>
                  <a:srgbClr val="FFFFFF"/>
                </a:solidFill>
                <a:latin typeface="Calibri"/>
                <a:cs typeface="Calibri"/>
              </a:rPr>
              <a:t>9</a:t>
            </a:r>
            <a:r>
              <a:rPr sz="1400" b="1" dirty="0">
                <a:solidFill>
                  <a:srgbClr val="FFFFFF"/>
                </a:solidFill>
                <a:latin typeface="Microsoft JhengHei"/>
                <a:cs typeface="Microsoft JhengHei"/>
              </a:rPr>
              <a:t>及</a:t>
            </a:r>
            <a:r>
              <a:rPr sz="1400" b="1" spc="45" dirty="0">
                <a:solidFill>
                  <a:srgbClr val="FFFFFF"/>
                </a:solidFill>
                <a:latin typeface="Calibri"/>
                <a:cs typeface="Calibri"/>
              </a:rPr>
              <a:t>16)</a:t>
            </a:r>
            <a:endParaRPr sz="1400">
              <a:latin typeface="Calibri"/>
              <a:cs typeface="Calibri"/>
            </a:endParaRPr>
          </a:p>
        </p:txBody>
      </p:sp>
      <p:grpSp>
        <p:nvGrpSpPr>
          <p:cNvPr id="183" name="object 20"/>
          <p:cNvGrpSpPr/>
          <p:nvPr/>
        </p:nvGrpSpPr>
        <p:grpSpPr>
          <a:xfrm>
            <a:off x="2609214" y="3543744"/>
            <a:ext cx="1504315" cy="797560"/>
            <a:chOff x="76136" y="3470084"/>
            <a:chExt cx="1504315" cy="797560"/>
          </a:xfrm>
        </p:grpSpPr>
        <p:sp>
          <p:nvSpPr>
            <p:cNvPr id="184" name="object 21"/>
            <p:cNvSpPr/>
            <p:nvPr/>
          </p:nvSpPr>
          <p:spPr>
            <a:xfrm>
              <a:off x="89153" y="3483101"/>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20"/>
                  </a:lnTo>
                  <a:lnTo>
                    <a:pt x="8075" y="683247"/>
                  </a:lnTo>
                  <a:lnTo>
                    <a:pt x="30562" y="718529"/>
                  </a:lnTo>
                  <a:lnTo>
                    <a:pt x="64851" y="746349"/>
                  </a:lnTo>
                  <a:lnTo>
                    <a:pt x="108336" y="764592"/>
                  </a:lnTo>
                  <a:lnTo>
                    <a:pt x="158407" y="771144"/>
                  </a:lnTo>
                  <a:lnTo>
                    <a:pt x="1319911" y="771144"/>
                  </a:lnTo>
                  <a:lnTo>
                    <a:pt x="1369982" y="764592"/>
                  </a:lnTo>
                  <a:lnTo>
                    <a:pt x="1413458" y="746349"/>
                  </a:lnTo>
                  <a:lnTo>
                    <a:pt x="1447734" y="718529"/>
                  </a:lnTo>
                  <a:lnTo>
                    <a:pt x="1470209" y="683247"/>
                  </a:lnTo>
                  <a:lnTo>
                    <a:pt x="1478280" y="642620"/>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p>
          </p:txBody>
        </p:sp>
        <p:sp>
          <p:nvSpPr>
            <p:cNvPr id="185" name="object 22"/>
            <p:cNvSpPr/>
            <p:nvPr/>
          </p:nvSpPr>
          <p:spPr>
            <a:xfrm>
              <a:off x="89153" y="3483101"/>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20"/>
                  </a:lnTo>
                  <a:lnTo>
                    <a:pt x="1470209" y="683247"/>
                  </a:lnTo>
                  <a:lnTo>
                    <a:pt x="1447734" y="718529"/>
                  </a:lnTo>
                  <a:lnTo>
                    <a:pt x="1413458" y="746349"/>
                  </a:lnTo>
                  <a:lnTo>
                    <a:pt x="1369982" y="764592"/>
                  </a:lnTo>
                  <a:lnTo>
                    <a:pt x="1319911" y="771144"/>
                  </a:lnTo>
                  <a:lnTo>
                    <a:pt x="158407" y="771144"/>
                  </a:lnTo>
                  <a:lnTo>
                    <a:pt x="108336" y="764592"/>
                  </a:lnTo>
                  <a:lnTo>
                    <a:pt x="64851" y="746349"/>
                  </a:lnTo>
                  <a:lnTo>
                    <a:pt x="30562" y="718529"/>
                  </a:lnTo>
                  <a:lnTo>
                    <a:pt x="8075" y="683247"/>
                  </a:lnTo>
                  <a:lnTo>
                    <a:pt x="0" y="642620"/>
                  </a:lnTo>
                  <a:lnTo>
                    <a:pt x="0" y="128524"/>
                  </a:lnTo>
                  <a:close/>
                </a:path>
              </a:pathLst>
            </a:custGeom>
            <a:ln w="25908">
              <a:solidFill>
                <a:srgbClr val="FFFFFF"/>
              </a:solidFill>
            </a:ln>
          </p:spPr>
          <p:txBody>
            <a:bodyPr wrap="square" lIns="0" tIns="0" rIns="0" bIns="0" rtlCol="0"/>
            <a:lstStyle/>
            <a:p>
              <a:endParaRPr/>
            </a:p>
          </p:txBody>
        </p:sp>
        <p:pic>
          <p:nvPicPr>
            <p:cNvPr id="186" name="object 23"/>
            <p:cNvPicPr/>
            <p:nvPr/>
          </p:nvPicPr>
          <p:blipFill>
            <a:blip r:embed="rId10" cstate="print"/>
            <a:stretch>
              <a:fillRect/>
            </a:stretch>
          </p:blipFill>
          <p:spPr>
            <a:xfrm>
              <a:off x="271271" y="3558527"/>
              <a:ext cx="1126998" cy="398538"/>
            </a:xfrm>
            <a:prstGeom prst="rect">
              <a:avLst/>
            </a:prstGeom>
          </p:spPr>
        </p:pic>
        <p:pic>
          <p:nvPicPr>
            <p:cNvPr id="187" name="object 24"/>
            <p:cNvPicPr/>
            <p:nvPr/>
          </p:nvPicPr>
          <p:blipFill>
            <a:blip r:embed="rId11" cstate="print"/>
            <a:stretch>
              <a:fillRect/>
            </a:stretch>
          </p:blipFill>
          <p:spPr>
            <a:xfrm>
              <a:off x="359664" y="3825227"/>
              <a:ext cx="505205" cy="398538"/>
            </a:xfrm>
            <a:prstGeom prst="rect">
              <a:avLst/>
            </a:prstGeom>
          </p:spPr>
        </p:pic>
        <p:pic>
          <p:nvPicPr>
            <p:cNvPr id="188" name="object 25"/>
            <p:cNvPicPr/>
            <p:nvPr/>
          </p:nvPicPr>
          <p:blipFill>
            <a:blip r:embed="rId12" cstate="print"/>
            <a:stretch>
              <a:fillRect/>
            </a:stretch>
          </p:blipFill>
          <p:spPr>
            <a:xfrm>
              <a:off x="626364" y="3825227"/>
              <a:ext cx="416826" cy="398538"/>
            </a:xfrm>
            <a:prstGeom prst="rect">
              <a:avLst/>
            </a:prstGeom>
          </p:spPr>
        </p:pic>
        <p:pic>
          <p:nvPicPr>
            <p:cNvPr id="189" name="object 26"/>
            <p:cNvPicPr/>
            <p:nvPr/>
          </p:nvPicPr>
          <p:blipFill>
            <a:blip r:embed="rId13" cstate="print"/>
            <a:stretch>
              <a:fillRect/>
            </a:stretch>
          </p:blipFill>
          <p:spPr>
            <a:xfrm>
              <a:off x="804672" y="3825227"/>
              <a:ext cx="505206" cy="398538"/>
            </a:xfrm>
            <a:prstGeom prst="rect">
              <a:avLst/>
            </a:prstGeom>
          </p:spPr>
        </p:pic>
      </p:grpSp>
      <p:sp>
        <p:nvSpPr>
          <p:cNvPr id="190" name="object 27"/>
          <p:cNvSpPr txBox="1"/>
          <p:nvPr/>
        </p:nvSpPr>
        <p:spPr>
          <a:xfrm>
            <a:off x="2903206" y="3618839"/>
            <a:ext cx="915669" cy="558800"/>
          </a:xfrm>
          <a:prstGeom prst="rect">
            <a:avLst/>
          </a:prstGeom>
        </p:spPr>
        <p:txBody>
          <a:bodyPr vert="horz" wrap="square" lIns="0" tIns="66040" rIns="0" bIns="0" rtlCol="0">
            <a:spAutoFit/>
          </a:bodyPr>
          <a:lstStyle/>
          <a:p>
            <a:pPr marL="12700">
              <a:lnSpc>
                <a:spcPct val="100000"/>
              </a:lnSpc>
              <a:spcBef>
                <a:spcPts val="520"/>
              </a:spcBef>
            </a:pPr>
            <a:r>
              <a:rPr sz="1400" b="1" spc="-15" dirty="0">
                <a:solidFill>
                  <a:srgbClr val="FFFFFF"/>
                </a:solidFill>
                <a:latin typeface="Microsoft JhengHei"/>
                <a:cs typeface="Microsoft JhengHei"/>
              </a:rPr>
              <a:t>化學品管理</a:t>
            </a:r>
            <a:endParaRPr sz="1400">
              <a:latin typeface="Microsoft JhengHei"/>
              <a:cs typeface="Microsoft JhengHei"/>
            </a:endParaRPr>
          </a:p>
          <a:p>
            <a:pPr marL="100965">
              <a:lnSpc>
                <a:spcPct val="100000"/>
              </a:lnSpc>
              <a:spcBef>
                <a:spcPts val="420"/>
              </a:spcBef>
            </a:pPr>
            <a:r>
              <a:rPr sz="1400" b="1" spc="70" dirty="0">
                <a:solidFill>
                  <a:srgbClr val="FFFFFF"/>
                </a:solidFill>
                <a:latin typeface="Calibri"/>
                <a:cs typeface="Calibri"/>
              </a:rPr>
              <a:t>(10</a:t>
            </a:r>
            <a:r>
              <a:rPr sz="1400" b="1" dirty="0">
                <a:solidFill>
                  <a:srgbClr val="FFFFFF"/>
                </a:solidFill>
                <a:latin typeface="Microsoft JhengHei"/>
                <a:cs typeface="Microsoft JhengHei"/>
              </a:rPr>
              <a:t>至</a:t>
            </a:r>
            <a:r>
              <a:rPr sz="1400" b="1" spc="45" dirty="0">
                <a:solidFill>
                  <a:srgbClr val="FFFFFF"/>
                </a:solidFill>
                <a:latin typeface="Calibri"/>
                <a:cs typeface="Calibri"/>
              </a:rPr>
              <a:t>14)</a:t>
            </a:r>
            <a:endParaRPr sz="1400">
              <a:latin typeface="Calibri"/>
              <a:cs typeface="Calibri"/>
            </a:endParaRPr>
          </a:p>
        </p:txBody>
      </p:sp>
      <p:grpSp>
        <p:nvGrpSpPr>
          <p:cNvPr id="191" name="object 28"/>
          <p:cNvGrpSpPr/>
          <p:nvPr/>
        </p:nvGrpSpPr>
        <p:grpSpPr>
          <a:xfrm>
            <a:off x="2609214" y="5700204"/>
            <a:ext cx="1504315" cy="795655"/>
            <a:chOff x="76136" y="5626544"/>
            <a:chExt cx="1504315" cy="795655"/>
          </a:xfrm>
        </p:grpSpPr>
        <p:sp>
          <p:nvSpPr>
            <p:cNvPr id="192" name="object 29"/>
            <p:cNvSpPr/>
            <p:nvPr/>
          </p:nvSpPr>
          <p:spPr>
            <a:xfrm>
              <a:off x="89153" y="5639562"/>
              <a:ext cx="1478280" cy="769620"/>
            </a:xfrm>
            <a:custGeom>
              <a:avLst/>
              <a:gdLst/>
              <a:ahLst/>
              <a:cxnLst/>
              <a:rect l="l" t="t" r="r" b="b"/>
              <a:pathLst>
                <a:path w="1478280" h="769620">
                  <a:moveTo>
                    <a:pt x="1319911" y="0"/>
                  </a:moveTo>
                  <a:lnTo>
                    <a:pt x="158407" y="0"/>
                  </a:lnTo>
                  <a:lnTo>
                    <a:pt x="108336" y="6539"/>
                  </a:lnTo>
                  <a:lnTo>
                    <a:pt x="64851" y="24748"/>
                  </a:lnTo>
                  <a:lnTo>
                    <a:pt x="30562" y="52515"/>
                  </a:lnTo>
                  <a:lnTo>
                    <a:pt x="8075" y="87727"/>
                  </a:lnTo>
                  <a:lnTo>
                    <a:pt x="0" y="128269"/>
                  </a:lnTo>
                  <a:lnTo>
                    <a:pt x="0" y="641350"/>
                  </a:lnTo>
                  <a:lnTo>
                    <a:pt x="8075" y="681892"/>
                  </a:lnTo>
                  <a:lnTo>
                    <a:pt x="30562" y="717104"/>
                  </a:lnTo>
                  <a:lnTo>
                    <a:pt x="64851" y="744871"/>
                  </a:lnTo>
                  <a:lnTo>
                    <a:pt x="108336" y="763080"/>
                  </a:lnTo>
                  <a:lnTo>
                    <a:pt x="158407" y="769619"/>
                  </a:lnTo>
                  <a:lnTo>
                    <a:pt x="1319911" y="769619"/>
                  </a:lnTo>
                  <a:lnTo>
                    <a:pt x="1369982" y="763080"/>
                  </a:lnTo>
                  <a:lnTo>
                    <a:pt x="1413458" y="744871"/>
                  </a:lnTo>
                  <a:lnTo>
                    <a:pt x="1447734" y="717104"/>
                  </a:lnTo>
                  <a:lnTo>
                    <a:pt x="1470209" y="681892"/>
                  </a:lnTo>
                  <a:lnTo>
                    <a:pt x="1478280" y="641350"/>
                  </a:lnTo>
                  <a:lnTo>
                    <a:pt x="1478280" y="128269"/>
                  </a:lnTo>
                  <a:lnTo>
                    <a:pt x="1470209" y="87727"/>
                  </a:lnTo>
                  <a:lnTo>
                    <a:pt x="1447734" y="52515"/>
                  </a:lnTo>
                  <a:lnTo>
                    <a:pt x="1413458" y="24748"/>
                  </a:lnTo>
                  <a:lnTo>
                    <a:pt x="1369982" y="6539"/>
                  </a:lnTo>
                  <a:lnTo>
                    <a:pt x="1319911" y="0"/>
                  </a:lnTo>
                  <a:close/>
                </a:path>
              </a:pathLst>
            </a:custGeom>
            <a:solidFill>
              <a:srgbClr val="F1F1F1"/>
            </a:solidFill>
          </p:spPr>
          <p:txBody>
            <a:bodyPr wrap="square" lIns="0" tIns="0" rIns="0" bIns="0" rtlCol="0"/>
            <a:lstStyle/>
            <a:p>
              <a:endParaRPr/>
            </a:p>
          </p:txBody>
        </p:sp>
        <p:sp>
          <p:nvSpPr>
            <p:cNvPr id="193" name="object 30"/>
            <p:cNvSpPr/>
            <p:nvPr/>
          </p:nvSpPr>
          <p:spPr>
            <a:xfrm>
              <a:off x="89153" y="5639562"/>
              <a:ext cx="1478280" cy="769620"/>
            </a:xfrm>
            <a:custGeom>
              <a:avLst/>
              <a:gdLst/>
              <a:ahLst/>
              <a:cxnLst/>
              <a:rect l="l" t="t" r="r" b="b"/>
              <a:pathLst>
                <a:path w="1478280" h="769620">
                  <a:moveTo>
                    <a:pt x="0" y="128269"/>
                  </a:moveTo>
                  <a:lnTo>
                    <a:pt x="8075" y="87727"/>
                  </a:lnTo>
                  <a:lnTo>
                    <a:pt x="30562" y="52515"/>
                  </a:lnTo>
                  <a:lnTo>
                    <a:pt x="64851" y="24748"/>
                  </a:lnTo>
                  <a:lnTo>
                    <a:pt x="108336" y="6539"/>
                  </a:lnTo>
                  <a:lnTo>
                    <a:pt x="158407" y="0"/>
                  </a:lnTo>
                  <a:lnTo>
                    <a:pt x="1319911" y="0"/>
                  </a:lnTo>
                  <a:lnTo>
                    <a:pt x="1369982" y="6539"/>
                  </a:lnTo>
                  <a:lnTo>
                    <a:pt x="1413458" y="24748"/>
                  </a:lnTo>
                  <a:lnTo>
                    <a:pt x="1447734" y="52515"/>
                  </a:lnTo>
                  <a:lnTo>
                    <a:pt x="1470209" y="87727"/>
                  </a:lnTo>
                  <a:lnTo>
                    <a:pt x="1478280" y="128269"/>
                  </a:lnTo>
                  <a:lnTo>
                    <a:pt x="1478280" y="641350"/>
                  </a:lnTo>
                  <a:lnTo>
                    <a:pt x="1470209" y="681892"/>
                  </a:lnTo>
                  <a:lnTo>
                    <a:pt x="1447734" y="717104"/>
                  </a:lnTo>
                  <a:lnTo>
                    <a:pt x="1413458" y="744871"/>
                  </a:lnTo>
                  <a:lnTo>
                    <a:pt x="1369982" y="763080"/>
                  </a:lnTo>
                  <a:lnTo>
                    <a:pt x="1319911" y="769619"/>
                  </a:lnTo>
                  <a:lnTo>
                    <a:pt x="158407" y="769619"/>
                  </a:lnTo>
                  <a:lnTo>
                    <a:pt x="108336" y="763080"/>
                  </a:lnTo>
                  <a:lnTo>
                    <a:pt x="64851" y="744871"/>
                  </a:lnTo>
                  <a:lnTo>
                    <a:pt x="30562" y="717104"/>
                  </a:lnTo>
                  <a:lnTo>
                    <a:pt x="8075" y="681892"/>
                  </a:lnTo>
                  <a:lnTo>
                    <a:pt x="0" y="641350"/>
                  </a:lnTo>
                  <a:lnTo>
                    <a:pt x="0" y="128269"/>
                  </a:lnTo>
                  <a:close/>
                </a:path>
              </a:pathLst>
            </a:custGeom>
            <a:ln w="25908">
              <a:solidFill>
                <a:srgbClr val="FFFFFF"/>
              </a:solidFill>
            </a:ln>
          </p:spPr>
          <p:txBody>
            <a:bodyPr wrap="square" lIns="0" tIns="0" rIns="0" bIns="0" rtlCol="0"/>
            <a:lstStyle/>
            <a:p>
              <a:endParaRPr/>
            </a:p>
          </p:txBody>
        </p:sp>
        <p:pic>
          <p:nvPicPr>
            <p:cNvPr id="194" name="object 31"/>
            <p:cNvPicPr/>
            <p:nvPr/>
          </p:nvPicPr>
          <p:blipFill>
            <a:blip r:embed="rId14" cstate="print"/>
            <a:stretch>
              <a:fillRect/>
            </a:stretch>
          </p:blipFill>
          <p:spPr>
            <a:xfrm>
              <a:off x="181355" y="5715000"/>
              <a:ext cx="1305306" cy="398538"/>
            </a:xfrm>
            <a:prstGeom prst="rect">
              <a:avLst/>
            </a:prstGeom>
          </p:spPr>
        </p:pic>
        <p:pic>
          <p:nvPicPr>
            <p:cNvPr id="195" name="object 32"/>
            <p:cNvPicPr/>
            <p:nvPr/>
          </p:nvPicPr>
          <p:blipFill>
            <a:blip r:embed="rId15" cstate="print"/>
            <a:stretch>
              <a:fillRect/>
            </a:stretch>
          </p:blipFill>
          <p:spPr>
            <a:xfrm>
              <a:off x="181355" y="5981700"/>
              <a:ext cx="505206" cy="398538"/>
            </a:xfrm>
            <a:prstGeom prst="rect">
              <a:avLst/>
            </a:prstGeom>
          </p:spPr>
        </p:pic>
        <p:pic>
          <p:nvPicPr>
            <p:cNvPr id="196" name="object 33"/>
            <p:cNvPicPr/>
            <p:nvPr/>
          </p:nvPicPr>
          <p:blipFill>
            <a:blip r:embed="rId16" cstate="print"/>
            <a:stretch>
              <a:fillRect/>
            </a:stretch>
          </p:blipFill>
          <p:spPr>
            <a:xfrm>
              <a:off x="448055" y="5981700"/>
              <a:ext cx="416826" cy="398538"/>
            </a:xfrm>
            <a:prstGeom prst="rect">
              <a:avLst/>
            </a:prstGeom>
          </p:spPr>
        </p:pic>
        <p:pic>
          <p:nvPicPr>
            <p:cNvPr id="197" name="object 34"/>
            <p:cNvPicPr/>
            <p:nvPr/>
          </p:nvPicPr>
          <p:blipFill>
            <a:blip r:embed="rId17" cstate="print"/>
            <a:stretch>
              <a:fillRect/>
            </a:stretch>
          </p:blipFill>
          <p:spPr>
            <a:xfrm>
              <a:off x="626364" y="5981700"/>
              <a:ext cx="415277" cy="398538"/>
            </a:xfrm>
            <a:prstGeom prst="rect">
              <a:avLst/>
            </a:prstGeom>
          </p:spPr>
        </p:pic>
        <p:pic>
          <p:nvPicPr>
            <p:cNvPr id="198" name="object 35"/>
            <p:cNvPicPr/>
            <p:nvPr/>
          </p:nvPicPr>
          <p:blipFill>
            <a:blip r:embed="rId18" cstate="print"/>
            <a:stretch>
              <a:fillRect/>
            </a:stretch>
          </p:blipFill>
          <p:spPr>
            <a:xfrm>
              <a:off x="803147" y="5981700"/>
              <a:ext cx="416826" cy="398538"/>
            </a:xfrm>
            <a:prstGeom prst="rect">
              <a:avLst/>
            </a:prstGeom>
          </p:spPr>
        </p:pic>
        <p:pic>
          <p:nvPicPr>
            <p:cNvPr id="199" name="object 36"/>
            <p:cNvPicPr/>
            <p:nvPr/>
          </p:nvPicPr>
          <p:blipFill>
            <a:blip r:embed="rId19" cstate="print"/>
            <a:stretch>
              <a:fillRect/>
            </a:stretch>
          </p:blipFill>
          <p:spPr>
            <a:xfrm>
              <a:off x="981456" y="5981700"/>
              <a:ext cx="505206" cy="398538"/>
            </a:xfrm>
            <a:prstGeom prst="rect">
              <a:avLst/>
            </a:prstGeom>
          </p:spPr>
        </p:pic>
      </p:grpSp>
      <p:sp>
        <p:nvSpPr>
          <p:cNvPr id="200" name="object 37"/>
          <p:cNvSpPr txBox="1"/>
          <p:nvPr/>
        </p:nvSpPr>
        <p:spPr>
          <a:xfrm>
            <a:off x="2813290" y="5775045"/>
            <a:ext cx="1094105" cy="558800"/>
          </a:xfrm>
          <a:prstGeom prst="rect">
            <a:avLst/>
          </a:prstGeom>
        </p:spPr>
        <p:txBody>
          <a:bodyPr vert="horz" wrap="square" lIns="0" tIns="66040" rIns="0" bIns="0" rtlCol="0">
            <a:spAutoFit/>
          </a:bodyPr>
          <a:lstStyle/>
          <a:p>
            <a:pPr marL="12700">
              <a:lnSpc>
                <a:spcPct val="100000"/>
              </a:lnSpc>
              <a:spcBef>
                <a:spcPts val="520"/>
              </a:spcBef>
            </a:pPr>
            <a:r>
              <a:rPr sz="1400" b="1" spc="-15" dirty="0">
                <a:solidFill>
                  <a:srgbClr val="FFFFFF"/>
                </a:solidFill>
                <a:latin typeface="Microsoft JhengHei"/>
                <a:cs typeface="Microsoft JhengHei"/>
              </a:rPr>
              <a:t>工作場所評估</a:t>
            </a:r>
            <a:endParaRPr sz="1400">
              <a:latin typeface="Microsoft JhengHei"/>
              <a:cs typeface="Microsoft JhengHei"/>
            </a:endParaRPr>
          </a:p>
          <a:p>
            <a:pPr marL="12700">
              <a:lnSpc>
                <a:spcPct val="100000"/>
              </a:lnSpc>
              <a:spcBef>
                <a:spcPts val="420"/>
              </a:spcBef>
            </a:pPr>
            <a:r>
              <a:rPr sz="1400" b="1" dirty="0">
                <a:solidFill>
                  <a:srgbClr val="FFFFFF"/>
                </a:solidFill>
                <a:latin typeface="Calibri"/>
                <a:cs typeface="Calibri"/>
              </a:rPr>
              <a:t>(15</a:t>
            </a:r>
            <a:r>
              <a:rPr sz="1400" b="1" dirty="0">
                <a:solidFill>
                  <a:srgbClr val="FFFFFF"/>
                </a:solidFill>
                <a:latin typeface="Microsoft JhengHei"/>
                <a:cs typeface="Microsoft JhengHei"/>
              </a:rPr>
              <a:t>，</a:t>
            </a:r>
            <a:r>
              <a:rPr sz="1400" b="1" dirty="0">
                <a:solidFill>
                  <a:srgbClr val="FFFFFF"/>
                </a:solidFill>
                <a:latin typeface="Calibri"/>
                <a:cs typeface="Calibri"/>
              </a:rPr>
              <a:t>17</a:t>
            </a:r>
            <a:r>
              <a:rPr sz="1400" b="1" dirty="0">
                <a:solidFill>
                  <a:srgbClr val="FFFFFF"/>
                </a:solidFill>
                <a:latin typeface="Microsoft JhengHei"/>
                <a:cs typeface="Microsoft JhengHei"/>
              </a:rPr>
              <a:t>至</a:t>
            </a:r>
            <a:r>
              <a:rPr sz="1400" b="1" spc="45" dirty="0">
                <a:solidFill>
                  <a:srgbClr val="FFFFFF"/>
                </a:solidFill>
                <a:latin typeface="Calibri"/>
                <a:cs typeface="Calibri"/>
              </a:rPr>
              <a:t>18)</a:t>
            </a:r>
            <a:endParaRPr sz="1400">
              <a:latin typeface="Calibri"/>
              <a:cs typeface="Calibri"/>
            </a:endParaRPr>
          </a:p>
        </p:txBody>
      </p:sp>
      <p:pic>
        <p:nvPicPr>
          <p:cNvPr id="201" name="object 39"/>
          <p:cNvPicPr/>
          <p:nvPr/>
        </p:nvPicPr>
        <p:blipFill>
          <a:blip r:embed="rId20" cstate="print"/>
          <a:stretch>
            <a:fillRect/>
          </a:stretch>
        </p:blipFill>
        <p:spPr>
          <a:xfrm>
            <a:off x="3180600" y="844296"/>
            <a:ext cx="7578034" cy="5920867"/>
          </a:xfrm>
          <a:prstGeom prst="rect">
            <a:avLst/>
          </a:prstGeom>
        </p:spPr>
      </p:pic>
      <p:sp>
        <p:nvSpPr>
          <p:cNvPr id="202" name="object 40"/>
          <p:cNvSpPr txBox="1"/>
          <p:nvPr/>
        </p:nvSpPr>
        <p:spPr>
          <a:xfrm>
            <a:off x="5142292" y="1481962"/>
            <a:ext cx="1043940" cy="635635"/>
          </a:xfrm>
          <a:prstGeom prst="rect">
            <a:avLst/>
          </a:prstGeom>
        </p:spPr>
        <p:txBody>
          <a:bodyPr vert="horz" wrap="square" lIns="0" tIns="13335" rIns="0" bIns="0" rtlCol="0">
            <a:spAutoFit/>
          </a:bodyPr>
          <a:lstStyle/>
          <a:p>
            <a:pPr marL="12700" marR="5080">
              <a:lnSpc>
                <a:spcPct val="100000"/>
              </a:lnSpc>
              <a:spcBef>
                <a:spcPts val="105"/>
              </a:spcBef>
            </a:pPr>
            <a:r>
              <a:rPr sz="2000" b="1" spc="-15" dirty="0">
                <a:solidFill>
                  <a:srgbClr val="FFFFFF"/>
                </a:solidFill>
                <a:latin typeface="Microsoft JhengHei"/>
                <a:cs typeface="Microsoft JhengHei"/>
              </a:rPr>
              <a:t>特殊危害作業預防</a:t>
            </a:r>
            <a:endParaRPr sz="2000">
              <a:latin typeface="Microsoft JhengHei"/>
              <a:cs typeface="Microsoft JhengHei"/>
            </a:endParaRPr>
          </a:p>
        </p:txBody>
      </p:sp>
      <p:sp>
        <p:nvSpPr>
          <p:cNvPr id="203" name="object 41"/>
          <p:cNvSpPr txBox="1"/>
          <p:nvPr/>
        </p:nvSpPr>
        <p:spPr>
          <a:xfrm>
            <a:off x="4119942" y="2832861"/>
            <a:ext cx="789305" cy="635635"/>
          </a:xfrm>
          <a:prstGeom prst="rect">
            <a:avLst/>
          </a:prstGeom>
        </p:spPr>
        <p:txBody>
          <a:bodyPr vert="horz" wrap="square" lIns="0" tIns="13335" rIns="0" bIns="0" rtlCol="0">
            <a:spAutoFit/>
          </a:bodyPr>
          <a:lstStyle/>
          <a:p>
            <a:pPr marL="12700" marR="5080">
              <a:lnSpc>
                <a:spcPct val="100000"/>
              </a:lnSpc>
              <a:spcBef>
                <a:spcPts val="105"/>
              </a:spcBef>
            </a:pPr>
            <a:r>
              <a:rPr sz="2000" b="1" spc="-20" dirty="0">
                <a:solidFill>
                  <a:srgbClr val="FFFFFF"/>
                </a:solidFill>
                <a:latin typeface="Microsoft JhengHei"/>
                <a:cs typeface="Microsoft JhengHei"/>
              </a:rPr>
              <a:t>勞工健康檢查</a:t>
            </a:r>
            <a:endParaRPr sz="2000">
              <a:latin typeface="Microsoft JhengHei"/>
              <a:cs typeface="Microsoft JhengHei"/>
            </a:endParaRPr>
          </a:p>
        </p:txBody>
      </p:sp>
      <p:sp>
        <p:nvSpPr>
          <p:cNvPr id="204" name="object 42"/>
          <p:cNvSpPr txBox="1"/>
          <p:nvPr/>
        </p:nvSpPr>
        <p:spPr>
          <a:xfrm>
            <a:off x="5698553" y="3912438"/>
            <a:ext cx="1553210" cy="636270"/>
          </a:xfrm>
          <a:prstGeom prst="rect">
            <a:avLst/>
          </a:prstGeom>
        </p:spPr>
        <p:txBody>
          <a:bodyPr vert="horz" wrap="square" lIns="0" tIns="13335" rIns="0" bIns="0" rtlCol="0">
            <a:spAutoFit/>
          </a:bodyPr>
          <a:lstStyle/>
          <a:p>
            <a:pPr marL="12700">
              <a:lnSpc>
                <a:spcPct val="100000"/>
              </a:lnSpc>
              <a:spcBef>
                <a:spcPts val="105"/>
              </a:spcBef>
            </a:pPr>
            <a:r>
              <a:rPr sz="2000" b="1" spc="-15" dirty="0">
                <a:solidFill>
                  <a:srgbClr val="FFFFFF"/>
                </a:solidFill>
                <a:latin typeface="Microsoft JhengHei"/>
                <a:cs typeface="Microsoft JhengHei"/>
              </a:rPr>
              <a:t>勞工健康服務</a:t>
            </a:r>
            <a:endParaRPr sz="2000">
              <a:latin typeface="Microsoft JhengHei"/>
              <a:cs typeface="Microsoft JhengHei"/>
            </a:endParaRPr>
          </a:p>
          <a:p>
            <a:pPr marL="139065">
              <a:lnSpc>
                <a:spcPct val="100000"/>
              </a:lnSpc>
            </a:pPr>
            <a:r>
              <a:rPr sz="2000" b="1" spc="-15" dirty="0">
                <a:solidFill>
                  <a:srgbClr val="FFFFFF"/>
                </a:solidFill>
                <a:latin typeface="Microsoft JhengHei"/>
                <a:cs typeface="Microsoft JhengHei"/>
              </a:rPr>
              <a:t>及適性評估</a:t>
            </a:r>
            <a:endParaRPr sz="2000">
              <a:latin typeface="Microsoft JhengHei"/>
              <a:cs typeface="Microsoft JhengHei"/>
            </a:endParaRPr>
          </a:p>
        </p:txBody>
      </p:sp>
      <p:sp>
        <p:nvSpPr>
          <p:cNvPr id="205" name="object 43"/>
          <p:cNvSpPr txBox="1"/>
          <p:nvPr/>
        </p:nvSpPr>
        <p:spPr>
          <a:xfrm>
            <a:off x="8253031" y="5081651"/>
            <a:ext cx="1043940" cy="635635"/>
          </a:xfrm>
          <a:prstGeom prst="rect">
            <a:avLst/>
          </a:prstGeom>
        </p:spPr>
        <p:txBody>
          <a:bodyPr vert="horz" wrap="square" lIns="0" tIns="12700" rIns="0" bIns="0" rtlCol="0">
            <a:spAutoFit/>
          </a:bodyPr>
          <a:lstStyle/>
          <a:p>
            <a:pPr marL="266700" marR="5080" indent="-254635">
              <a:lnSpc>
                <a:spcPct val="100000"/>
              </a:lnSpc>
              <a:spcBef>
                <a:spcPts val="100"/>
              </a:spcBef>
            </a:pPr>
            <a:r>
              <a:rPr sz="2000" b="1" spc="-15" dirty="0">
                <a:solidFill>
                  <a:srgbClr val="FFFFFF"/>
                </a:solidFill>
                <a:latin typeface="Microsoft JhengHei"/>
                <a:cs typeface="Microsoft JhengHei"/>
              </a:rPr>
              <a:t>勞工健康</a:t>
            </a:r>
            <a:r>
              <a:rPr sz="2000" b="1" spc="-25" dirty="0">
                <a:solidFill>
                  <a:srgbClr val="FFFFFF"/>
                </a:solidFill>
                <a:latin typeface="Microsoft JhengHei"/>
                <a:cs typeface="Microsoft JhengHei"/>
              </a:rPr>
              <a:t>促進</a:t>
            </a:r>
            <a:endParaRPr sz="2000">
              <a:latin typeface="Microsoft JhengHei"/>
              <a:cs typeface="Microsoft JhengHei"/>
            </a:endParaRPr>
          </a:p>
        </p:txBody>
      </p:sp>
      <p:pic>
        <p:nvPicPr>
          <p:cNvPr id="210" name="object 48"/>
          <p:cNvPicPr/>
          <p:nvPr/>
        </p:nvPicPr>
        <p:blipFill>
          <a:blip r:embed="rId21" cstate="print"/>
          <a:stretch>
            <a:fillRect/>
          </a:stretch>
        </p:blipFill>
        <p:spPr>
          <a:xfrm>
            <a:off x="6772995" y="939925"/>
            <a:ext cx="1822704" cy="2444495"/>
          </a:xfrm>
          <a:prstGeom prst="rect">
            <a:avLst/>
          </a:prstGeom>
        </p:spPr>
      </p:pic>
      <p:pic>
        <p:nvPicPr>
          <p:cNvPr id="211" name="object 49"/>
          <p:cNvPicPr/>
          <p:nvPr/>
        </p:nvPicPr>
        <p:blipFill>
          <a:blip r:embed="rId22" cstate="print"/>
          <a:stretch>
            <a:fillRect/>
          </a:stretch>
        </p:blipFill>
        <p:spPr>
          <a:xfrm>
            <a:off x="8368623" y="1558695"/>
            <a:ext cx="144017" cy="136372"/>
          </a:xfrm>
          <a:prstGeom prst="rect">
            <a:avLst/>
          </a:prstGeom>
        </p:spPr>
      </p:pic>
      <p:pic>
        <p:nvPicPr>
          <p:cNvPr id="215" name="object 53"/>
          <p:cNvPicPr/>
          <p:nvPr/>
        </p:nvPicPr>
        <p:blipFill>
          <a:blip r:embed="rId22" cstate="print"/>
          <a:stretch>
            <a:fillRect/>
          </a:stretch>
        </p:blipFill>
        <p:spPr>
          <a:xfrm>
            <a:off x="8368623" y="1802535"/>
            <a:ext cx="144017" cy="136372"/>
          </a:xfrm>
          <a:prstGeom prst="rect">
            <a:avLst/>
          </a:prstGeom>
        </p:spPr>
      </p:pic>
      <p:pic>
        <p:nvPicPr>
          <p:cNvPr id="219" name="object 57"/>
          <p:cNvPicPr/>
          <p:nvPr/>
        </p:nvPicPr>
        <p:blipFill>
          <a:blip r:embed="rId22" cstate="print"/>
          <a:stretch>
            <a:fillRect/>
          </a:stretch>
        </p:blipFill>
        <p:spPr>
          <a:xfrm>
            <a:off x="8368623" y="2046375"/>
            <a:ext cx="144017" cy="136372"/>
          </a:xfrm>
          <a:prstGeom prst="rect">
            <a:avLst/>
          </a:prstGeom>
        </p:spPr>
      </p:pic>
      <p:grpSp>
        <p:nvGrpSpPr>
          <p:cNvPr id="5" name="群組 4"/>
          <p:cNvGrpSpPr/>
          <p:nvPr/>
        </p:nvGrpSpPr>
        <p:grpSpPr>
          <a:xfrm>
            <a:off x="780186" y="2578660"/>
            <a:ext cx="3018534" cy="943862"/>
            <a:chOff x="8624552" y="1236983"/>
            <a:chExt cx="3018534" cy="943862"/>
          </a:xfrm>
        </p:grpSpPr>
        <p:pic>
          <p:nvPicPr>
            <p:cNvPr id="214" name="object 52"/>
            <p:cNvPicPr/>
            <p:nvPr/>
          </p:nvPicPr>
          <p:blipFill>
            <a:blip r:embed="rId23" cstate="print"/>
            <a:stretch>
              <a:fillRect/>
            </a:stretch>
          </p:blipFill>
          <p:spPr>
            <a:xfrm>
              <a:off x="8625567" y="1236983"/>
              <a:ext cx="788670" cy="181737"/>
            </a:xfrm>
            <a:prstGeom prst="rect">
              <a:avLst/>
            </a:prstGeom>
          </p:spPr>
        </p:pic>
        <p:pic>
          <p:nvPicPr>
            <p:cNvPr id="218" name="object 56"/>
            <p:cNvPicPr/>
            <p:nvPr/>
          </p:nvPicPr>
          <p:blipFill>
            <a:blip r:embed="rId24" cstate="print"/>
            <a:stretch>
              <a:fillRect/>
            </a:stretch>
          </p:blipFill>
          <p:spPr>
            <a:xfrm>
              <a:off x="8624552" y="1611522"/>
              <a:ext cx="1192656" cy="181737"/>
            </a:xfrm>
            <a:prstGeom prst="rect">
              <a:avLst/>
            </a:prstGeom>
          </p:spPr>
        </p:pic>
        <p:pic>
          <p:nvPicPr>
            <p:cNvPr id="222" name="object 60"/>
            <p:cNvPicPr/>
            <p:nvPr/>
          </p:nvPicPr>
          <p:blipFill>
            <a:blip r:embed="rId25" cstate="print"/>
            <a:stretch>
              <a:fillRect/>
            </a:stretch>
          </p:blipFill>
          <p:spPr>
            <a:xfrm>
              <a:off x="8625567" y="1999108"/>
              <a:ext cx="3017519" cy="181737"/>
            </a:xfrm>
            <a:prstGeom prst="rect">
              <a:avLst/>
            </a:prstGeom>
          </p:spPr>
        </p:pic>
      </p:grpSp>
      <p:grpSp>
        <p:nvGrpSpPr>
          <p:cNvPr id="230" name="object 68"/>
          <p:cNvGrpSpPr/>
          <p:nvPr/>
        </p:nvGrpSpPr>
        <p:grpSpPr>
          <a:xfrm>
            <a:off x="1063479" y="3966644"/>
            <a:ext cx="4264031" cy="2428063"/>
            <a:chOff x="-119686" y="3755237"/>
            <a:chExt cx="4231964" cy="2428063"/>
          </a:xfrm>
        </p:grpSpPr>
        <p:pic>
          <p:nvPicPr>
            <p:cNvPr id="231" name="object 69"/>
            <p:cNvPicPr/>
            <p:nvPr/>
          </p:nvPicPr>
          <p:blipFill>
            <a:blip r:embed="rId26" cstate="print"/>
            <a:stretch>
              <a:fillRect/>
            </a:stretch>
          </p:blipFill>
          <p:spPr>
            <a:xfrm>
              <a:off x="3019504" y="3905422"/>
              <a:ext cx="1092774" cy="2277878"/>
            </a:xfrm>
            <a:prstGeom prst="rect">
              <a:avLst/>
            </a:prstGeom>
          </p:spPr>
        </p:pic>
        <p:pic>
          <p:nvPicPr>
            <p:cNvPr id="232" name="object 70"/>
            <p:cNvPicPr/>
            <p:nvPr/>
          </p:nvPicPr>
          <p:blipFill>
            <a:blip r:embed="rId27" cstate="print"/>
            <a:stretch>
              <a:fillRect/>
            </a:stretch>
          </p:blipFill>
          <p:spPr>
            <a:xfrm>
              <a:off x="-119686" y="3755237"/>
              <a:ext cx="1604305" cy="1848770"/>
            </a:xfrm>
            <a:prstGeom prst="rect">
              <a:avLst/>
            </a:prstGeom>
          </p:spPr>
        </p:pic>
        <p:sp>
          <p:nvSpPr>
            <p:cNvPr id="233" name="object 71"/>
            <p:cNvSpPr/>
            <p:nvPr/>
          </p:nvSpPr>
          <p:spPr>
            <a:xfrm>
              <a:off x="1411825" y="4404927"/>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3"/>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3"/>
                  </a:lnTo>
                  <a:lnTo>
                    <a:pt x="1470209" y="87896"/>
                  </a:lnTo>
                  <a:lnTo>
                    <a:pt x="1447734" y="52614"/>
                  </a:lnTo>
                  <a:lnTo>
                    <a:pt x="1413458" y="24794"/>
                  </a:lnTo>
                  <a:lnTo>
                    <a:pt x="1369982" y="6551"/>
                  </a:lnTo>
                  <a:lnTo>
                    <a:pt x="1319911" y="0"/>
                  </a:lnTo>
                  <a:close/>
                </a:path>
              </a:pathLst>
            </a:custGeom>
            <a:solidFill>
              <a:srgbClr val="FFC000"/>
            </a:solidFill>
          </p:spPr>
          <p:txBody>
            <a:bodyPr wrap="square" lIns="0" tIns="0" rIns="0" bIns="0" rtlCol="0"/>
            <a:lstStyle/>
            <a:p>
              <a:endParaRPr/>
            </a:p>
          </p:txBody>
        </p:sp>
        <p:sp>
          <p:nvSpPr>
            <p:cNvPr id="234" name="object 72"/>
            <p:cNvSpPr/>
            <p:nvPr/>
          </p:nvSpPr>
          <p:spPr>
            <a:xfrm>
              <a:off x="1411827" y="4395195"/>
              <a:ext cx="1478280" cy="771525"/>
            </a:xfrm>
            <a:custGeom>
              <a:avLst/>
              <a:gdLst/>
              <a:ahLst/>
              <a:cxnLst/>
              <a:rect l="l" t="t" r="r" b="b"/>
              <a:pathLst>
                <a:path w="1478280" h="771525">
                  <a:moveTo>
                    <a:pt x="0" y="128523"/>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3"/>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3"/>
                  </a:lnTo>
                  <a:close/>
                </a:path>
              </a:pathLst>
            </a:custGeom>
            <a:ln w="25908">
              <a:solidFill>
                <a:srgbClr val="FFFFFF"/>
              </a:solidFill>
            </a:ln>
          </p:spPr>
          <p:txBody>
            <a:bodyPr wrap="square" lIns="0" tIns="0" rIns="0" bIns="0" rtlCol="0"/>
            <a:lstStyle/>
            <a:p>
              <a:endParaRPr/>
            </a:p>
          </p:txBody>
        </p:sp>
        <p:pic>
          <p:nvPicPr>
            <p:cNvPr id="235" name="object 73"/>
            <p:cNvPicPr/>
            <p:nvPr/>
          </p:nvPicPr>
          <p:blipFill>
            <a:blip r:embed="rId28" cstate="print"/>
            <a:stretch>
              <a:fillRect/>
            </a:stretch>
          </p:blipFill>
          <p:spPr>
            <a:xfrm>
              <a:off x="1504024" y="4480353"/>
              <a:ext cx="1305306" cy="398538"/>
            </a:xfrm>
            <a:prstGeom prst="rect">
              <a:avLst/>
            </a:prstGeom>
          </p:spPr>
        </p:pic>
      </p:grpSp>
      <p:sp>
        <p:nvSpPr>
          <p:cNvPr id="236" name="object 74"/>
          <p:cNvSpPr txBox="1"/>
          <p:nvPr/>
        </p:nvSpPr>
        <p:spPr>
          <a:xfrm>
            <a:off x="2813290" y="4749673"/>
            <a:ext cx="1094105" cy="239395"/>
          </a:xfrm>
          <a:prstGeom prst="rect">
            <a:avLst/>
          </a:prstGeom>
        </p:spPr>
        <p:txBody>
          <a:bodyPr vert="horz" wrap="square" lIns="0" tIns="12700" rIns="0" bIns="0" rtlCol="0">
            <a:spAutoFit/>
          </a:bodyPr>
          <a:lstStyle/>
          <a:p>
            <a:pPr marL="12700">
              <a:lnSpc>
                <a:spcPct val="100000"/>
              </a:lnSpc>
              <a:spcBef>
                <a:spcPts val="100"/>
              </a:spcBef>
            </a:pPr>
            <a:r>
              <a:rPr sz="1400" b="1" spc="-15" dirty="0">
                <a:solidFill>
                  <a:srgbClr val="FFFFFF"/>
                </a:solidFill>
                <a:latin typeface="Microsoft JhengHei"/>
                <a:cs typeface="Microsoft JhengHei"/>
              </a:rPr>
              <a:t>勞工健康管理</a:t>
            </a:r>
            <a:endParaRPr sz="1400">
              <a:latin typeface="Microsoft JhengHei"/>
              <a:cs typeface="Microsoft JhengHei"/>
            </a:endParaRPr>
          </a:p>
        </p:txBody>
      </p:sp>
      <p:grpSp>
        <p:nvGrpSpPr>
          <p:cNvPr id="237" name="object 75"/>
          <p:cNvGrpSpPr/>
          <p:nvPr/>
        </p:nvGrpSpPr>
        <p:grpSpPr>
          <a:xfrm>
            <a:off x="2892741" y="4976355"/>
            <a:ext cx="950594" cy="398780"/>
            <a:chOff x="359663" y="4902695"/>
            <a:chExt cx="950594" cy="398780"/>
          </a:xfrm>
        </p:grpSpPr>
        <p:pic>
          <p:nvPicPr>
            <p:cNvPr id="238" name="object 76"/>
            <p:cNvPicPr/>
            <p:nvPr/>
          </p:nvPicPr>
          <p:blipFill>
            <a:blip r:embed="rId29" cstate="print"/>
            <a:stretch>
              <a:fillRect/>
            </a:stretch>
          </p:blipFill>
          <p:spPr>
            <a:xfrm>
              <a:off x="359663" y="4902695"/>
              <a:ext cx="505205" cy="398538"/>
            </a:xfrm>
            <a:prstGeom prst="rect">
              <a:avLst/>
            </a:prstGeom>
          </p:spPr>
        </p:pic>
        <p:pic>
          <p:nvPicPr>
            <p:cNvPr id="239" name="object 77"/>
            <p:cNvPicPr/>
            <p:nvPr/>
          </p:nvPicPr>
          <p:blipFill>
            <a:blip r:embed="rId30" cstate="print"/>
            <a:stretch>
              <a:fillRect/>
            </a:stretch>
          </p:blipFill>
          <p:spPr>
            <a:xfrm>
              <a:off x="626363" y="4902695"/>
              <a:ext cx="416826" cy="398538"/>
            </a:xfrm>
            <a:prstGeom prst="rect">
              <a:avLst/>
            </a:prstGeom>
          </p:spPr>
        </p:pic>
        <p:pic>
          <p:nvPicPr>
            <p:cNvPr id="240" name="object 78"/>
            <p:cNvPicPr/>
            <p:nvPr/>
          </p:nvPicPr>
          <p:blipFill>
            <a:blip r:embed="rId31" cstate="print"/>
            <a:stretch>
              <a:fillRect/>
            </a:stretch>
          </p:blipFill>
          <p:spPr>
            <a:xfrm>
              <a:off x="804672" y="4902695"/>
              <a:ext cx="505206" cy="398538"/>
            </a:xfrm>
            <a:prstGeom prst="rect">
              <a:avLst/>
            </a:prstGeom>
          </p:spPr>
        </p:pic>
      </p:grpSp>
      <p:sp>
        <p:nvSpPr>
          <p:cNvPr id="241" name="object 79"/>
          <p:cNvSpPr txBox="1"/>
          <p:nvPr/>
        </p:nvSpPr>
        <p:spPr>
          <a:xfrm>
            <a:off x="2991598" y="5016373"/>
            <a:ext cx="737870" cy="239395"/>
          </a:xfrm>
          <a:prstGeom prst="rect">
            <a:avLst/>
          </a:prstGeom>
        </p:spPr>
        <p:txBody>
          <a:bodyPr vert="horz" wrap="square" lIns="0" tIns="12700" rIns="0" bIns="0" rtlCol="0">
            <a:spAutoFit/>
          </a:bodyPr>
          <a:lstStyle/>
          <a:p>
            <a:pPr marL="12700">
              <a:lnSpc>
                <a:spcPct val="100000"/>
              </a:lnSpc>
              <a:spcBef>
                <a:spcPts val="100"/>
              </a:spcBef>
            </a:pPr>
            <a:r>
              <a:rPr sz="1400" b="1" spc="70" dirty="0">
                <a:solidFill>
                  <a:srgbClr val="FFFFFF"/>
                </a:solidFill>
                <a:latin typeface="Calibri"/>
                <a:cs typeface="Calibri"/>
              </a:rPr>
              <a:t>(19</a:t>
            </a:r>
            <a:r>
              <a:rPr sz="1400" b="1" dirty="0">
                <a:solidFill>
                  <a:srgbClr val="FFFFFF"/>
                </a:solidFill>
                <a:latin typeface="Microsoft JhengHei"/>
                <a:cs typeface="Microsoft JhengHei"/>
              </a:rPr>
              <a:t>至</a:t>
            </a:r>
            <a:r>
              <a:rPr sz="1400" b="1" spc="45" dirty="0">
                <a:solidFill>
                  <a:srgbClr val="FFFFFF"/>
                </a:solidFill>
                <a:latin typeface="Calibri"/>
                <a:cs typeface="Calibri"/>
              </a:rPr>
              <a:t>22)</a:t>
            </a:r>
            <a:endParaRPr sz="1400">
              <a:latin typeface="Calibri"/>
              <a:cs typeface="Calibri"/>
            </a:endParaRPr>
          </a:p>
        </p:txBody>
      </p:sp>
      <p:sp>
        <p:nvSpPr>
          <p:cNvPr id="4" name="矩形 3"/>
          <p:cNvSpPr/>
          <p:nvPr/>
        </p:nvSpPr>
        <p:spPr>
          <a:xfrm>
            <a:off x="154321" y="5702773"/>
            <a:ext cx="4574878" cy="584775"/>
          </a:xfrm>
          <a:prstGeom prst="rect">
            <a:avLst/>
          </a:prstGeom>
        </p:spPr>
        <p:txBody>
          <a:bodyPr wrap="square">
            <a:spAutoFit/>
          </a:bodyPr>
          <a:lstStyle/>
          <a:p>
            <a:r>
              <a:rPr lang="zh-TW" altLang="en-US"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勞工如果拒絕接受健檢，根據</a:t>
            </a:r>
            <a:r>
              <a:rPr lang="en-US" altLang="zh-TW"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職業安全衛生法</a:t>
            </a:r>
            <a:r>
              <a:rPr lang="en-US" altLang="zh-TW"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46 </a:t>
            </a:r>
            <a:r>
              <a:rPr lang="zh-TW" altLang="en-US"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條規範，則會被處以 </a:t>
            </a:r>
            <a:r>
              <a:rPr lang="en-US" altLang="zh-TW"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3,000 </a:t>
            </a:r>
            <a:r>
              <a:rPr lang="zh-TW" altLang="en-US"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元以下罰鍰。</a:t>
            </a:r>
          </a:p>
        </p:txBody>
      </p:sp>
      <p:sp>
        <p:nvSpPr>
          <p:cNvPr id="207" name="object 45"/>
          <p:cNvSpPr txBox="1"/>
          <p:nvPr/>
        </p:nvSpPr>
        <p:spPr>
          <a:xfrm>
            <a:off x="8016618" y="633702"/>
            <a:ext cx="3823483" cy="1780615"/>
          </a:xfrm>
          <a:prstGeom prst="rect">
            <a:avLst/>
          </a:prstGeom>
        </p:spPr>
        <p:txBody>
          <a:bodyPr vert="horz" wrap="square" lIns="0" tIns="26034" rIns="0" bIns="0" rtlCol="0">
            <a:spAutoFit/>
          </a:bodyPr>
          <a:lstStyle/>
          <a:p>
            <a:pPr>
              <a:lnSpc>
                <a:spcPct val="100000"/>
              </a:lnSpc>
              <a:spcBef>
                <a:spcPts val="204"/>
              </a:spcBef>
            </a:pPr>
            <a:r>
              <a:rPr sz="2400" b="1" spc="-4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相關子法</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spcBef>
                <a:spcPts val="35"/>
              </a:spcBef>
              <a:buFont typeface="Wingdings" panose="05000000000000000000" pitchFamily="2" charset="2"/>
              <a:buChar char="Ø"/>
              <a:tabLst>
                <a:tab pos="342265" algn="l"/>
              </a:tabLst>
            </a:pPr>
            <a:r>
              <a:rPr lang="zh-TW" altLang="en-US" spc="-10" dirty="0">
                <a:latin typeface="Times New Roman" panose="02020603050405020304" pitchFamily="18" charset="0"/>
                <a:ea typeface="標楷體" panose="03000509000000000000" pitchFamily="65" charset="-120"/>
                <a:cs typeface="Times New Roman" panose="02020603050405020304" pitchFamily="18" charset="0"/>
              </a:rPr>
              <a:t>高溫作業勞工作息時間標準</a:t>
            </a:r>
            <a:endParaRPr lang="en-US" altLang="zh-TW" spc="-1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spcBef>
                <a:spcPts val="35"/>
              </a:spcBef>
              <a:buFont typeface="Wingdings" panose="05000000000000000000" pitchFamily="2" charset="2"/>
              <a:buChar char="Ø"/>
              <a:tabLst>
                <a:tab pos="342265" algn="l"/>
              </a:tabLst>
            </a:pPr>
            <a:r>
              <a:rPr lang="zh-TW" altLang="en-US" spc="-20" dirty="0">
                <a:latin typeface="Times New Roman" panose="02020603050405020304" pitchFamily="18" charset="0"/>
                <a:ea typeface="標楷體" panose="03000509000000000000" pitchFamily="65" charset="-120"/>
                <a:cs typeface="Times New Roman" panose="02020603050405020304" pitchFamily="18" charset="0"/>
              </a:rPr>
              <a:t>異常氣壓危害預防標準</a:t>
            </a:r>
            <a:endParaRPr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Wingdings" panose="05000000000000000000" pitchFamily="2" charset="2"/>
              <a:buChar char="Ø"/>
              <a:tabLst>
                <a:tab pos="342265" algn="l"/>
              </a:tabLst>
            </a:pPr>
            <a:r>
              <a:rPr lang="zh-TW" altLang="en-US" spc="-10" dirty="0">
                <a:latin typeface="Times New Roman" panose="02020603050405020304" pitchFamily="18" charset="0"/>
                <a:ea typeface="標楷體" panose="03000509000000000000" pitchFamily="65" charset="-120"/>
                <a:cs typeface="Times New Roman" panose="02020603050405020304" pitchFamily="18" charset="0"/>
              </a:rPr>
              <a:t>高架作業勞工保護措施標準</a:t>
            </a:r>
            <a:endParaRPr lang="en-US" altLang="zh-TW" spc="-1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Wingdings" panose="05000000000000000000" pitchFamily="2" charset="2"/>
              <a:buChar char="Ø"/>
              <a:tabLst>
                <a:tab pos="342265" algn="l"/>
              </a:tabLst>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精密作業勞工視機能保護設施標準</a:t>
            </a:r>
            <a:endParaRPr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Ø"/>
              <a:tabLst>
                <a:tab pos="342265" algn="l"/>
              </a:tabLst>
            </a:pP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重體力勞動作業勞工保護措施標準</a:t>
            </a:r>
          </a:p>
        </p:txBody>
      </p:sp>
    </p:spTree>
    <p:extLst>
      <p:ext uri="{BB962C8B-B14F-4D97-AF65-F5344CB8AC3E}">
        <p14:creationId xmlns:p14="http://schemas.microsoft.com/office/powerpoint/2010/main" val="1845948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立即發生危險之虞</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(18)</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 name="object 3"/>
          <p:cNvGrpSpPr/>
          <p:nvPr/>
        </p:nvGrpSpPr>
        <p:grpSpPr>
          <a:xfrm>
            <a:off x="1086558" y="1109771"/>
            <a:ext cx="6368285" cy="5184648"/>
            <a:chOff x="89153" y="1195590"/>
            <a:chExt cx="6368285" cy="5184648"/>
          </a:xfrm>
        </p:grpSpPr>
        <p:pic>
          <p:nvPicPr>
            <p:cNvPr id="4" name="object 4"/>
            <p:cNvPicPr/>
            <p:nvPr/>
          </p:nvPicPr>
          <p:blipFill>
            <a:blip r:embed="rId3" cstate="print"/>
            <a:stretch>
              <a:fillRect/>
            </a:stretch>
          </p:blipFill>
          <p:spPr>
            <a:xfrm>
              <a:off x="1454146" y="1195590"/>
              <a:ext cx="5003292" cy="5184648"/>
            </a:xfrm>
            <a:prstGeom prst="rect">
              <a:avLst/>
            </a:prstGeom>
          </p:spPr>
        </p:pic>
        <p:sp>
          <p:nvSpPr>
            <p:cNvPr id="5" name="object 5"/>
            <p:cNvSpPr/>
            <p:nvPr/>
          </p:nvSpPr>
          <p:spPr>
            <a:xfrm>
              <a:off x="89153" y="1328165"/>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20"/>
                  </a:lnTo>
                  <a:lnTo>
                    <a:pt x="8075" y="683247"/>
                  </a:lnTo>
                  <a:lnTo>
                    <a:pt x="30562" y="718529"/>
                  </a:lnTo>
                  <a:lnTo>
                    <a:pt x="64851" y="746349"/>
                  </a:lnTo>
                  <a:lnTo>
                    <a:pt x="108336" y="764592"/>
                  </a:lnTo>
                  <a:lnTo>
                    <a:pt x="158407" y="771144"/>
                  </a:lnTo>
                  <a:lnTo>
                    <a:pt x="1319911" y="771144"/>
                  </a:lnTo>
                  <a:lnTo>
                    <a:pt x="1369982" y="764592"/>
                  </a:lnTo>
                  <a:lnTo>
                    <a:pt x="1413458" y="746349"/>
                  </a:lnTo>
                  <a:lnTo>
                    <a:pt x="1447734" y="718529"/>
                  </a:lnTo>
                  <a:lnTo>
                    <a:pt x="1470209" y="683247"/>
                  </a:lnTo>
                  <a:lnTo>
                    <a:pt x="1478280" y="642620"/>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object 6"/>
            <p:cNvSpPr/>
            <p:nvPr/>
          </p:nvSpPr>
          <p:spPr>
            <a:xfrm>
              <a:off x="89153" y="1328165"/>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20"/>
                  </a:lnTo>
                  <a:lnTo>
                    <a:pt x="1470209" y="683247"/>
                  </a:lnTo>
                  <a:lnTo>
                    <a:pt x="1447734" y="718529"/>
                  </a:lnTo>
                  <a:lnTo>
                    <a:pt x="1413458" y="746349"/>
                  </a:lnTo>
                  <a:lnTo>
                    <a:pt x="1369982" y="764592"/>
                  </a:lnTo>
                  <a:lnTo>
                    <a:pt x="1319911" y="771144"/>
                  </a:lnTo>
                  <a:lnTo>
                    <a:pt x="158407" y="771144"/>
                  </a:lnTo>
                  <a:lnTo>
                    <a:pt x="108336" y="764592"/>
                  </a:lnTo>
                  <a:lnTo>
                    <a:pt x="64851" y="746349"/>
                  </a:lnTo>
                  <a:lnTo>
                    <a:pt x="30562" y="718529"/>
                  </a:lnTo>
                  <a:lnTo>
                    <a:pt x="8075" y="683247"/>
                  </a:lnTo>
                  <a:lnTo>
                    <a:pt x="0" y="642620"/>
                  </a:lnTo>
                  <a:lnTo>
                    <a:pt x="0" y="128524"/>
                  </a:lnTo>
                  <a:close/>
                </a:path>
              </a:pathLst>
            </a:custGeom>
            <a:ln w="25907">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object 7"/>
            <p:cNvPicPr/>
            <p:nvPr/>
          </p:nvPicPr>
          <p:blipFill>
            <a:blip r:embed="rId4" cstate="print"/>
            <a:stretch>
              <a:fillRect/>
            </a:stretch>
          </p:blipFill>
          <p:spPr>
            <a:xfrm>
              <a:off x="181355" y="1307579"/>
              <a:ext cx="1305306" cy="398538"/>
            </a:xfrm>
            <a:prstGeom prst="rect">
              <a:avLst/>
            </a:prstGeom>
          </p:spPr>
        </p:pic>
        <p:pic>
          <p:nvPicPr>
            <p:cNvPr id="8" name="object 8"/>
            <p:cNvPicPr/>
            <p:nvPr/>
          </p:nvPicPr>
          <p:blipFill>
            <a:blip r:embed="rId5" cstate="print"/>
            <a:stretch>
              <a:fillRect/>
            </a:stretch>
          </p:blipFill>
          <p:spPr>
            <a:xfrm>
              <a:off x="271271" y="1499603"/>
              <a:ext cx="1126998" cy="398538"/>
            </a:xfrm>
            <a:prstGeom prst="rect">
              <a:avLst/>
            </a:prstGeom>
          </p:spPr>
        </p:pic>
        <p:pic>
          <p:nvPicPr>
            <p:cNvPr id="9" name="object 9"/>
            <p:cNvPicPr/>
            <p:nvPr/>
          </p:nvPicPr>
          <p:blipFill>
            <a:blip r:embed="rId6" cstate="print"/>
            <a:stretch>
              <a:fillRect/>
            </a:stretch>
          </p:blipFill>
          <p:spPr>
            <a:xfrm>
              <a:off x="582168" y="1766303"/>
              <a:ext cx="505206" cy="398538"/>
            </a:xfrm>
            <a:prstGeom prst="rect">
              <a:avLst/>
            </a:prstGeom>
          </p:spPr>
        </p:pic>
        <p:sp>
          <p:nvSpPr>
            <p:cNvPr id="10" name="object 10"/>
            <p:cNvSpPr/>
            <p:nvPr/>
          </p:nvSpPr>
          <p:spPr>
            <a:xfrm>
              <a:off x="89153" y="2405633"/>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object 11"/>
            <p:cNvSpPr/>
            <p:nvPr/>
          </p:nvSpPr>
          <p:spPr>
            <a:xfrm>
              <a:off x="89153" y="2405633"/>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4"/>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2" name="object 12"/>
            <p:cNvPicPr/>
            <p:nvPr/>
          </p:nvPicPr>
          <p:blipFill>
            <a:blip r:embed="rId7" cstate="print"/>
            <a:stretch>
              <a:fillRect/>
            </a:stretch>
          </p:blipFill>
          <p:spPr>
            <a:xfrm>
              <a:off x="181355" y="2385047"/>
              <a:ext cx="1305306" cy="398538"/>
            </a:xfrm>
            <a:prstGeom prst="rect">
              <a:avLst/>
            </a:prstGeom>
          </p:spPr>
        </p:pic>
        <p:pic>
          <p:nvPicPr>
            <p:cNvPr id="13" name="object 13"/>
            <p:cNvPicPr/>
            <p:nvPr/>
          </p:nvPicPr>
          <p:blipFill>
            <a:blip r:embed="rId8" cstate="print"/>
            <a:stretch>
              <a:fillRect/>
            </a:stretch>
          </p:blipFill>
          <p:spPr>
            <a:xfrm>
              <a:off x="537972" y="2577071"/>
              <a:ext cx="593597" cy="398538"/>
            </a:xfrm>
            <a:prstGeom prst="rect">
              <a:avLst/>
            </a:prstGeom>
          </p:spPr>
        </p:pic>
        <p:pic>
          <p:nvPicPr>
            <p:cNvPr id="14" name="object 14"/>
            <p:cNvPicPr/>
            <p:nvPr/>
          </p:nvPicPr>
          <p:blipFill>
            <a:blip r:embed="rId9" cstate="print"/>
            <a:stretch>
              <a:fillRect/>
            </a:stretch>
          </p:blipFill>
          <p:spPr>
            <a:xfrm>
              <a:off x="271271" y="2843771"/>
              <a:ext cx="416826" cy="398538"/>
            </a:xfrm>
            <a:prstGeom prst="rect">
              <a:avLst/>
            </a:prstGeom>
          </p:spPr>
        </p:pic>
        <p:pic>
          <p:nvPicPr>
            <p:cNvPr id="15" name="object 15"/>
            <p:cNvPicPr/>
            <p:nvPr/>
          </p:nvPicPr>
          <p:blipFill>
            <a:blip r:embed="rId10" cstate="print"/>
            <a:stretch>
              <a:fillRect/>
            </a:stretch>
          </p:blipFill>
          <p:spPr>
            <a:xfrm>
              <a:off x="449580" y="2843771"/>
              <a:ext cx="416826" cy="398538"/>
            </a:xfrm>
            <a:prstGeom prst="rect">
              <a:avLst/>
            </a:prstGeom>
          </p:spPr>
        </p:pic>
        <p:pic>
          <p:nvPicPr>
            <p:cNvPr id="16" name="object 16"/>
            <p:cNvPicPr/>
            <p:nvPr/>
          </p:nvPicPr>
          <p:blipFill>
            <a:blip r:embed="rId11" cstate="print"/>
            <a:stretch>
              <a:fillRect/>
            </a:stretch>
          </p:blipFill>
          <p:spPr>
            <a:xfrm>
              <a:off x="627887" y="2843771"/>
              <a:ext cx="326897" cy="398538"/>
            </a:xfrm>
            <a:prstGeom prst="rect">
              <a:avLst/>
            </a:prstGeom>
          </p:spPr>
        </p:pic>
        <p:pic>
          <p:nvPicPr>
            <p:cNvPr id="17" name="object 17"/>
            <p:cNvPicPr/>
            <p:nvPr/>
          </p:nvPicPr>
          <p:blipFill>
            <a:blip r:embed="rId12" cstate="print"/>
            <a:stretch>
              <a:fillRect/>
            </a:stretch>
          </p:blipFill>
          <p:spPr>
            <a:xfrm>
              <a:off x="716279" y="2843771"/>
              <a:ext cx="416826" cy="398538"/>
            </a:xfrm>
            <a:prstGeom prst="rect">
              <a:avLst/>
            </a:prstGeom>
          </p:spPr>
        </p:pic>
        <p:pic>
          <p:nvPicPr>
            <p:cNvPr id="18" name="object 18"/>
            <p:cNvPicPr/>
            <p:nvPr/>
          </p:nvPicPr>
          <p:blipFill>
            <a:blip r:embed="rId13" cstate="print"/>
            <a:stretch>
              <a:fillRect/>
            </a:stretch>
          </p:blipFill>
          <p:spPr>
            <a:xfrm>
              <a:off x="894587" y="2843771"/>
              <a:ext cx="503694" cy="398538"/>
            </a:xfrm>
            <a:prstGeom prst="rect">
              <a:avLst/>
            </a:prstGeom>
          </p:spPr>
        </p:pic>
        <p:sp>
          <p:nvSpPr>
            <p:cNvPr id="19" name="object 19"/>
            <p:cNvSpPr/>
            <p:nvPr/>
          </p:nvSpPr>
          <p:spPr>
            <a:xfrm>
              <a:off x="89153" y="3483101"/>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4"/>
                  </a:lnTo>
                  <a:lnTo>
                    <a:pt x="0" y="642620"/>
                  </a:lnTo>
                  <a:lnTo>
                    <a:pt x="8075" y="683247"/>
                  </a:lnTo>
                  <a:lnTo>
                    <a:pt x="30562" y="718529"/>
                  </a:lnTo>
                  <a:lnTo>
                    <a:pt x="64851" y="746349"/>
                  </a:lnTo>
                  <a:lnTo>
                    <a:pt x="108336" y="764592"/>
                  </a:lnTo>
                  <a:lnTo>
                    <a:pt x="158407" y="771144"/>
                  </a:lnTo>
                  <a:lnTo>
                    <a:pt x="1319911" y="771144"/>
                  </a:lnTo>
                  <a:lnTo>
                    <a:pt x="1369982" y="764592"/>
                  </a:lnTo>
                  <a:lnTo>
                    <a:pt x="1413458" y="746349"/>
                  </a:lnTo>
                  <a:lnTo>
                    <a:pt x="1447734" y="718529"/>
                  </a:lnTo>
                  <a:lnTo>
                    <a:pt x="1470209" y="683247"/>
                  </a:lnTo>
                  <a:lnTo>
                    <a:pt x="1478280" y="642620"/>
                  </a:lnTo>
                  <a:lnTo>
                    <a:pt x="1478280" y="128524"/>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object 20"/>
            <p:cNvSpPr/>
            <p:nvPr/>
          </p:nvSpPr>
          <p:spPr>
            <a:xfrm>
              <a:off x="89153" y="3483101"/>
              <a:ext cx="1478280" cy="771525"/>
            </a:xfrm>
            <a:custGeom>
              <a:avLst/>
              <a:gdLst/>
              <a:ahLst/>
              <a:cxnLst/>
              <a:rect l="l" t="t" r="r" b="b"/>
              <a:pathLst>
                <a:path w="1478280" h="771525">
                  <a:moveTo>
                    <a:pt x="0" y="128524"/>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4"/>
                  </a:lnTo>
                  <a:lnTo>
                    <a:pt x="1478280" y="642620"/>
                  </a:lnTo>
                  <a:lnTo>
                    <a:pt x="1470209" y="683247"/>
                  </a:lnTo>
                  <a:lnTo>
                    <a:pt x="1447734" y="718529"/>
                  </a:lnTo>
                  <a:lnTo>
                    <a:pt x="1413458" y="746349"/>
                  </a:lnTo>
                  <a:lnTo>
                    <a:pt x="1369982" y="764592"/>
                  </a:lnTo>
                  <a:lnTo>
                    <a:pt x="1319911" y="771144"/>
                  </a:lnTo>
                  <a:lnTo>
                    <a:pt x="158407" y="771144"/>
                  </a:lnTo>
                  <a:lnTo>
                    <a:pt x="108336" y="764592"/>
                  </a:lnTo>
                  <a:lnTo>
                    <a:pt x="64851" y="746349"/>
                  </a:lnTo>
                  <a:lnTo>
                    <a:pt x="30562" y="718529"/>
                  </a:lnTo>
                  <a:lnTo>
                    <a:pt x="8075" y="683247"/>
                  </a:lnTo>
                  <a:lnTo>
                    <a:pt x="0" y="642620"/>
                  </a:lnTo>
                  <a:lnTo>
                    <a:pt x="0" y="128524"/>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1" name="object 21"/>
            <p:cNvPicPr/>
            <p:nvPr/>
          </p:nvPicPr>
          <p:blipFill>
            <a:blip r:embed="rId14" cstate="print"/>
            <a:stretch>
              <a:fillRect/>
            </a:stretch>
          </p:blipFill>
          <p:spPr>
            <a:xfrm>
              <a:off x="271271" y="3558527"/>
              <a:ext cx="1126998" cy="398538"/>
            </a:xfrm>
            <a:prstGeom prst="rect">
              <a:avLst/>
            </a:prstGeom>
          </p:spPr>
        </p:pic>
        <p:pic>
          <p:nvPicPr>
            <p:cNvPr id="22" name="object 22"/>
            <p:cNvPicPr/>
            <p:nvPr/>
          </p:nvPicPr>
          <p:blipFill>
            <a:blip r:embed="rId15" cstate="print"/>
            <a:stretch>
              <a:fillRect/>
            </a:stretch>
          </p:blipFill>
          <p:spPr>
            <a:xfrm>
              <a:off x="359664" y="3825227"/>
              <a:ext cx="505205" cy="398538"/>
            </a:xfrm>
            <a:prstGeom prst="rect">
              <a:avLst/>
            </a:prstGeom>
          </p:spPr>
        </p:pic>
        <p:pic>
          <p:nvPicPr>
            <p:cNvPr id="23" name="object 23"/>
            <p:cNvPicPr/>
            <p:nvPr/>
          </p:nvPicPr>
          <p:blipFill>
            <a:blip r:embed="rId16" cstate="print"/>
            <a:stretch>
              <a:fillRect/>
            </a:stretch>
          </p:blipFill>
          <p:spPr>
            <a:xfrm>
              <a:off x="626364" y="3825227"/>
              <a:ext cx="416826" cy="398538"/>
            </a:xfrm>
            <a:prstGeom prst="rect">
              <a:avLst/>
            </a:prstGeom>
          </p:spPr>
        </p:pic>
        <p:pic>
          <p:nvPicPr>
            <p:cNvPr id="24" name="object 24"/>
            <p:cNvPicPr/>
            <p:nvPr/>
          </p:nvPicPr>
          <p:blipFill>
            <a:blip r:embed="rId17" cstate="print"/>
            <a:stretch>
              <a:fillRect/>
            </a:stretch>
          </p:blipFill>
          <p:spPr>
            <a:xfrm>
              <a:off x="804672" y="3825227"/>
              <a:ext cx="505206" cy="398538"/>
            </a:xfrm>
            <a:prstGeom prst="rect">
              <a:avLst/>
            </a:prstGeom>
          </p:spPr>
        </p:pic>
      </p:grpSp>
      <p:sp>
        <p:nvSpPr>
          <p:cNvPr id="25" name="object 25"/>
          <p:cNvSpPr txBox="1"/>
          <p:nvPr/>
        </p:nvSpPr>
        <p:spPr>
          <a:xfrm>
            <a:off x="1277617" y="1260000"/>
            <a:ext cx="1094105" cy="2758440"/>
          </a:xfrm>
          <a:prstGeom prst="rect">
            <a:avLst/>
          </a:prstGeom>
        </p:spPr>
        <p:txBody>
          <a:bodyPr vert="horz" wrap="square" lIns="0" tIns="37465" rIns="0" bIns="0" rtlCol="0">
            <a:spAutoFit/>
          </a:bodyPr>
          <a:lstStyle/>
          <a:p>
            <a:pPr marL="12065" marR="5080" algn="ctr">
              <a:lnSpc>
                <a:spcPts val="1510"/>
              </a:lnSpc>
              <a:spcBef>
                <a:spcPts val="295"/>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一般安全衛生設備及措施</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00"/>
              </a:spcBef>
            </a:pPr>
            <a:r>
              <a:rPr sz="1400" b="1" spc="1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(6)</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Bef>
                <a:spcPts val="1680"/>
              </a:spcBef>
            </a:pP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2065" marR="5080" algn="ctr">
              <a:lnSpc>
                <a:spcPts val="1510"/>
              </a:lnSpc>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機械設備器具</a:t>
            </a:r>
            <a:r>
              <a:rPr sz="1400" b="1" spc="-2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Bef>
                <a:spcPts val="400"/>
              </a:spcBef>
            </a:pPr>
            <a:r>
              <a:rPr sz="1400" b="1" spc="12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(7</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3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9</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及</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16)</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pPr>
            <a:endParaRPr sz="1400">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Bef>
                <a:spcPts val="535"/>
              </a:spcBef>
            </a:pP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270" algn="ctr">
              <a:lnSpc>
                <a:spcPct val="100000"/>
              </a:lnSpc>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化學品管理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20"/>
              </a:spcBef>
            </a:pPr>
            <a:r>
              <a:rPr sz="14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(10</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14)</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6" name="object 26"/>
          <p:cNvGrpSpPr/>
          <p:nvPr/>
        </p:nvGrpSpPr>
        <p:grpSpPr>
          <a:xfrm>
            <a:off x="1073541" y="4461733"/>
            <a:ext cx="1504315" cy="797560"/>
            <a:chOff x="76136" y="4547552"/>
            <a:chExt cx="1504315" cy="797560"/>
          </a:xfrm>
        </p:grpSpPr>
        <p:sp>
          <p:nvSpPr>
            <p:cNvPr id="27" name="object 27"/>
            <p:cNvSpPr/>
            <p:nvPr/>
          </p:nvSpPr>
          <p:spPr>
            <a:xfrm>
              <a:off x="89153" y="4560570"/>
              <a:ext cx="1478280" cy="771525"/>
            </a:xfrm>
            <a:custGeom>
              <a:avLst/>
              <a:gdLst/>
              <a:ahLst/>
              <a:cxnLst/>
              <a:rect l="l" t="t" r="r" b="b"/>
              <a:pathLst>
                <a:path w="1478280" h="771525">
                  <a:moveTo>
                    <a:pt x="1319911" y="0"/>
                  </a:moveTo>
                  <a:lnTo>
                    <a:pt x="158407" y="0"/>
                  </a:lnTo>
                  <a:lnTo>
                    <a:pt x="108336" y="6551"/>
                  </a:lnTo>
                  <a:lnTo>
                    <a:pt x="64851" y="24794"/>
                  </a:lnTo>
                  <a:lnTo>
                    <a:pt x="30562" y="52614"/>
                  </a:lnTo>
                  <a:lnTo>
                    <a:pt x="8075" y="87896"/>
                  </a:lnTo>
                  <a:lnTo>
                    <a:pt x="0" y="128523"/>
                  </a:lnTo>
                  <a:lnTo>
                    <a:pt x="0" y="642619"/>
                  </a:lnTo>
                  <a:lnTo>
                    <a:pt x="8075" y="683247"/>
                  </a:lnTo>
                  <a:lnTo>
                    <a:pt x="30562" y="718529"/>
                  </a:lnTo>
                  <a:lnTo>
                    <a:pt x="64851" y="746349"/>
                  </a:lnTo>
                  <a:lnTo>
                    <a:pt x="108336" y="764592"/>
                  </a:lnTo>
                  <a:lnTo>
                    <a:pt x="158407" y="771143"/>
                  </a:lnTo>
                  <a:lnTo>
                    <a:pt x="1319911" y="771143"/>
                  </a:lnTo>
                  <a:lnTo>
                    <a:pt x="1369982" y="764592"/>
                  </a:lnTo>
                  <a:lnTo>
                    <a:pt x="1413458" y="746349"/>
                  </a:lnTo>
                  <a:lnTo>
                    <a:pt x="1447734" y="718529"/>
                  </a:lnTo>
                  <a:lnTo>
                    <a:pt x="1470209" y="683247"/>
                  </a:lnTo>
                  <a:lnTo>
                    <a:pt x="1478280" y="642619"/>
                  </a:lnTo>
                  <a:lnTo>
                    <a:pt x="1478280" y="128523"/>
                  </a:lnTo>
                  <a:lnTo>
                    <a:pt x="1470209" y="87896"/>
                  </a:lnTo>
                  <a:lnTo>
                    <a:pt x="1447734" y="52614"/>
                  </a:lnTo>
                  <a:lnTo>
                    <a:pt x="1413458" y="24794"/>
                  </a:lnTo>
                  <a:lnTo>
                    <a:pt x="1369982" y="6551"/>
                  </a:lnTo>
                  <a:lnTo>
                    <a:pt x="1319911" y="0"/>
                  </a:lnTo>
                  <a:close/>
                </a:path>
              </a:pathLst>
            </a:custGeom>
            <a:solidFill>
              <a:srgbClr val="F1F1F1"/>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object 28"/>
            <p:cNvSpPr/>
            <p:nvPr/>
          </p:nvSpPr>
          <p:spPr>
            <a:xfrm>
              <a:off x="89153" y="4560570"/>
              <a:ext cx="1478280" cy="771525"/>
            </a:xfrm>
            <a:custGeom>
              <a:avLst/>
              <a:gdLst/>
              <a:ahLst/>
              <a:cxnLst/>
              <a:rect l="l" t="t" r="r" b="b"/>
              <a:pathLst>
                <a:path w="1478280" h="771525">
                  <a:moveTo>
                    <a:pt x="0" y="128523"/>
                  </a:moveTo>
                  <a:lnTo>
                    <a:pt x="8075" y="87896"/>
                  </a:lnTo>
                  <a:lnTo>
                    <a:pt x="30562" y="52614"/>
                  </a:lnTo>
                  <a:lnTo>
                    <a:pt x="64851" y="24794"/>
                  </a:lnTo>
                  <a:lnTo>
                    <a:pt x="108336" y="6551"/>
                  </a:lnTo>
                  <a:lnTo>
                    <a:pt x="158407" y="0"/>
                  </a:lnTo>
                  <a:lnTo>
                    <a:pt x="1319911" y="0"/>
                  </a:lnTo>
                  <a:lnTo>
                    <a:pt x="1369982" y="6551"/>
                  </a:lnTo>
                  <a:lnTo>
                    <a:pt x="1413458" y="24794"/>
                  </a:lnTo>
                  <a:lnTo>
                    <a:pt x="1447734" y="52614"/>
                  </a:lnTo>
                  <a:lnTo>
                    <a:pt x="1470209" y="87896"/>
                  </a:lnTo>
                  <a:lnTo>
                    <a:pt x="1478280" y="128523"/>
                  </a:lnTo>
                  <a:lnTo>
                    <a:pt x="1478280" y="642619"/>
                  </a:lnTo>
                  <a:lnTo>
                    <a:pt x="1470209" y="683247"/>
                  </a:lnTo>
                  <a:lnTo>
                    <a:pt x="1447734" y="718529"/>
                  </a:lnTo>
                  <a:lnTo>
                    <a:pt x="1413458" y="746349"/>
                  </a:lnTo>
                  <a:lnTo>
                    <a:pt x="1369982" y="764592"/>
                  </a:lnTo>
                  <a:lnTo>
                    <a:pt x="1319911" y="771143"/>
                  </a:lnTo>
                  <a:lnTo>
                    <a:pt x="158407" y="771143"/>
                  </a:lnTo>
                  <a:lnTo>
                    <a:pt x="108336" y="764592"/>
                  </a:lnTo>
                  <a:lnTo>
                    <a:pt x="64851" y="746349"/>
                  </a:lnTo>
                  <a:lnTo>
                    <a:pt x="30562" y="718529"/>
                  </a:lnTo>
                  <a:lnTo>
                    <a:pt x="8075" y="683247"/>
                  </a:lnTo>
                  <a:lnTo>
                    <a:pt x="0" y="642619"/>
                  </a:lnTo>
                  <a:lnTo>
                    <a:pt x="0" y="128523"/>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9" name="object 29"/>
            <p:cNvPicPr/>
            <p:nvPr/>
          </p:nvPicPr>
          <p:blipFill>
            <a:blip r:embed="rId18" cstate="print"/>
            <a:stretch>
              <a:fillRect/>
            </a:stretch>
          </p:blipFill>
          <p:spPr>
            <a:xfrm>
              <a:off x="181355" y="4635995"/>
              <a:ext cx="1305306" cy="398538"/>
            </a:xfrm>
            <a:prstGeom prst="rect">
              <a:avLst/>
            </a:prstGeom>
          </p:spPr>
        </p:pic>
        <p:pic>
          <p:nvPicPr>
            <p:cNvPr id="30" name="object 30"/>
            <p:cNvPicPr/>
            <p:nvPr/>
          </p:nvPicPr>
          <p:blipFill>
            <a:blip r:embed="rId19" cstate="print"/>
            <a:stretch>
              <a:fillRect/>
            </a:stretch>
          </p:blipFill>
          <p:spPr>
            <a:xfrm>
              <a:off x="359664" y="4902695"/>
              <a:ext cx="505205" cy="398538"/>
            </a:xfrm>
            <a:prstGeom prst="rect">
              <a:avLst/>
            </a:prstGeom>
          </p:spPr>
        </p:pic>
        <p:pic>
          <p:nvPicPr>
            <p:cNvPr id="31" name="object 31"/>
            <p:cNvPicPr/>
            <p:nvPr/>
          </p:nvPicPr>
          <p:blipFill>
            <a:blip r:embed="rId20" cstate="print"/>
            <a:stretch>
              <a:fillRect/>
            </a:stretch>
          </p:blipFill>
          <p:spPr>
            <a:xfrm>
              <a:off x="626364" y="4902695"/>
              <a:ext cx="416826" cy="398538"/>
            </a:xfrm>
            <a:prstGeom prst="rect">
              <a:avLst/>
            </a:prstGeom>
          </p:spPr>
        </p:pic>
        <p:pic>
          <p:nvPicPr>
            <p:cNvPr id="32" name="object 32"/>
            <p:cNvPicPr/>
            <p:nvPr/>
          </p:nvPicPr>
          <p:blipFill>
            <a:blip r:embed="rId21" cstate="print"/>
            <a:stretch>
              <a:fillRect/>
            </a:stretch>
          </p:blipFill>
          <p:spPr>
            <a:xfrm>
              <a:off x="804672" y="4902695"/>
              <a:ext cx="505206" cy="398538"/>
            </a:xfrm>
            <a:prstGeom prst="rect">
              <a:avLst/>
            </a:prstGeom>
          </p:spPr>
        </p:pic>
      </p:grpSp>
      <p:sp>
        <p:nvSpPr>
          <p:cNvPr id="33" name="object 33"/>
          <p:cNvSpPr txBox="1"/>
          <p:nvPr/>
        </p:nvSpPr>
        <p:spPr>
          <a:xfrm>
            <a:off x="1277617" y="4537463"/>
            <a:ext cx="1094105" cy="558800"/>
          </a:xfrm>
          <a:prstGeom prst="rect">
            <a:avLst/>
          </a:prstGeom>
        </p:spPr>
        <p:txBody>
          <a:bodyPr vert="horz" wrap="square" lIns="0" tIns="66040" rIns="0" bIns="0" rtlCol="0">
            <a:spAutoFit/>
          </a:bodyPr>
          <a:lstStyle/>
          <a:p>
            <a:pPr algn="ctr">
              <a:lnSpc>
                <a:spcPct val="100000"/>
              </a:lnSpc>
              <a:spcBef>
                <a:spcPts val="520"/>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勞工健康管理</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635" algn="ctr">
              <a:lnSpc>
                <a:spcPct val="100000"/>
              </a:lnSpc>
              <a:spcBef>
                <a:spcPts val="420"/>
              </a:spcBef>
            </a:pPr>
            <a:r>
              <a:rPr sz="14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(19</a:t>
            </a: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22)</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4" name="object 34"/>
          <p:cNvGrpSpPr/>
          <p:nvPr/>
        </p:nvGrpSpPr>
        <p:grpSpPr>
          <a:xfrm>
            <a:off x="1073541" y="5540725"/>
            <a:ext cx="1504315" cy="795655"/>
            <a:chOff x="76136" y="5626544"/>
            <a:chExt cx="1504315" cy="795655"/>
          </a:xfrm>
        </p:grpSpPr>
        <p:sp>
          <p:nvSpPr>
            <p:cNvPr id="35" name="object 35"/>
            <p:cNvSpPr/>
            <p:nvPr/>
          </p:nvSpPr>
          <p:spPr>
            <a:xfrm>
              <a:off x="89153" y="5639562"/>
              <a:ext cx="1478280" cy="769620"/>
            </a:xfrm>
            <a:custGeom>
              <a:avLst/>
              <a:gdLst/>
              <a:ahLst/>
              <a:cxnLst/>
              <a:rect l="l" t="t" r="r" b="b"/>
              <a:pathLst>
                <a:path w="1478280" h="769620">
                  <a:moveTo>
                    <a:pt x="1319911" y="0"/>
                  </a:moveTo>
                  <a:lnTo>
                    <a:pt x="158407" y="0"/>
                  </a:lnTo>
                  <a:lnTo>
                    <a:pt x="108336" y="6539"/>
                  </a:lnTo>
                  <a:lnTo>
                    <a:pt x="64851" y="24748"/>
                  </a:lnTo>
                  <a:lnTo>
                    <a:pt x="30562" y="52515"/>
                  </a:lnTo>
                  <a:lnTo>
                    <a:pt x="8075" y="87727"/>
                  </a:lnTo>
                  <a:lnTo>
                    <a:pt x="0" y="128269"/>
                  </a:lnTo>
                  <a:lnTo>
                    <a:pt x="0" y="641350"/>
                  </a:lnTo>
                  <a:lnTo>
                    <a:pt x="8075" y="681892"/>
                  </a:lnTo>
                  <a:lnTo>
                    <a:pt x="30562" y="717104"/>
                  </a:lnTo>
                  <a:lnTo>
                    <a:pt x="64851" y="744871"/>
                  </a:lnTo>
                  <a:lnTo>
                    <a:pt x="108336" y="763080"/>
                  </a:lnTo>
                  <a:lnTo>
                    <a:pt x="158407" y="769619"/>
                  </a:lnTo>
                  <a:lnTo>
                    <a:pt x="1319911" y="769619"/>
                  </a:lnTo>
                  <a:lnTo>
                    <a:pt x="1369982" y="763080"/>
                  </a:lnTo>
                  <a:lnTo>
                    <a:pt x="1413458" y="744871"/>
                  </a:lnTo>
                  <a:lnTo>
                    <a:pt x="1447734" y="717104"/>
                  </a:lnTo>
                  <a:lnTo>
                    <a:pt x="1470209" y="681892"/>
                  </a:lnTo>
                  <a:lnTo>
                    <a:pt x="1478280" y="641350"/>
                  </a:lnTo>
                  <a:lnTo>
                    <a:pt x="1478280" y="128269"/>
                  </a:lnTo>
                  <a:lnTo>
                    <a:pt x="1470209" y="87727"/>
                  </a:lnTo>
                  <a:lnTo>
                    <a:pt x="1447734" y="52515"/>
                  </a:lnTo>
                  <a:lnTo>
                    <a:pt x="1413458" y="24748"/>
                  </a:lnTo>
                  <a:lnTo>
                    <a:pt x="1369982" y="6539"/>
                  </a:lnTo>
                  <a:lnTo>
                    <a:pt x="1319911" y="0"/>
                  </a:lnTo>
                  <a:close/>
                </a:path>
              </a:pathLst>
            </a:custGeom>
            <a:solidFill>
              <a:srgbClr val="6F2F9F"/>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6" name="object 36"/>
            <p:cNvSpPr/>
            <p:nvPr/>
          </p:nvSpPr>
          <p:spPr>
            <a:xfrm>
              <a:off x="89153" y="5639562"/>
              <a:ext cx="1478280" cy="769620"/>
            </a:xfrm>
            <a:custGeom>
              <a:avLst/>
              <a:gdLst/>
              <a:ahLst/>
              <a:cxnLst/>
              <a:rect l="l" t="t" r="r" b="b"/>
              <a:pathLst>
                <a:path w="1478280" h="769620">
                  <a:moveTo>
                    <a:pt x="0" y="128269"/>
                  </a:moveTo>
                  <a:lnTo>
                    <a:pt x="8075" y="87727"/>
                  </a:lnTo>
                  <a:lnTo>
                    <a:pt x="30562" y="52515"/>
                  </a:lnTo>
                  <a:lnTo>
                    <a:pt x="64851" y="24748"/>
                  </a:lnTo>
                  <a:lnTo>
                    <a:pt x="108336" y="6539"/>
                  </a:lnTo>
                  <a:lnTo>
                    <a:pt x="158407" y="0"/>
                  </a:lnTo>
                  <a:lnTo>
                    <a:pt x="1319911" y="0"/>
                  </a:lnTo>
                  <a:lnTo>
                    <a:pt x="1369982" y="6539"/>
                  </a:lnTo>
                  <a:lnTo>
                    <a:pt x="1413458" y="24748"/>
                  </a:lnTo>
                  <a:lnTo>
                    <a:pt x="1447734" y="52515"/>
                  </a:lnTo>
                  <a:lnTo>
                    <a:pt x="1470209" y="87727"/>
                  </a:lnTo>
                  <a:lnTo>
                    <a:pt x="1478280" y="128269"/>
                  </a:lnTo>
                  <a:lnTo>
                    <a:pt x="1478280" y="641350"/>
                  </a:lnTo>
                  <a:lnTo>
                    <a:pt x="1470209" y="681892"/>
                  </a:lnTo>
                  <a:lnTo>
                    <a:pt x="1447734" y="717104"/>
                  </a:lnTo>
                  <a:lnTo>
                    <a:pt x="1413458" y="744871"/>
                  </a:lnTo>
                  <a:lnTo>
                    <a:pt x="1369982" y="763080"/>
                  </a:lnTo>
                  <a:lnTo>
                    <a:pt x="1319911" y="769619"/>
                  </a:lnTo>
                  <a:lnTo>
                    <a:pt x="158407" y="769619"/>
                  </a:lnTo>
                  <a:lnTo>
                    <a:pt x="108336" y="763080"/>
                  </a:lnTo>
                  <a:lnTo>
                    <a:pt x="64851" y="744871"/>
                  </a:lnTo>
                  <a:lnTo>
                    <a:pt x="30562" y="717104"/>
                  </a:lnTo>
                  <a:lnTo>
                    <a:pt x="8075" y="681892"/>
                  </a:lnTo>
                  <a:lnTo>
                    <a:pt x="0" y="641350"/>
                  </a:lnTo>
                  <a:lnTo>
                    <a:pt x="0" y="128269"/>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7" name="object 37"/>
            <p:cNvPicPr/>
            <p:nvPr/>
          </p:nvPicPr>
          <p:blipFill>
            <a:blip r:embed="rId22" cstate="print"/>
            <a:stretch>
              <a:fillRect/>
            </a:stretch>
          </p:blipFill>
          <p:spPr>
            <a:xfrm>
              <a:off x="181355" y="5715000"/>
              <a:ext cx="1305306" cy="398538"/>
            </a:xfrm>
            <a:prstGeom prst="rect">
              <a:avLst/>
            </a:prstGeom>
          </p:spPr>
        </p:pic>
        <p:pic>
          <p:nvPicPr>
            <p:cNvPr id="38" name="object 38"/>
            <p:cNvPicPr/>
            <p:nvPr/>
          </p:nvPicPr>
          <p:blipFill>
            <a:blip r:embed="rId23" cstate="print"/>
            <a:stretch>
              <a:fillRect/>
            </a:stretch>
          </p:blipFill>
          <p:spPr>
            <a:xfrm>
              <a:off x="181355" y="5981700"/>
              <a:ext cx="505206" cy="398538"/>
            </a:xfrm>
            <a:prstGeom prst="rect">
              <a:avLst/>
            </a:prstGeom>
          </p:spPr>
        </p:pic>
        <p:pic>
          <p:nvPicPr>
            <p:cNvPr id="39" name="object 39"/>
            <p:cNvPicPr/>
            <p:nvPr/>
          </p:nvPicPr>
          <p:blipFill>
            <a:blip r:embed="rId24" cstate="print"/>
            <a:stretch>
              <a:fillRect/>
            </a:stretch>
          </p:blipFill>
          <p:spPr>
            <a:xfrm>
              <a:off x="448055" y="5981700"/>
              <a:ext cx="416826" cy="398538"/>
            </a:xfrm>
            <a:prstGeom prst="rect">
              <a:avLst/>
            </a:prstGeom>
          </p:spPr>
        </p:pic>
        <p:pic>
          <p:nvPicPr>
            <p:cNvPr id="40" name="object 40"/>
            <p:cNvPicPr/>
            <p:nvPr/>
          </p:nvPicPr>
          <p:blipFill>
            <a:blip r:embed="rId25" cstate="print"/>
            <a:stretch>
              <a:fillRect/>
            </a:stretch>
          </p:blipFill>
          <p:spPr>
            <a:xfrm>
              <a:off x="626364" y="5981700"/>
              <a:ext cx="415277" cy="398538"/>
            </a:xfrm>
            <a:prstGeom prst="rect">
              <a:avLst/>
            </a:prstGeom>
          </p:spPr>
        </p:pic>
        <p:pic>
          <p:nvPicPr>
            <p:cNvPr id="41" name="object 41"/>
            <p:cNvPicPr/>
            <p:nvPr/>
          </p:nvPicPr>
          <p:blipFill>
            <a:blip r:embed="rId26" cstate="print"/>
            <a:stretch>
              <a:fillRect/>
            </a:stretch>
          </p:blipFill>
          <p:spPr>
            <a:xfrm>
              <a:off x="803147" y="5981700"/>
              <a:ext cx="416826" cy="398538"/>
            </a:xfrm>
            <a:prstGeom prst="rect">
              <a:avLst/>
            </a:prstGeom>
          </p:spPr>
        </p:pic>
        <p:pic>
          <p:nvPicPr>
            <p:cNvPr id="42" name="object 42"/>
            <p:cNvPicPr/>
            <p:nvPr/>
          </p:nvPicPr>
          <p:blipFill>
            <a:blip r:embed="rId27" cstate="print"/>
            <a:stretch>
              <a:fillRect/>
            </a:stretch>
          </p:blipFill>
          <p:spPr>
            <a:xfrm>
              <a:off x="981456" y="5981700"/>
              <a:ext cx="505206" cy="398538"/>
            </a:xfrm>
            <a:prstGeom prst="rect">
              <a:avLst/>
            </a:prstGeom>
          </p:spPr>
        </p:pic>
      </p:grpSp>
      <p:sp>
        <p:nvSpPr>
          <p:cNvPr id="43" name="object 43"/>
          <p:cNvSpPr txBox="1"/>
          <p:nvPr/>
        </p:nvSpPr>
        <p:spPr>
          <a:xfrm>
            <a:off x="1277617" y="5615566"/>
            <a:ext cx="1094105" cy="548868"/>
          </a:xfrm>
          <a:prstGeom prst="rect">
            <a:avLst/>
          </a:prstGeom>
        </p:spPr>
        <p:txBody>
          <a:bodyPr vert="horz" wrap="square" lIns="0" tIns="66040" rIns="0" bIns="0" rtlCol="0">
            <a:spAutoFit/>
          </a:bodyPr>
          <a:lstStyle/>
          <a:p>
            <a:pPr marL="12700">
              <a:lnSpc>
                <a:spcPct val="100000"/>
              </a:lnSpc>
              <a:spcBef>
                <a:spcPts val="520"/>
              </a:spcBef>
            </a:pPr>
            <a:r>
              <a:rPr sz="14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工作場所評估</a:t>
            </a:r>
            <a:endParaRPr sz="1400">
              <a:latin typeface="Times New Roman" panose="02020603050405020304" pitchFamily="18" charset="0"/>
              <a:ea typeface="標楷體" panose="03000509000000000000" pitchFamily="65" charset="-120"/>
              <a:cs typeface="Times New Roman" panose="02020603050405020304" pitchFamily="18" charset="0"/>
            </a:endParaRPr>
          </a:p>
          <a:p>
            <a:pPr marL="12700">
              <a:lnSpc>
                <a:spcPct val="100000"/>
              </a:lnSpc>
              <a:spcBef>
                <a:spcPts val="420"/>
              </a:spcBef>
            </a:pPr>
            <a:r>
              <a:rPr sz="1400" b="1"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(15，17至</a:t>
            </a:r>
            <a:r>
              <a:rPr sz="1400" b="1" spc="4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18)</a:t>
            </a:r>
            <a:endParaRPr sz="140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4" name="object 45"/>
          <p:cNvGrpSpPr/>
          <p:nvPr/>
        </p:nvGrpSpPr>
        <p:grpSpPr>
          <a:xfrm>
            <a:off x="7469414" y="1099396"/>
            <a:ext cx="4140708" cy="5320284"/>
            <a:chOff x="5129754" y="1055624"/>
            <a:chExt cx="4140708" cy="5320284"/>
          </a:xfrm>
        </p:grpSpPr>
        <p:pic>
          <p:nvPicPr>
            <p:cNvPr id="45" name="object 46"/>
            <p:cNvPicPr/>
            <p:nvPr/>
          </p:nvPicPr>
          <p:blipFill>
            <a:blip r:embed="rId28" cstate="print"/>
            <a:stretch>
              <a:fillRect/>
            </a:stretch>
          </p:blipFill>
          <p:spPr>
            <a:xfrm>
              <a:off x="5129754" y="1055624"/>
              <a:ext cx="4140708" cy="5320284"/>
            </a:xfrm>
            <a:prstGeom prst="rect">
              <a:avLst/>
            </a:prstGeom>
          </p:spPr>
        </p:pic>
        <p:sp>
          <p:nvSpPr>
            <p:cNvPr id="46" name="object 47"/>
            <p:cNvSpPr/>
            <p:nvPr/>
          </p:nvSpPr>
          <p:spPr>
            <a:xfrm>
              <a:off x="5220461" y="5734049"/>
              <a:ext cx="3816350" cy="576580"/>
            </a:xfrm>
            <a:custGeom>
              <a:avLst/>
              <a:gdLst/>
              <a:ahLst/>
              <a:cxnLst/>
              <a:rect l="l" t="t" r="r" b="b"/>
              <a:pathLst>
                <a:path w="3816350" h="576579">
                  <a:moveTo>
                    <a:pt x="3816095" y="0"/>
                  </a:moveTo>
                  <a:lnTo>
                    <a:pt x="0" y="0"/>
                  </a:lnTo>
                  <a:lnTo>
                    <a:pt x="0" y="576072"/>
                  </a:lnTo>
                  <a:lnTo>
                    <a:pt x="3816095" y="576072"/>
                  </a:lnTo>
                  <a:lnTo>
                    <a:pt x="3816095" y="0"/>
                  </a:lnTo>
                  <a:close/>
                </a:path>
              </a:pathLst>
            </a:custGeom>
            <a:solidFill>
              <a:srgbClr val="FFFFFF"/>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7" name="object 48"/>
            <p:cNvSpPr/>
            <p:nvPr/>
          </p:nvSpPr>
          <p:spPr>
            <a:xfrm>
              <a:off x="5220461" y="5734049"/>
              <a:ext cx="3816350" cy="576580"/>
            </a:xfrm>
            <a:custGeom>
              <a:avLst/>
              <a:gdLst/>
              <a:ahLst/>
              <a:cxnLst/>
              <a:rect l="l" t="t" r="r" b="b"/>
              <a:pathLst>
                <a:path w="3816350" h="576579">
                  <a:moveTo>
                    <a:pt x="0" y="576072"/>
                  </a:moveTo>
                  <a:lnTo>
                    <a:pt x="3816095" y="576072"/>
                  </a:lnTo>
                  <a:lnTo>
                    <a:pt x="3816095" y="0"/>
                  </a:lnTo>
                  <a:lnTo>
                    <a:pt x="0" y="0"/>
                  </a:lnTo>
                  <a:lnTo>
                    <a:pt x="0" y="576072"/>
                  </a:lnTo>
                  <a:close/>
                </a:path>
              </a:pathLst>
            </a:custGeom>
            <a:ln w="25908">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48" name="object 49"/>
          <p:cNvSpPr txBox="1"/>
          <p:nvPr/>
        </p:nvSpPr>
        <p:spPr>
          <a:xfrm>
            <a:off x="7600727" y="5759908"/>
            <a:ext cx="3790315" cy="330835"/>
          </a:xfrm>
          <a:prstGeom prst="rect">
            <a:avLst/>
          </a:prstGeom>
        </p:spPr>
        <p:txBody>
          <a:bodyPr vert="horz" wrap="square" lIns="0" tIns="12700" rIns="0" bIns="0" rtlCol="0">
            <a:spAutoFit/>
          </a:bodyPr>
          <a:lstStyle/>
          <a:p>
            <a:pPr marL="137160">
              <a:lnSpc>
                <a:spcPct val="100000"/>
              </a:lnSpc>
              <a:spcBef>
                <a:spcPts val="100"/>
              </a:spcBef>
            </a:pPr>
            <a:r>
              <a:rPr sz="2000" b="1" spc="-2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每個人都有權要求管理人員負責</a:t>
            </a:r>
            <a:endParaRPr sz="20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872641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object 27"/>
          <p:cNvPicPr/>
          <p:nvPr/>
        </p:nvPicPr>
        <p:blipFill>
          <a:blip r:embed="rId3" cstate="print">
            <a:duotone>
              <a:schemeClr val="bg2">
                <a:shade val="45000"/>
                <a:satMod val="135000"/>
              </a:schemeClr>
              <a:prstClr val="white"/>
            </a:duotone>
          </a:blip>
          <a:stretch>
            <a:fillRect/>
          </a:stretch>
        </p:blipFill>
        <p:spPr>
          <a:xfrm>
            <a:off x="1766316" y="1591302"/>
            <a:ext cx="2358390" cy="1027937"/>
          </a:xfrm>
          <a:prstGeom prst="rect">
            <a:avLst/>
          </a:prstGeom>
        </p:spPr>
      </p:pic>
      <p:pic>
        <p:nvPicPr>
          <p:cNvPr id="6" name="object 4"/>
          <p:cNvPicPr/>
          <p:nvPr/>
        </p:nvPicPr>
        <p:blipFill>
          <a:blip r:embed="rId4" cstate="print"/>
          <a:stretch>
            <a:fillRect/>
          </a:stretch>
        </p:blipFill>
        <p:spPr>
          <a:xfrm>
            <a:off x="680465" y="1976934"/>
            <a:ext cx="775703" cy="3185160"/>
          </a:xfrm>
          <a:prstGeom prst="rect">
            <a:avLst/>
          </a:prstGeom>
        </p:spPr>
      </p:pic>
      <p:sp>
        <p:nvSpPr>
          <p:cNvPr id="7" name="object 5"/>
          <p:cNvSpPr/>
          <p:nvPr/>
        </p:nvSpPr>
        <p:spPr>
          <a:xfrm>
            <a:off x="727709" y="2004367"/>
            <a:ext cx="685800" cy="3095625"/>
          </a:xfrm>
          <a:custGeom>
            <a:avLst/>
            <a:gdLst/>
            <a:ahLst/>
            <a:cxnLst/>
            <a:rect l="l" t="t" r="r" b="b"/>
            <a:pathLst>
              <a:path w="685800" h="3095625">
                <a:moveTo>
                  <a:pt x="571500" y="0"/>
                </a:moveTo>
                <a:lnTo>
                  <a:pt x="114300" y="0"/>
                </a:lnTo>
                <a:lnTo>
                  <a:pt x="69806" y="8983"/>
                </a:lnTo>
                <a:lnTo>
                  <a:pt x="33475" y="33480"/>
                </a:lnTo>
                <a:lnTo>
                  <a:pt x="8981" y="69812"/>
                </a:lnTo>
                <a:lnTo>
                  <a:pt x="0" y="114300"/>
                </a:lnTo>
                <a:lnTo>
                  <a:pt x="0" y="2980944"/>
                </a:lnTo>
                <a:lnTo>
                  <a:pt x="8981" y="3025431"/>
                </a:lnTo>
                <a:lnTo>
                  <a:pt x="33475" y="3061763"/>
                </a:lnTo>
                <a:lnTo>
                  <a:pt x="69806" y="3086260"/>
                </a:lnTo>
                <a:lnTo>
                  <a:pt x="114300" y="3095244"/>
                </a:lnTo>
                <a:lnTo>
                  <a:pt x="571500" y="3095244"/>
                </a:lnTo>
                <a:lnTo>
                  <a:pt x="615993" y="3086260"/>
                </a:lnTo>
                <a:lnTo>
                  <a:pt x="652324" y="3061763"/>
                </a:lnTo>
                <a:lnTo>
                  <a:pt x="676818" y="3025431"/>
                </a:lnTo>
                <a:lnTo>
                  <a:pt x="685800" y="2980944"/>
                </a:lnTo>
                <a:lnTo>
                  <a:pt x="685800" y="114300"/>
                </a:lnTo>
                <a:lnTo>
                  <a:pt x="676818" y="69812"/>
                </a:lnTo>
                <a:lnTo>
                  <a:pt x="652324" y="33480"/>
                </a:lnTo>
                <a:lnTo>
                  <a:pt x="615993" y="8983"/>
                </a:lnTo>
                <a:lnTo>
                  <a:pt x="571500"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object 6"/>
          <p:cNvSpPr/>
          <p:nvPr/>
        </p:nvSpPr>
        <p:spPr>
          <a:xfrm>
            <a:off x="727709" y="2004367"/>
            <a:ext cx="685800" cy="3095625"/>
          </a:xfrm>
          <a:custGeom>
            <a:avLst/>
            <a:gdLst/>
            <a:ahLst/>
            <a:cxnLst/>
            <a:rect l="l" t="t" r="r" b="b"/>
            <a:pathLst>
              <a:path w="685800" h="3095625">
                <a:moveTo>
                  <a:pt x="0" y="114300"/>
                </a:moveTo>
                <a:lnTo>
                  <a:pt x="8981" y="69812"/>
                </a:lnTo>
                <a:lnTo>
                  <a:pt x="33475" y="33480"/>
                </a:lnTo>
                <a:lnTo>
                  <a:pt x="69806" y="8983"/>
                </a:lnTo>
                <a:lnTo>
                  <a:pt x="114300" y="0"/>
                </a:lnTo>
                <a:lnTo>
                  <a:pt x="571500" y="0"/>
                </a:lnTo>
                <a:lnTo>
                  <a:pt x="615993" y="8983"/>
                </a:lnTo>
                <a:lnTo>
                  <a:pt x="652324" y="33480"/>
                </a:lnTo>
                <a:lnTo>
                  <a:pt x="676818" y="69812"/>
                </a:lnTo>
                <a:lnTo>
                  <a:pt x="685800" y="114300"/>
                </a:lnTo>
                <a:lnTo>
                  <a:pt x="685800" y="2980944"/>
                </a:lnTo>
                <a:lnTo>
                  <a:pt x="676818" y="3025431"/>
                </a:lnTo>
                <a:lnTo>
                  <a:pt x="652324" y="3061763"/>
                </a:lnTo>
                <a:lnTo>
                  <a:pt x="615993" y="3086260"/>
                </a:lnTo>
                <a:lnTo>
                  <a:pt x="571500" y="3095244"/>
                </a:lnTo>
                <a:lnTo>
                  <a:pt x="114300" y="3095244"/>
                </a:lnTo>
                <a:lnTo>
                  <a:pt x="69806" y="3086260"/>
                </a:lnTo>
                <a:lnTo>
                  <a:pt x="33475" y="3061763"/>
                </a:lnTo>
                <a:lnTo>
                  <a:pt x="8981" y="3025431"/>
                </a:lnTo>
                <a:lnTo>
                  <a:pt x="0" y="2980944"/>
                </a:lnTo>
                <a:lnTo>
                  <a:pt x="0" y="114300"/>
                </a:lnTo>
                <a:close/>
              </a:path>
            </a:pathLst>
          </a:custGeom>
          <a:ln w="9144">
            <a:solidFill>
              <a:srgbClr val="F8F8F8"/>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object 7"/>
          <p:cNvSpPr/>
          <p:nvPr/>
        </p:nvSpPr>
        <p:spPr>
          <a:xfrm>
            <a:off x="845058" y="2015034"/>
            <a:ext cx="568960" cy="3096895"/>
          </a:xfrm>
          <a:custGeom>
            <a:avLst/>
            <a:gdLst/>
            <a:ahLst/>
            <a:cxnLst/>
            <a:rect l="l" t="t" r="r" b="b"/>
            <a:pathLst>
              <a:path w="568960" h="3096895">
                <a:moveTo>
                  <a:pt x="568452" y="0"/>
                </a:moveTo>
                <a:lnTo>
                  <a:pt x="0" y="0"/>
                </a:lnTo>
                <a:lnTo>
                  <a:pt x="0" y="3096767"/>
                </a:lnTo>
                <a:lnTo>
                  <a:pt x="568452" y="3096767"/>
                </a:lnTo>
                <a:lnTo>
                  <a:pt x="568452"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object 8"/>
          <p:cNvPicPr/>
          <p:nvPr/>
        </p:nvPicPr>
        <p:blipFill>
          <a:blip r:embed="rId5" cstate="print"/>
          <a:stretch>
            <a:fillRect/>
          </a:stretch>
        </p:blipFill>
        <p:spPr>
          <a:xfrm>
            <a:off x="887729" y="2095806"/>
            <a:ext cx="403136" cy="2926842"/>
          </a:xfrm>
          <a:prstGeom prst="rect">
            <a:avLst/>
          </a:prstGeom>
        </p:spPr>
      </p:pic>
      <p:sp>
        <p:nvSpPr>
          <p:cNvPr id="11" name="object 9"/>
          <p:cNvSpPr/>
          <p:nvPr/>
        </p:nvSpPr>
        <p:spPr>
          <a:xfrm>
            <a:off x="2001011" y="1595172"/>
            <a:ext cx="7417434" cy="4657725"/>
          </a:xfrm>
          <a:custGeom>
            <a:avLst/>
            <a:gdLst/>
            <a:ahLst/>
            <a:cxnLst/>
            <a:rect l="l" t="t" r="r" b="b"/>
            <a:pathLst>
              <a:path w="7417434" h="4657725">
                <a:moveTo>
                  <a:pt x="0" y="4657344"/>
                </a:moveTo>
                <a:lnTo>
                  <a:pt x="7417308" y="4657344"/>
                </a:lnTo>
              </a:path>
              <a:path w="7417434" h="4657725">
                <a:moveTo>
                  <a:pt x="0" y="3726180"/>
                </a:moveTo>
                <a:lnTo>
                  <a:pt x="7417308" y="3726180"/>
                </a:lnTo>
              </a:path>
              <a:path w="7417434" h="4657725">
                <a:moveTo>
                  <a:pt x="0" y="2795016"/>
                </a:moveTo>
                <a:lnTo>
                  <a:pt x="7417308" y="2795016"/>
                </a:lnTo>
              </a:path>
              <a:path w="7417434" h="4657725">
                <a:moveTo>
                  <a:pt x="0" y="1863852"/>
                </a:moveTo>
                <a:lnTo>
                  <a:pt x="7417308" y="1863852"/>
                </a:lnTo>
              </a:path>
              <a:path w="7417434" h="4657725">
                <a:moveTo>
                  <a:pt x="0" y="931164"/>
                </a:moveTo>
                <a:lnTo>
                  <a:pt x="7417308" y="931164"/>
                </a:lnTo>
              </a:path>
              <a:path w="7417434" h="4657725">
                <a:moveTo>
                  <a:pt x="0" y="0"/>
                </a:moveTo>
                <a:lnTo>
                  <a:pt x="7417308" y="0"/>
                </a:lnTo>
              </a:path>
            </a:pathLst>
          </a:custGeom>
          <a:ln w="25908">
            <a:solidFill>
              <a:srgbClr val="DAECEE"/>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object 16"/>
          <p:cNvSpPr txBox="1">
            <a:spLocks/>
          </p:cNvSpPr>
          <p:nvPr/>
        </p:nvSpPr>
        <p:spPr>
          <a:xfrm>
            <a:off x="1935988" y="996084"/>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object 25"/>
          <p:cNvSpPr txBox="1"/>
          <p:nvPr/>
        </p:nvSpPr>
        <p:spPr>
          <a:xfrm>
            <a:off x="1906776" y="1781050"/>
            <a:ext cx="1932305" cy="623889"/>
          </a:xfrm>
          <a:prstGeom prst="rect">
            <a:avLst/>
          </a:prstGeom>
        </p:spPr>
        <p:txBody>
          <a:bodyPr vert="horz" wrap="square" lIns="0" tIns="33655" rIns="0" bIns="0" rtlCol="0">
            <a:spAutoFit/>
          </a:bodyPr>
          <a:lstStyle/>
          <a:p>
            <a:pPr marL="329565" marR="5080" indent="-317500">
              <a:lnSpc>
                <a:spcPts val="2300"/>
              </a:lnSpc>
              <a:spcBef>
                <a:spcPts val="265"/>
              </a:spcBef>
            </a:pP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第二章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安全衛生</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設施</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(6-</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22)</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9" name="object 27"/>
          <p:cNvPicPr/>
          <p:nvPr/>
        </p:nvPicPr>
        <p:blipFill>
          <a:blip r:embed="rId3" cstate="print"/>
          <a:stretch>
            <a:fillRect/>
          </a:stretch>
        </p:blipFill>
        <p:spPr>
          <a:xfrm>
            <a:off x="1766316" y="2543862"/>
            <a:ext cx="2358390" cy="1027937"/>
          </a:xfrm>
          <a:prstGeom prst="rect">
            <a:avLst/>
          </a:prstGeom>
        </p:spPr>
      </p:pic>
      <p:sp>
        <p:nvSpPr>
          <p:cNvPr id="36" name="object 34"/>
          <p:cNvSpPr txBox="1"/>
          <p:nvPr/>
        </p:nvSpPr>
        <p:spPr>
          <a:xfrm>
            <a:off x="1935988" y="2745885"/>
            <a:ext cx="1932305" cy="623889"/>
          </a:xfrm>
          <a:prstGeom prst="rect">
            <a:avLst/>
          </a:prstGeom>
        </p:spPr>
        <p:txBody>
          <a:bodyPr vert="horz" wrap="square" lIns="0" tIns="33655" rIns="0" bIns="0" rtlCol="0">
            <a:spAutoFit/>
          </a:bodyPr>
          <a:lstStyle/>
          <a:p>
            <a:pPr marL="265430" marR="5080" indent="-253365">
              <a:lnSpc>
                <a:spcPts val="2300"/>
              </a:lnSpc>
              <a:spcBef>
                <a:spcPts val="265"/>
              </a:spcBef>
            </a:pP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第三章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安全衛生</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管理</a:t>
            </a:r>
            <a:r>
              <a:rPr sz="2000" b="1" spc="1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(23-</a:t>
            </a:r>
            <a:r>
              <a:rPr sz="2000" b="1" spc="8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34)</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3" name="object 61"/>
          <p:cNvSpPr txBox="1"/>
          <p:nvPr/>
        </p:nvSpPr>
        <p:spPr>
          <a:xfrm>
            <a:off x="4284725" y="3639453"/>
            <a:ext cx="5133720" cy="566420"/>
          </a:xfrm>
          <a:prstGeom prst="rect">
            <a:avLst/>
          </a:prstGeom>
        </p:spPr>
        <p:txBody>
          <a:bodyPr vert="horz" wrap="square" lIns="0" tIns="27939" rIns="0" bIns="0" rtlCol="0">
            <a:spAutoFit/>
          </a:bodyPr>
          <a:lstStyle/>
          <a:p>
            <a:pPr marL="12700" marR="5080">
              <a:lnSpc>
                <a:spcPts val="2100"/>
              </a:lnSpc>
              <a:spcBef>
                <a:spcPts val="219"/>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職業安全衛生諮詢會、檢查、停工、協助及</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顧問服務機構輔導、職業災害之調查…等。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4" name="object 66"/>
          <p:cNvSpPr txBox="1"/>
          <p:nvPr/>
        </p:nvSpPr>
        <p:spPr>
          <a:xfrm>
            <a:off x="4278120" y="5424069"/>
            <a:ext cx="5140325" cy="797654"/>
          </a:xfrm>
          <a:prstGeom prst="rect">
            <a:avLst/>
          </a:prstGeom>
        </p:spPr>
        <p:txBody>
          <a:bodyPr vert="horz" wrap="square" lIns="0" tIns="0" rIns="0" bIns="0" rtlCol="0">
            <a:spAutoFit/>
          </a:bodyPr>
          <a:lstStyle/>
          <a:p>
            <a:pPr marL="12700">
              <a:lnSpc>
                <a:spcPts val="1900"/>
              </a:lnSpc>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促進安衛文化發展、機關推動安衛之評核、工作</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a:p>
            <a:pPr marL="12700" marR="5080">
              <a:lnSpc>
                <a:spcPct val="100000"/>
              </a:lnSpc>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場所負責人指揮或監督從事勞動之人員之比照適</a:t>
            </a:r>
            <a:r>
              <a:rPr sz="1800" b="1" spc="4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用…等。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6" name="object 62"/>
          <p:cNvSpPr txBox="1"/>
          <p:nvPr/>
        </p:nvSpPr>
        <p:spPr>
          <a:xfrm>
            <a:off x="4301616" y="1023545"/>
            <a:ext cx="5116829" cy="566822"/>
          </a:xfrm>
          <a:prstGeom prst="rect">
            <a:avLst/>
          </a:prstGeom>
        </p:spPr>
        <p:txBody>
          <a:bodyPr vert="horz" wrap="square" lIns="0" tIns="12700" rIns="0" bIns="0" rtlCol="0">
            <a:spAutoFit/>
          </a:bodyPr>
          <a:lstStyle/>
          <a:p>
            <a:pPr marL="12700" marR="5080">
              <a:lnSpc>
                <a:spcPct val="100000"/>
              </a:lnSpc>
              <a:spcBef>
                <a:spcPts val="100"/>
              </a:spcBef>
            </a:pPr>
            <a:r>
              <a:rPr sz="1800" b="1" dirty="0" err="1">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目的、名詞定義、主管機關、適用範圍</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 、一般</a:t>
            </a:r>
            <a:r>
              <a:rPr sz="1800" b="1" spc="-2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責任。</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7" name="object 63"/>
          <p:cNvSpPr txBox="1"/>
          <p:nvPr/>
        </p:nvSpPr>
        <p:spPr>
          <a:xfrm>
            <a:off x="4326635" y="2704899"/>
            <a:ext cx="5091810" cy="574040"/>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安全衛生管理、承攬管理、青少年及母性</a:t>
            </a: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保護、教育訓練、安衛守則…等。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8" name="object 64"/>
          <p:cNvSpPr txBox="1"/>
          <p:nvPr/>
        </p:nvSpPr>
        <p:spPr>
          <a:xfrm>
            <a:off x="4313427" y="4561652"/>
            <a:ext cx="5209411" cy="57467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刑罰：</a:t>
            </a:r>
            <a:r>
              <a:rPr sz="1800" b="1" spc="-1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1</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及</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年或</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18</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及</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30</a:t>
            </a:r>
            <a:r>
              <a:rPr sz="1800" b="1" spc="-2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萬罰金</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a:p>
            <a:pPr marL="12700">
              <a:lnSpc>
                <a:spcPct val="100000"/>
              </a:lnSpc>
            </a:pPr>
            <a:r>
              <a:rPr sz="1800" b="1" spc="-1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罰鍰：製造、輸入及供應者及雇主</a:t>
            </a:r>
            <a:r>
              <a:rPr sz="1800" b="1" spc="15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a:t>
            </a:r>
            <a:r>
              <a:rPr sz="18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300</a:t>
            </a:r>
            <a:r>
              <a:rPr sz="1800" b="1" spc="-5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萬</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9" name="object 65"/>
          <p:cNvSpPr txBox="1"/>
          <p:nvPr/>
        </p:nvSpPr>
        <p:spPr>
          <a:xfrm>
            <a:off x="4266184" y="1785419"/>
            <a:ext cx="5054600" cy="566420"/>
          </a:xfrm>
          <a:prstGeom prst="rect">
            <a:avLst/>
          </a:prstGeom>
        </p:spPr>
        <p:txBody>
          <a:bodyPr vert="horz" wrap="square" lIns="0" tIns="27939" rIns="0" bIns="0" rtlCol="0">
            <a:spAutoFit/>
          </a:bodyPr>
          <a:lstStyle/>
          <a:p>
            <a:pPr marL="12700" marR="5080">
              <a:lnSpc>
                <a:spcPts val="2100"/>
              </a:lnSpc>
              <a:spcBef>
                <a:spcPts val="219"/>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安全衛生設備及措施、機械設備器具標準及源頭管理、廠場化學品管理、勞工健康管理…等措施。</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0" name="object 27"/>
          <p:cNvPicPr/>
          <p:nvPr/>
        </p:nvPicPr>
        <p:blipFill>
          <a:blip r:embed="rId3" cstate="print">
            <a:duotone>
              <a:schemeClr val="bg2">
                <a:shade val="45000"/>
                <a:satMod val="135000"/>
              </a:schemeClr>
              <a:prstClr val="white"/>
            </a:duotone>
          </a:blip>
          <a:stretch>
            <a:fillRect/>
          </a:stretch>
        </p:blipFill>
        <p:spPr>
          <a:xfrm>
            <a:off x="1766316" y="5325162"/>
            <a:ext cx="2358390" cy="1027937"/>
          </a:xfrm>
          <a:prstGeom prst="rect">
            <a:avLst/>
          </a:prstGeom>
        </p:spPr>
      </p:pic>
      <p:pic>
        <p:nvPicPr>
          <p:cNvPr id="71" name="object 27"/>
          <p:cNvPicPr/>
          <p:nvPr/>
        </p:nvPicPr>
        <p:blipFill>
          <a:blip r:embed="rId3" cstate="print">
            <a:duotone>
              <a:schemeClr val="bg2">
                <a:shade val="45000"/>
                <a:satMod val="135000"/>
              </a:schemeClr>
              <a:prstClr val="white"/>
            </a:duotone>
          </a:blip>
          <a:stretch>
            <a:fillRect/>
          </a:stretch>
        </p:blipFill>
        <p:spPr>
          <a:xfrm>
            <a:off x="1766316" y="4401237"/>
            <a:ext cx="2358390" cy="1027937"/>
          </a:xfrm>
          <a:prstGeom prst="rect">
            <a:avLst/>
          </a:prstGeom>
        </p:spPr>
      </p:pic>
      <p:sp>
        <p:nvSpPr>
          <p:cNvPr id="72" name="object 51"/>
          <p:cNvSpPr txBox="1"/>
          <p:nvPr/>
        </p:nvSpPr>
        <p:spPr>
          <a:xfrm>
            <a:off x="2164904" y="4574150"/>
            <a:ext cx="1424940" cy="628377"/>
          </a:xfrm>
          <a:prstGeom prst="rect">
            <a:avLst/>
          </a:prstGeom>
        </p:spPr>
        <p:txBody>
          <a:bodyPr vert="horz" wrap="square" lIns="0" tIns="12700" rIns="0" bIns="0" rtlCol="0">
            <a:spAutoFit/>
          </a:bodyPr>
          <a:lstStyle/>
          <a:p>
            <a:pPr algn="ctr">
              <a:lnSpc>
                <a:spcPts val="2350"/>
              </a:lnSpc>
              <a:spcBef>
                <a:spcPts val="100"/>
              </a:spcBef>
            </a:pP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第五章</a:t>
            </a:r>
            <a:r>
              <a:rPr sz="20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罰則</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2350"/>
              </a:lnSpc>
            </a:pPr>
            <a:r>
              <a:rPr sz="2000" b="1" spc="18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(40-</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49)</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3" name="object 67"/>
          <p:cNvSpPr txBox="1"/>
          <p:nvPr/>
        </p:nvSpPr>
        <p:spPr>
          <a:xfrm>
            <a:off x="2141409" y="5549584"/>
            <a:ext cx="1424940" cy="577081"/>
          </a:xfrm>
          <a:prstGeom prst="rect">
            <a:avLst/>
          </a:prstGeom>
        </p:spPr>
        <p:txBody>
          <a:bodyPr vert="horz" wrap="square" lIns="0" tIns="0" rIns="0" bIns="0" rtlCol="0">
            <a:spAutoFit/>
          </a:bodyPr>
          <a:lstStyle/>
          <a:p>
            <a:pPr algn="ctr">
              <a:lnSpc>
                <a:spcPts val="2055"/>
              </a:lnSpc>
            </a:pP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第六章</a:t>
            </a:r>
            <a:r>
              <a:rPr sz="20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附則</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2350"/>
              </a:lnSpc>
            </a:pPr>
            <a:r>
              <a:rPr sz="2000" b="1" spc="18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(50-</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55)</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4" name="object 27"/>
          <p:cNvPicPr/>
          <p:nvPr/>
        </p:nvPicPr>
        <p:blipFill>
          <a:blip r:embed="rId3" cstate="print">
            <a:duotone>
              <a:schemeClr val="bg2">
                <a:shade val="45000"/>
                <a:satMod val="135000"/>
              </a:schemeClr>
              <a:prstClr val="white"/>
            </a:duotone>
          </a:blip>
          <a:stretch>
            <a:fillRect/>
          </a:stretch>
        </p:blipFill>
        <p:spPr>
          <a:xfrm>
            <a:off x="1766316" y="3477312"/>
            <a:ext cx="2358390" cy="1027937"/>
          </a:xfrm>
          <a:prstGeom prst="rect">
            <a:avLst/>
          </a:prstGeom>
        </p:spPr>
      </p:pic>
      <p:sp>
        <p:nvSpPr>
          <p:cNvPr id="75" name="object 43"/>
          <p:cNvSpPr txBox="1"/>
          <p:nvPr/>
        </p:nvSpPr>
        <p:spPr>
          <a:xfrm>
            <a:off x="1896618" y="3683581"/>
            <a:ext cx="1932305" cy="613117"/>
          </a:xfrm>
          <a:prstGeom prst="rect">
            <a:avLst/>
          </a:prstGeom>
        </p:spPr>
        <p:txBody>
          <a:bodyPr vert="horz" wrap="square" lIns="0" tIns="77470" rIns="0" bIns="0" rtlCol="0">
            <a:spAutoFit/>
          </a:bodyPr>
          <a:lstStyle/>
          <a:p>
            <a:pPr marL="304165" marR="5080" indent="-291465">
              <a:lnSpc>
                <a:spcPct val="78900"/>
              </a:lnSpc>
              <a:spcBef>
                <a:spcPts val="610"/>
              </a:spcBef>
            </a:pP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第四章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監督與檢</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查</a:t>
            </a:r>
            <a:r>
              <a:rPr sz="2400" b="1" spc="2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(35-</a:t>
            </a:r>
            <a:r>
              <a:rPr sz="2400" b="1" spc="11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39)</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8" name="object 16"/>
          <p:cNvSpPr txBox="1">
            <a:spLocks/>
          </p:cNvSpPr>
          <p:nvPr/>
        </p:nvSpPr>
        <p:spPr>
          <a:xfrm>
            <a:off x="1935988" y="996084"/>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9" name="object 25"/>
          <p:cNvSpPr txBox="1"/>
          <p:nvPr/>
        </p:nvSpPr>
        <p:spPr>
          <a:xfrm>
            <a:off x="1873122" y="997396"/>
            <a:ext cx="2165478" cy="328936"/>
          </a:xfrm>
          <a:prstGeom prst="rect">
            <a:avLst/>
          </a:prstGeom>
        </p:spPr>
        <p:txBody>
          <a:bodyPr vert="horz" wrap="square" lIns="0" tIns="33655" rIns="0" bIns="0" rtlCol="0">
            <a:spAutoFit/>
          </a:bodyPr>
          <a:lstStyle/>
          <a:p>
            <a:pPr marL="329565" marR="5080" indent="-317500" algn="ctr">
              <a:lnSpc>
                <a:spcPts val="2300"/>
              </a:lnSpc>
              <a:spcBef>
                <a:spcPts val="265"/>
              </a:spcBef>
            </a:pP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章</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總則</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7" name="object 16"/>
          <p:cNvSpPr txBox="1">
            <a:spLocks/>
          </p:cNvSpPr>
          <p:nvPr/>
        </p:nvSpPr>
        <p:spPr>
          <a:xfrm>
            <a:off x="1935988" y="996084"/>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8" name="object 16"/>
          <p:cNvSpPr txBox="1">
            <a:spLocks/>
          </p:cNvSpPr>
          <p:nvPr/>
        </p:nvSpPr>
        <p:spPr>
          <a:xfrm>
            <a:off x="1935988" y="996084"/>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9" name="object 25"/>
          <p:cNvSpPr txBox="1"/>
          <p:nvPr/>
        </p:nvSpPr>
        <p:spPr>
          <a:xfrm>
            <a:off x="1817371" y="978020"/>
            <a:ext cx="2165478" cy="328936"/>
          </a:xfrm>
          <a:prstGeom prst="rect">
            <a:avLst/>
          </a:prstGeom>
        </p:spPr>
        <p:txBody>
          <a:bodyPr vert="horz" wrap="square" lIns="0" tIns="33655" rIns="0" bIns="0" rtlCol="0">
            <a:spAutoFit/>
          </a:bodyPr>
          <a:lstStyle/>
          <a:p>
            <a:pPr marL="329565" marR="5080" indent="-317500" algn="ctr">
              <a:lnSpc>
                <a:spcPts val="2300"/>
              </a:lnSpc>
              <a:spcBef>
                <a:spcPts val="265"/>
              </a:spcBef>
            </a:pP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章</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總則</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0" name="object 27"/>
          <p:cNvPicPr/>
          <p:nvPr/>
        </p:nvPicPr>
        <p:blipFill>
          <a:blip r:embed="rId3" cstate="print">
            <a:duotone>
              <a:schemeClr val="bg2">
                <a:shade val="45000"/>
                <a:satMod val="135000"/>
              </a:schemeClr>
              <a:prstClr val="white"/>
            </a:duotone>
          </a:blip>
          <a:stretch>
            <a:fillRect/>
          </a:stretch>
        </p:blipFill>
        <p:spPr>
          <a:xfrm>
            <a:off x="1785366" y="638668"/>
            <a:ext cx="2358000" cy="1027937"/>
          </a:xfrm>
          <a:prstGeom prst="rect">
            <a:avLst/>
          </a:prstGeom>
        </p:spPr>
      </p:pic>
      <p:sp>
        <p:nvSpPr>
          <p:cNvPr id="91" name="object 16"/>
          <p:cNvSpPr txBox="1">
            <a:spLocks/>
          </p:cNvSpPr>
          <p:nvPr/>
        </p:nvSpPr>
        <p:spPr>
          <a:xfrm>
            <a:off x="1945319" y="985602"/>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2" name="object 16"/>
          <p:cNvSpPr txBox="1">
            <a:spLocks/>
          </p:cNvSpPr>
          <p:nvPr/>
        </p:nvSpPr>
        <p:spPr>
          <a:xfrm>
            <a:off x="1945319" y="985602"/>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3" name="object 25"/>
          <p:cNvSpPr txBox="1"/>
          <p:nvPr/>
        </p:nvSpPr>
        <p:spPr>
          <a:xfrm>
            <a:off x="1826702" y="967538"/>
            <a:ext cx="2165478" cy="328936"/>
          </a:xfrm>
          <a:prstGeom prst="rect">
            <a:avLst/>
          </a:prstGeom>
        </p:spPr>
        <p:txBody>
          <a:bodyPr vert="horz" wrap="square" lIns="0" tIns="33655" rIns="0" bIns="0" rtlCol="0">
            <a:spAutoFit/>
          </a:bodyPr>
          <a:lstStyle/>
          <a:p>
            <a:pPr marL="329565" marR="5080" indent="-317500" algn="ctr">
              <a:lnSpc>
                <a:spcPts val="2300"/>
              </a:lnSpc>
              <a:spcBef>
                <a:spcPts val="265"/>
              </a:spcBef>
            </a:pP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章</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總則</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168330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群組 132"/>
          <p:cNvGrpSpPr/>
          <p:nvPr/>
        </p:nvGrpSpPr>
        <p:grpSpPr>
          <a:xfrm>
            <a:off x="5489007" y="2650301"/>
            <a:ext cx="1448027" cy="1440338"/>
            <a:chOff x="5489007" y="2650301"/>
            <a:chExt cx="1448027" cy="1440338"/>
          </a:xfrm>
        </p:grpSpPr>
        <p:sp>
          <p:nvSpPr>
            <p:cNvPr id="117" name="object 6"/>
            <p:cNvSpPr/>
            <p:nvPr/>
          </p:nvSpPr>
          <p:spPr>
            <a:xfrm>
              <a:off x="5510189" y="2650301"/>
              <a:ext cx="1426845" cy="1426845"/>
            </a:xfrm>
            <a:custGeom>
              <a:avLst/>
              <a:gdLst/>
              <a:ahLst/>
              <a:cxnLst/>
              <a:rect l="l" t="t" r="r" b="b"/>
              <a:pathLst>
                <a:path w="1426845" h="1426845">
                  <a:moveTo>
                    <a:pt x="713232" y="0"/>
                  </a:moveTo>
                  <a:lnTo>
                    <a:pt x="664394" y="1645"/>
                  </a:lnTo>
                  <a:lnTo>
                    <a:pt x="616440" y="6510"/>
                  </a:lnTo>
                  <a:lnTo>
                    <a:pt x="569477" y="14488"/>
                  </a:lnTo>
                  <a:lnTo>
                    <a:pt x="523610" y="25474"/>
                  </a:lnTo>
                  <a:lnTo>
                    <a:pt x="478945" y="39360"/>
                  </a:lnTo>
                  <a:lnTo>
                    <a:pt x="435590" y="56042"/>
                  </a:lnTo>
                  <a:lnTo>
                    <a:pt x="393649" y="75413"/>
                  </a:lnTo>
                  <a:lnTo>
                    <a:pt x="353229" y="97366"/>
                  </a:lnTo>
                  <a:lnTo>
                    <a:pt x="314436" y="121796"/>
                  </a:lnTo>
                  <a:lnTo>
                    <a:pt x="277377" y="148596"/>
                  </a:lnTo>
                  <a:lnTo>
                    <a:pt x="242157" y="177660"/>
                  </a:lnTo>
                  <a:lnTo>
                    <a:pt x="208883" y="208883"/>
                  </a:lnTo>
                  <a:lnTo>
                    <a:pt x="177660" y="242157"/>
                  </a:lnTo>
                  <a:lnTo>
                    <a:pt x="148596" y="277377"/>
                  </a:lnTo>
                  <a:lnTo>
                    <a:pt x="121796" y="314436"/>
                  </a:lnTo>
                  <a:lnTo>
                    <a:pt x="97366" y="353229"/>
                  </a:lnTo>
                  <a:lnTo>
                    <a:pt x="75413" y="393649"/>
                  </a:lnTo>
                  <a:lnTo>
                    <a:pt x="56042" y="435590"/>
                  </a:lnTo>
                  <a:lnTo>
                    <a:pt x="39360" y="478945"/>
                  </a:lnTo>
                  <a:lnTo>
                    <a:pt x="25474" y="523610"/>
                  </a:lnTo>
                  <a:lnTo>
                    <a:pt x="14488" y="569477"/>
                  </a:lnTo>
                  <a:lnTo>
                    <a:pt x="6510" y="616440"/>
                  </a:lnTo>
                  <a:lnTo>
                    <a:pt x="1645" y="664394"/>
                  </a:lnTo>
                  <a:lnTo>
                    <a:pt x="0" y="713232"/>
                  </a:lnTo>
                  <a:lnTo>
                    <a:pt x="1645" y="762069"/>
                  </a:lnTo>
                  <a:lnTo>
                    <a:pt x="6510" y="810023"/>
                  </a:lnTo>
                  <a:lnTo>
                    <a:pt x="14488" y="856986"/>
                  </a:lnTo>
                  <a:lnTo>
                    <a:pt x="25474" y="902853"/>
                  </a:lnTo>
                  <a:lnTo>
                    <a:pt x="39360" y="947518"/>
                  </a:lnTo>
                  <a:lnTo>
                    <a:pt x="56042" y="990873"/>
                  </a:lnTo>
                  <a:lnTo>
                    <a:pt x="75413" y="1032814"/>
                  </a:lnTo>
                  <a:lnTo>
                    <a:pt x="97366" y="1073234"/>
                  </a:lnTo>
                  <a:lnTo>
                    <a:pt x="121796" y="1112027"/>
                  </a:lnTo>
                  <a:lnTo>
                    <a:pt x="148596" y="1149086"/>
                  </a:lnTo>
                  <a:lnTo>
                    <a:pt x="177660" y="1184306"/>
                  </a:lnTo>
                  <a:lnTo>
                    <a:pt x="208883" y="1217580"/>
                  </a:lnTo>
                  <a:lnTo>
                    <a:pt x="242157" y="1248803"/>
                  </a:lnTo>
                  <a:lnTo>
                    <a:pt x="277377" y="1277867"/>
                  </a:lnTo>
                  <a:lnTo>
                    <a:pt x="314436" y="1304667"/>
                  </a:lnTo>
                  <a:lnTo>
                    <a:pt x="353229" y="1329097"/>
                  </a:lnTo>
                  <a:lnTo>
                    <a:pt x="393649" y="1351050"/>
                  </a:lnTo>
                  <a:lnTo>
                    <a:pt x="435590" y="1370421"/>
                  </a:lnTo>
                  <a:lnTo>
                    <a:pt x="478945" y="1387103"/>
                  </a:lnTo>
                  <a:lnTo>
                    <a:pt x="523610" y="1400989"/>
                  </a:lnTo>
                  <a:lnTo>
                    <a:pt x="569477" y="1411975"/>
                  </a:lnTo>
                  <a:lnTo>
                    <a:pt x="616440" y="1419953"/>
                  </a:lnTo>
                  <a:lnTo>
                    <a:pt x="664394" y="1424818"/>
                  </a:lnTo>
                  <a:lnTo>
                    <a:pt x="713232" y="1426464"/>
                  </a:lnTo>
                  <a:lnTo>
                    <a:pt x="762069" y="1424818"/>
                  </a:lnTo>
                  <a:lnTo>
                    <a:pt x="810023" y="1419953"/>
                  </a:lnTo>
                  <a:lnTo>
                    <a:pt x="856986" y="1411975"/>
                  </a:lnTo>
                  <a:lnTo>
                    <a:pt x="902853" y="1400989"/>
                  </a:lnTo>
                  <a:lnTo>
                    <a:pt x="947518" y="1387103"/>
                  </a:lnTo>
                  <a:lnTo>
                    <a:pt x="990873" y="1370421"/>
                  </a:lnTo>
                  <a:lnTo>
                    <a:pt x="1032814" y="1351050"/>
                  </a:lnTo>
                  <a:lnTo>
                    <a:pt x="1073234" y="1329097"/>
                  </a:lnTo>
                  <a:lnTo>
                    <a:pt x="1112027" y="1304667"/>
                  </a:lnTo>
                  <a:lnTo>
                    <a:pt x="1149086" y="1277867"/>
                  </a:lnTo>
                  <a:lnTo>
                    <a:pt x="1184306" y="1248803"/>
                  </a:lnTo>
                  <a:lnTo>
                    <a:pt x="1217580" y="1217580"/>
                  </a:lnTo>
                  <a:lnTo>
                    <a:pt x="1248803" y="1184306"/>
                  </a:lnTo>
                  <a:lnTo>
                    <a:pt x="1277867" y="1149086"/>
                  </a:lnTo>
                  <a:lnTo>
                    <a:pt x="1304667" y="1112027"/>
                  </a:lnTo>
                  <a:lnTo>
                    <a:pt x="1329097" y="1073234"/>
                  </a:lnTo>
                  <a:lnTo>
                    <a:pt x="1351050" y="1032814"/>
                  </a:lnTo>
                  <a:lnTo>
                    <a:pt x="1370421" y="990873"/>
                  </a:lnTo>
                  <a:lnTo>
                    <a:pt x="1387103" y="947518"/>
                  </a:lnTo>
                  <a:lnTo>
                    <a:pt x="1400989" y="902853"/>
                  </a:lnTo>
                  <a:lnTo>
                    <a:pt x="1411975" y="856986"/>
                  </a:lnTo>
                  <a:lnTo>
                    <a:pt x="1419953" y="810023"/>
                  </a:lnTo>
                  <a:lnTo>
                    <a:pt x="1424818" y="762069"/>
                  </a:lnTo>
                  <a:lnTo>
                    <a:pt x="1426464" y="713232"/>
                  </a:lnTo>
                  <a:lnTo>
                    <a:pt x="1424818" y="664394"/>
                  </a:lnTo>
                  <a:lnTo>
                    <a:pt x="1419953" y="616440"/>
                  </a:lnTo>
                  <a:lnTo>
                    <a:pt x="1411975" y="569477"/>
                  </a:lnTo>
                  <a:lnTo>
                    <a:pt x="1400989" y="523610"/>
                  </a:lnTo>
                  <a:lnTo>
                    <a:pt x="1387103" y="478945"/>
                  </a:lnTo>
                  <a:lnTo>
                    <a:pt x="1370421" y="435590"/>
                  </a:lnTo>
                  <a:lnTo>
                    <a:pt x="1351050" y="393649"/>
                  </a:lnTo>
                  <a:lnTo>
                    <a:pt x="1329097" y="353229"/>
                  </a:lnTo>
                  <a:lnTo>
                    <a:pt x="1304667" y="314436"/>
                  </a:lnTo>
                  <a:lnTo>
                    <a:pt x="1277867" y="277377"/>
                  </a:lnTo>
                  <a:lnTo>
                    <a:pt x="1248803" y="242157"/>
                  </a:lnTo>
                  <a:lnTo>
                    <a:pt x="1217580" y="208883"/>
                  </a:lnTo>
                  <a:lnTo>
                    <a:pt x="1184306" y="177660"/>
                  </a:lnTo>
                  <a:lnTo>
                    <a:pt x="1149086" y="148596"/>
                  </a:lnTo>
                  <a:lnTo>
                    <a:pt x="1112027" y="121796"/>
                  </a:lnTo>
                  <a:lnTo>
                    <a:pt x="1073234" y="97366"/>
                  </a:lnTo>
                  <a:lnTo>
                    <a:pt x="1032814" y="75413"/>
                  </a:lnTo>
                  <a:lnTo>
                    <a:pt x="990873" y="56042"/>
                  </a:lnTo>
                  <a:lnTo>
                    <a:pt x="947518" y="39360"/>
                  </a:lnTo>
                  <a:lnTo>
                    <a:pt x="902853" y="25474"/>
                  </a:lnTo>
                  <a:lnTo>
                    <a:pt x="856986" y="14488"/>
                  </a:lnTo>
                  <a:lnTo>
                    <a:pt x="810023" y="6510"/>
                  </a:lnTo>
                  <a:lnTo>
                    <a:pt x="762069" y="1645"/>
                  </a:lnTo>
                  <a:lnTo>
                    <a:pt x="713232" y="0"/>
                  </a:lnTo>
                  <a:close/>
                </a:path>
              </a:pathLst>
            </a:custGeom>
            <a:solidFill>
              <a:srgbClr val="BADFE2"/>
            </a:solidFill>
          </p:spPr>
          <p:txBody>
            <a:bodyPr wrap="square" lIns="0" tIns="0" rIns="0" bIns="0" rtlCol="0"/>
            <a:lstStyle/>
            <a:p>
              <a:endParaRPr/>
            </a:p>
          </p:txBody>
        </p:sp>
        <p:sp>
          <p:nvSpPr>
            <p:cNvPr id="132" name="object 7"/>
            <p:cNvSpPr/>
            <p:nvPr/>
          </p:nvSpPr>
          <p:spPr>
            <a:xfrm>
              <a:off x="5489007" y="2663794"/>
              <a:ext cx="1426845" cy="1426845"/>
            </a:xfrm>
            <a:custGeom>
              <a:avLst/>
              <a:gdLst/>
              <a:ahLst/>
              <a:cxnLst/>
              <a:rect l="l" t="t" r="r" b="b"/>
              <a:pathLst>
                <a:path w="1426845" h="1426845">
                  <a:moveTo>
                    <a:pt x="0" y="713232"/>
                  </a:moveTo>
                  <a:lnTo>
                    <a:pt x="1645" y="664394"/>
                  </a:lnTo>
                  <a:lnTo>
                    <a:pt x="6510" y="616440"/>
                  </a:lnTo>
                  <a:lnTo>
                    <a:pt x="14488" y="569477"/>
                  </a:lnTo>
                  <a:lnTo>
                    <a:pt x="25474" y="523610"/>
                  </a:lnTo>
                  <a:lnTo>
                    <a:pt x="39360" y="478945"/>
                  </a:lnTo>
                  <a:lnTo>
                    <a:pt x="56042" y="435590"/>
                  </a:lnTo>
                  <a:lnTo>
                    <a:pt x="75413" y="393649"/>
                  </a:lnTo>
                  <a:lnTo>
                    <a:pt x="97366" y="353229"/>
                  </a:lnTo>
                  <a:lnTo>
                    <a:pt x="121796" y="314436"/>
                  </a:lnTo>
                  <a:lnTo>
                    <a:pt x="148596" y="277377"/>
                  </a:lnTo>
                  <a:lnTo>
                    <a:pt x="177660" y="242157"/>
                  </a:lnTo>
                  <a:lnTo>
                    <a:pt x="208883" y="208883"/>
                  </a:lnTo>
                  <a:lnTo>
                    <a:pt x="242157" y="177660"/>
                  </a:lnTo>
                  <a:lnTo>
                    <a:pt x="277377" y="148596"/>
                  </a:lnTo>
                  <a:lnTo>
                    <a:pt x="314436" y="121796"/>
                  </a:lnTo>
                  <a:lnTo>
                    <a:pt x="353229" y="97366"/>
                  </a:lnTo>
                  <a:lnTo>
                    <a:pt x="393649" y="75413"/>
                  </a:lnTo>
                  <a:lnTo>
                    <a:pt x="435590" y="56042"/>
                  </a:lnTo>
                  <a:lnTo>
                    <a:pt x="478945" y="39360"/>
                  </a:lnTo>
                  <a:lnTo>
                    <a:pt x="523610" y="25474"/>
                  </a:lnTo>
                  <a:lnTo>
                    <a:pt x="569477" y="14488"/>
                  </a:lnTo>
                  <a:lnTo>
                    <a:pt x="616440" y="6510"/>
                  </a:lnTo>
                  <a:lnTo>
                    <a:pt x="664394" y="1645"/>
                  </a:lnTo>
                  <a:lnTo>
                    <a:pt x="713232" y="0"/>
                  </a:lnTo>
                  <a:lnTo>
                    <a:pt x="762069" y="1645"/>
                  </a:lnTo>
                  <a:lnTo>
                    <a:pt x="810023" y="6510"/>
                  </a:lnTo>
                  <a:lnTo>
                    <a:pt x="856986" y="14488"/>
                  </a:lnTo>
                  <a:lnTo>
                    <a:pt x="902853" y="25474"/>
                  </a:lnTo>
                  <a:lnTo>
                    <a:pt x="947518" y="39360"/>
                  </a:lnTo>
                  <a:lnTo>
                    <a:pt x="990873" y="56042"/>
                  </a:lnTo>
                  <a:lnTo>
                    <a:pt x="1032814" y="75413"/>
                  </a:lnTo>
                  <a:lnTo>
                    <a:pt x="1073234" y="97366"/>
                  </a:lnTo>
                  <a:lnTo>
                    <a:pt x="1112027" y="121796"/>
                  </a:lnTo>
                  <a:lnTo>
                    <a:pt x="1149086" y="148596"/>
                  </a:lnTo>
                  <a:lnTo>
                    <a:pt x="1184306" y="177660"/>
                  </a:lnTo>
                  <a:lnTo>
                    <a:pt x="1217580" y="208883"/>
                  </a:lnTo>
                  <a:lnTo>
                    <a:pt x="1248803" y="242157"/>
                  </a:lnTo>
                  <a:lnTo>
                    <a:pt x="1277867" y="277377"/>
                  </a:lnTo>
                  <a:lnTo>
                    <a:pt x="1304667" y="314436"/>
                  </a:lnTo>
                  <a:lnTo>
                    <a:pt x="1329097" y="353229"/>
                  </a:lnTo>
                  <a:lnTo>
                    <a:pt x="1351050" y="393649"/>
                  </a:lnTo>
                  <a:lnTo>
                    <a:pt x="1370421" y="435590"/>
                  </a:lnTo>
                  <a:lnTo>
                    <a:pt x="1387103" y="478945"/>
                  </a:lnTo>
                  <a:lnTo>
                    <a:pt x="1400989" y="523610"/>
                  </a:lnTo>
                  <a:lnTo>
                    <a:pt x="1411975" y="569477"/>
                  </a:lnTo>
                  <a:lnTo>
                    <a:pt x="1419953" y="616440"/>
                  </a:lnTo>
                  <a:lnTo>
                    <a:pt x="1424818" y="664394"/>
                  </a:lnTo>
                  <a:lnTo>
                    <a:pt x="1426464" y="713232"/>
                  </a:lnTo>
                  <a:lnTo>
                    <a:pt x="1424818" y="762069"/>
                  </a:lnTo>
                  <a:lnTo>
                    <a:pt x="1419953" y="810023"/>
                  </a:lnTo>
                  <a:lnTo>
                    <a:pt x="1411975" y="856986"/>
                  </a:lnTo>
                  <a:lnTo>
                    <a:pt x="1400989" y="902853"/>
                  </a:lnTo>
                  <a:lnTo>
                    <a:pt x="1387103" y="947518"/>
                  </a:lnTo>
                  <a:lnTo>
                    <a:pt x="1370421" y="990873"/>
                  </a:lnTo>
                  <a:lnTo>
                    <a:pt x="1351050" y="1032814"/>
                  </a:lnTo>
                  <a:lnTo>
                    <a:pt x="1329097" y="1073234"/>
                  </a:lnTo>
                  <a:lnTo>
                    <a:pt x="1304667" y="1112027"/>
                  </a:lnTo>
                  <a:lnTo>
                    <a:pt x="1277867" y="1149086"/>
                  </a:lnTo>
                  <a:lnTo>
                    <a:pt x="1248803" y="1184306"/>
                  </a:lnTo>
                  <a:lnTo>
                    <a:pt x="1217580" y="1217580"/>
                  </a:lnTo>
                  <a:lnTo>
                    <a:pt x="1184306" y="1248803"/>
                  </a:lnTo>
                  <a:lnTo>
                    <a:pt x="1149086" y="1277867"/>
                  </a:lnTo>
                  <a:lnTo>
                    <a:pt x="1112027" y="1304667"/>
                  </a:lnTo>
                  <a:lnTo>
                    <a:pt x="1073234" y="1329097"/>
                  </a:lnTo>
                  <a:lnTo>
                    <a:pt x="1032814" y="1351050"/>
                  </a:lnTo>
                  <a:lnTo>
                    <a:pt x="990873" y="1370421"/>
                  </a:lnTo>
                  <a:lnTo>
                    <a:pt x="947518" y="1387103"/>
                  </a:lnTo>
                  <a:lnTo>
                    <a:pt x="902853" y="1400989"/>
                  </a:lnTo>
                  <a:lnTo>
                    <a:pt x="856986" y="1411975"/>
                  </a:lnTo>
                  <a:lnTo>
                    <a:pt x="810023" y="1419953"/>
                  </a:lnTo>
                  <a:lnTo>
                    <a:pt x="762069" y="1424818"/>
                  </a:lnTo>
                  <a:lnTo>
                    <a:pt x="713232" y="1426464"/>
                  </a:lnTo>
                  <a:lnTo>
                    <a:pt x="664394" y="1424818"/>
                  </a:lnTo>
                  <a:lnTo>
                    <a:pt x="616440" y="1419953"/>
                  </a:lnTo>
                  <a:lnTo>
                    <a:pt x="569477" y="1411975"/>
                  </a:lnTo>
                  <a:lnTo>
                    <a:pt x="523610" y="1400989"/>
                  </a:lnTo>
                  <a:lnTo>
                    <a:pt x="478945" y="1387103"/>
                  </a:lnTo>
                  <a:lnTo>
                    <a:pt x="435590" y="1370421"/>
                  </a:lnTo>
                  <a:lnTo>
                    <a:pt x="393649" y="1351050"/>
                  </a:lnTo>
                  <a:lnTo>
                    <a:pt x="353229" y="1329097"/>
                  </a:lnTo>
                  <a:lnTo>
                    <a:pt x="314436" y="1304667"/>
                  </a:lnTo>
                  <a:lnTo>
                    <a:pt x="277377" y="1277867"/>
                  </a:lnTo>
                  <a:lnTo>
                    <a:pt x="242157" y="1248803"/>
                  </a:lnTo>
                  <a:lnTo>
                    <a:pt x="208883" y="1217580"/>
                  </a:lnTo>
                  <a:lnTo>
                    <a:pt x="177660" y="1184306"/>
                  </a:lnTo>
                  <a:lnTo>
                    <a:pt x="148596" y="1149086"/>
                  </a:lnTo>
                  <a:lnTo>
                    <a:pt x="121796" y="1112027"/>
                  </a:lnTo>
                  <a:lnTo>
                    <a:pt x="97366" y="1073234"/>
                  </a:lnTo>
                  <a:lnTo>
                    <a:pt x="75413" y="1032814"/>
                  </a:lnTo>
                  <a:lnTo>
                    <a:pt x="56042" y="990873"/>
                  </a:lnTo>
                  <a:lnTo>
                    <a:pt x="39360" y="947518"/>
                  </a:lnTo>
                  <a:lnTo>
                    <a:pt x="25474" y="902853"/>
                  </a:lnTo>
                  <a:lnTo>
                    <a:pt x="14488" y="856986"/>
                  </a:lnTo>
                  <a:lnTo>
                    <a:pt x="6510" y="810023"/>
                  </a:lnTo>
                  <a:lnTo>
                    <a:pt x="1645" y="762069"/>
                  </a:lnTo>
                  <a:lnTo>
                    <a:pt x="0" y="713232"/>
                  </a:lnTo>
                  <a:close/>
                </a:path>
              </a:pathLst>
            </a:custGeom>
            <a:ln w="38100">
              <a:solidFill>
                <a:srgbClr val="FFFFFF"/>
              </a:solidFill>
            </a:ln>
          </p:spPr>
          <p:txBody>
            <a:bodyPr wrap="square" lIns="0" tIns="0" rIns="0" bIns="0" rtlCol="0"/>
            <a:lstStyle/>
            <a:p>
              <a:endParaRPr/>
            </a:p>
          </p:txBody>
        </p:sp>
      </p:grpSp>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安全衛生管理</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59" name="群組 58"/>
          <p:cNvGrpSpPr>
            <a:grpSpLocks noChangeAspect="1"/>
          </p:cNvGrpSpPr>
          <p:nvPr/>
        </p:nvGrpSpPr>
        <p:grpSpPr>
          <a:xfrm>
            <a:off x="3334765" y="220470"/>
            <a:ext cx="5704676" cy="6300000"/>
            <a:chOff x="3306190" y="363346"/>
            <a:chExt cx="4760976" cy="5257813"/>
          </a:xfrm>
        </p:grpSpPr>
        <p:sp>
          <p:nvSpPr>
            <p:cNvPr id="3" name="object 9"/>
            <p:cNvSpPr txBox="1"/>
            <p:nvPr/>
          </p:nvSpPr>
          <p:spPr>
            <a:xfrm>
              <a:off x="5198490" y="2555697"/>
              <a:ext cx="981075" cy="746505"/>
            </a:xfrm>
            <a:prstGeom prst="rect">
              <a:avLst/>
            </a:prstGeom>
          </p:spPr>
          <p:txBody>
            <a:bodyPr vert="horz" wrap="square" lIns="0" tIns="32384" rIns="0" bIns="0" rtlCol="0" anchor="ctr" anchorCtr="0">
              <a:spAutoFit/>
            </a:bodyPr>
            <a:lstStyle/>
            <a:p>
              <a:pPr marR="5080" algn="ctr"/>
              <a:r>
                <a:rPr sz="2800" spc="-35"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安全衛</a:t>
              </a:r>
              <a:r>
                <a:rPr sz="2800" spc="-3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生管理</a:t>
              </a:r>
              <a:endParaRPr sz="28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 name="object 10"/>
            <p:cNvGrpSpPr/>
            <p:nvPr/>
          </p:nvGrpSpPr>
          <p:grpSpPr>
            <a:xfrm>
              <a:off x="4914010" y="363346"/>
              <a:ext cx="1545336" cy="1898142"/>
              <a:chOff x="3648455" y="1229867"/>
              <a:chExt cx="1545336" cy="1898142"/>
            </a:xfrm>
          </p:grpSpPr>
          <p:sp>
            <p:nvSpPr>
              <p:cNvPr id="6" name="object 12"/>
              <p:cNvSpPr/>
              <p:nvPr/>
            </p:nvSpPr>
            <p:spPr>
              <a:xfrm>
                <a:off x="4423918" y="2698114"/>
                <a:ext cx="0" cy="429895"/>
              </a:xfrm>
              <a:custGeom>
                <a:avLst/>
                <a:gdLst/>
                <a:ahLst/>
                <a:cxnLst/>
                <a:rect l="l" t="t" r="r" b="b"/>
                <a:pathLst>
                  <a:path h="429894">
                    <a:moveTo>
                      <a:pt x="0" y="429895"/>
                    </a:moveTo>
                    <a:lnTo>
                      <a:pt x="0" y="0"/>
                    </a:lnTo>
                  </a:path>
                </a:pathLst>
              </a:custGeom>
              <a:ln w="25908">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object 13"/>
              <p:cNvPicPr/>
              <p:nvPr/>
            </p:nvPicPr>
            <p:blipFill>
              <a:blip r:embed="rId3" cstate="print"/>
              <a:stretch>
                <a:fillRect/>
              </a:stretch>
            </p:blipFill>
            <p:spPr>
              <a:xfrm>
                <a:off x="3648455" y="1229867"/>
                <a:ext cx="1545336" cy="1545336"/>
              </a:xfrm>
              <a:prstGeom prst="rect">
                <a:avLst/>
              </a:prstGeom>
            </p:spPr>
          </p:pic>
          <p:pic>
            <p:nvPicPr>
              <p:cNvPr id="8" name="object 14"/>
              <p:cNvPicPr/>
              <p:nvPr/>
            </p:nvPicPr>
            <p:blipFill>
              <a:blip r:embed="rId4" cstate="print"/>
              <a:stretch>
                <a:fillRect/>
              </a:stretch>
            </p:blipFill>
            <p:spPr>
              <a:xfrm>
                <a:off x="3739895" y="1572780"/>
                <a:ext cx="1360931" cy="911339"/>
              </a:xfrm>
              <a:prstGeom prst="rect">
                <a:avLst/>
              </a:prstGeom>
            </p:spPr>
          </p:pic>
          <p:sp>
            <p:nvSpPr>
              <p:cNvPr id="9" name="object 15"/>
              <p:cNvSpPr/>
              <p:nvPr/>
            </p:nvSpPr>
            <p:spPr>
              <a:xfrm>
                <a:off x="3710177" y="1271777"/>
                <a:ext cx="1426845" cy="1426845"/>
              </a:xfrm>
              <a:custGeom>
                <a:avLst/>
                <a:gdLst/>
                <a:ahLst/>
                <a:cxnLst/>
                <a:rect l="l" t="t" r="r" b="b"/>
                <a:pathLst>
                  <a:path w="1426845" h="1426845">
                    <a:moveTo>
                      <a:pt x="713232" y="0"/>
                    </a:moveTo>
                    <a:lnTo>
                      <a:pt x="664394" y="1645"/>
                    </a:lnTo>
                    <a:lnTo>
                      <a:pt x="616440" y="6510"/>
                    </a:lnTo>
                    <a:lnTo>
                      <a:pt x="569477" y="14488"/>
                    </a:lnTo>
                    <a:lnTo>
                      <a:pt x="523610" y="25474"/>
                    </a:lnTo>
                    <a:lnTo>
                      <a:pt x="478945" y="39360"/>
                    </a:lnTo>
                    <a:lnTo>
                      <a:pt x="435590" y="56042"/>
                    </a:lnTo>
                    <a:lnTo>
                      <a:pt x="393649" y="75413"/>
                    </a:lnTo>
                    <a:lnTo>
                      <a:pt x="353229" y="97366"/>
                    </a:lnTo>
                    <a:lnTo>
                      <a:pt x="314436" y="121796"/>
                    </a:lnTo>
                    <a:lnTo>
                      <a:pt x="277377" y="148596"/>
                    </a:lnTo>
                    <a:lnTo>
                      <a:pt x="242157" y="177660"/>
                    </a:lnTo>
                    <a:lnTo>
                      <a:pt x="208883" y="208883"/>
                    </a:lnTo>
                    <a:lnTo>
                      <a:pt x="177660" y="242157"/>
                    </a:lnTo>
                    <a:lnTo>
                      <a:pt x="148596" y="277377"/>
                    </a:lnTo>
                    <a:lnTo>
                      <a:pt x="121796" y="314436"/>
                    </a:lnTo>
                    <a:lnTo>
                      <a:pt x="97366" y="353229"/>
                    </a:lnTo>
                    <a:lnTo>
                      <a:pt x="75413" y="393649"/>
                    </a:lnTo>
                    <a:lnTo>
                      <a:pt x="56042" y="435590"/>
                    </a:lnTo>
                    <a:lnTo>
                      <a:pt x="39360" y="478945"/>
                    </a:lnTo>
                    <a:lnTo>
                      <a:pt x="25474" y="523610"/>
                    </a:lnTo>
                    <a:lnTo>
                      <a:pt x="14488" y="569477"/>
                    </a:lnTo>
                    <a:lnTo>
                      <a:pt x="6510" y="616440"/>
                    </a:lnTo>
                    <a:lnTo>
                      <a:pt x="1645" y="664394"/>
                    </a:lnTo>
                    <a:lnTo>
                      <a:pt x="0" y="713232"/>
                    </a:lnTo>
                    <a:lnTo>
                      <a:pt x="1645" y="762069"/>
                    </a:lnTo>
                    <a:lnTo>
                      <a:pt x="6510" y="810023"/>
                    </a:lnTo>
                    <a:lnTo>
                      <a:pt x="14488" y="856986"/>
                    </a:lnTo>
                    <a:lnTo>
                      <a:pt x="25474" y="902853"/>
                    </a:lnTo>
                    <a:lnTo>
                      <a:pt x="39360" y="947518"/>
                    </a:lnTo>
                    <a:lnTo>
                      <a:pt x="56042" y="990873"/>
                    </a:lnTo>
                    <a:lnTo>
                      <a:pt x="75413" y="1032814"/>
                    </a:lnTo>
                    <a:lnTo>
                      <a:pt x="97366" y="1073234"/>
                    </a:lnTo>
                    <a:lnTo>
                      <a:pt x="121796" y="1112027"/>
                    </a:lnTo>
                    <a:lnTo>
                      <a:pt x="148596" y="1149086"/>
                    </a:lnTo>
                    <a:lnTo>
                      <a:pt x="177660" y="1184306"/>
                    </a:lnTo>
                    <a:lnTo>
                      <a:pt x="208883" y="1217580"/>
                    </a:lnTo>
                    <a:lnTo>
                      <a:pt x="242157" y="1248803"/>
                    </a:lnTo>
                    <a:lnTo>
                      <a:pt x="277377" y="1277867"/>
                    </a:lnTo>
                    <a:lnTo>
                      <a:pt x="314436" y="1304667"/>
                    </a:lnTo>
                    <a:lnTo>
                      <a:pt x="353229" y="1329097"/>
                    </a:lnTo>
                    <a:lnTo>
                      <a:pt x="393649" y="1351050"/>
                    </a:lnTo>
                    <a:lnTo>
                      <a:pt x="435590" y="1370421"/>
                    </a:lnTo>
                    <a:lnTo>
                      <a:pt x="478945" y="1387103"/>
                    </a:lnTo>
                    <a:lnTo>
                      <a:pt x="523610" y="1400989"/>
                    </a:lnTo>
                    <a:lnTo>
                      <a:pt x="569477" y="1411975"/>
                    </a:lnTo>
                    <a:lnTo>
                      <a:pt x="616440" y="1419953"/>
                    </a:lnTo>
                    <a:lnTo>
                      <a:pt x="664394" y="1424818"/>
                    </a:lnTo>
                    <a:lnTo>
                      <a:pt x="713232" y="1426464"/>
                    </a:lnTo>
                    <a:lnTo>
                      <a:pt x="762069" y="1424818"/>
                    </a:lnTo>
                    <a:lnTo>
                      <a:pt x="810023" y="1419953"/>
                    </a:lnTo>
                    <a:lnTo>
                      <a:pt x="856986" y="1411975"/>
                    </a:lnTo>
                    <a:lnTo>
                      <a:pt x="902853" y="1400989"/>
                    </a:lnTo>
                    <a:lnTo>
                      <a:pt x="947518" y="1387103"/>
                    </a:lnTo>
                    <a:lnTo>
                      <a:pt x="990873" y="1370421"/>
                    </a:lnTo>
                    <a:lnTo>
                      <a:pt x="1032814" y="1351050"/>
                    </a:lnTo>
                    <a:lnTo>
                      <a:pt x="1073234" y="1329097"/>
                    </a:lnTo>
                    <a:lnTo>
                      <a:pt x="1112027" y="1304667"/>
                    </a:lnTo>
                    <a:lnTo>
                      <a:pt x="1149086" y="1277867"/>
                    </a:lnTo>
                    <a:lnTo>
                      <a:pt x="1184306" y="1248803"/>
                    </a:lnTo>
                    <a:lnTo>
                      <a:pt x="1217580" y="1217580"/>
                    </a:lnTo>
                    <a:lnTo>
                      <a:pt x="1248803" y="1184306"/>
                    </a:lnTo>
                    <a:lnTo>
                      <a:pt x="1277867" y="1149086"/>
                    </a:lnTo>
                    <a:lnTo>
                      <a:pt x="1304667" y="1112027"/>
                    </a:lnTo>
                    <a:lnTo>
                      <a:pt x="1329097" y="1073234"/>
                    </a:lnTo>
                    <a:lnTo>
                      <a:pt x="1351050" y="1032814"/>
                    </a:lnTo>
                    <a:lnTo>
                      <a:pt x="1370421" y="990873"/>
                    </a:lnTo>
                    <a:lnTo>
                      <a:pt x="1387103" y="947518"/>
                    </a:lnTo>
                    <a:lnTo>
                      <a:pt x="1400989" y="902853"/>
                    </a:lnTo>
                    <a:lnTo>
                      <a:pt x="1411975" y="856986"/>
                    </a:lnTo>
                    <a:lnTo>
                      <a:pt x="1419953" y="810023"/>
                    </a:lnTo>
                    <a:lnTo>
                      <a:pt x="1424818" y="762069"/>
                    </a:lnTo>
                    <a:lnTo>
                      <a:pt x="1426464" y="713232"/>
                    </a:lnTo>
                    <a:lnTo>
                      <a:pt x="1424818" y="664394"/>
                    </a:lnTo>
                    <a:lnTo>
                      <a:pt x="1419953" y="616440"/>
                    </a:lnTo>
                    <a:lnTo>
                      <a:pt x="1411975" y="569477"/>
                    </a:lnTo>
                    <a:lnTo>
                      <a:pt x="1400989" y="523610"/>
                    </a:lnTo>
                    <a:lnTo>
                      <a:pt x="1387103" y="478945"/>
                    </a:lnTo>
                    <a:lnTo>
                      <a:pt x="1370421" y="435590"/>
                    </a:lnTo>
                    <a:lnTo>
                      <a:pt x="1351050" y="393649"/>
                    </a:lnTo>
                    <a:lnTo>
                      <a:pt x="1329097" y="353229"/>
                    </a:lnTo>
                    <a:lnTo>
                      <a:pt x="1304667" y="314436"/>
                    </a:lnTo>
                    <a:lnTo>
                      <a:pt x="1277867" y="277377"/>
                    </a:lnTo>
                    <a:lnTo>
                      <a:pt x="1248803" y="242157"/>
                    </a:lnTo>
                    <a:lnTo>
                      <a:pt x="1217580" y="208883"/>
                    </a:lnTo>
                    <a:lnTo>
                      <a:pt x="1184306" y="177660"/>
                    </a:lnTo>
                    <a:lnTo>
                      <a:pt x="1149086" y="148596"/>
                    </a:lnTo>
                    <a:lnTo>
                      <a:pt x="1112027" y="121796"/>
                    </a:lnTo>
                    <a:lnTo>
                      <a:pt x="1073234" y="97366"/>
                    </a:lnTo>
                    <a:lnTo>
                      <a:pt x="1032814" y="75413"/>
                    </a:lnTo>
                    <a:lnTo>
                      <a:pt x="990873" y="56042"/>
                    </a:lnTo>
                    <a:lnTo>
                      <a:pt x="947518" y="39360"/>
                    </a:lnTo>
                    <a:lnTo>
                      <a:pt x="902853" y="25474"/>
                    </a:lnTo>
                    <a:lnTo>
                      <a:pt x="856986" y="14488"/>
                    </a:lnTo>
                    <a:lnTo>
                      <a:pt x="810023" y="6510"/>
                    </a:lnTo>
                    <a:lnTo>
                      <a:pt x="762069" y="1645"/>
                    </a:lnTo>
                    <a:lnTo>
                      <a:pt x="713232" y="0"/>
                    </a:lnTo>
                    <a:close/>
                  </a:path>
                </a:pathLst>
              </a:custGeom>
              <a:solidFill>
                <a:srgbClr val="99FFCC"/>
              </a:solidFill>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object 16"/>
              <p:cNvSpPr/>
              <p:nvPr/>
            </p:nvSpPr>
            <p:spPr>
              <a:xfrm>
                <a:off x="3710177" y="1271777"/>
                <a:ext cx="1426845" cy="1426845"/>
              </a:xfrm>
              <a:custGeom>
                <a:avLst/>
                <a:gdLst/>
                <a:ahLst/>
                <a:cxnLst/>
                <a:rect l="l" t="t" r="r" b="b"/>
                <a:pathLst>
                  <a:path w="1426845" h="1426845">
                    <a:moveTo>
                      <a:pt x="0" y="713232"/>
                    </a:moveTo>
                    <a:lnTo>
                      <a:pt x="1645" y="664394"/>
                    </a:lnTo>
                    <a:lnTo>
                      <a:pt x="6510" y="616440"/>
                    </a:lnTo>
                    <a:lnTo>
                      <a:pt x="14488" y="569477"/>
                    </a:lnTo>
                    <a:lnTo>
                      <a:pt x="25474" y="523610"/>
                    </a:lnTo>
                    <a:lnTo>
                      <a:pt x="39360" y="478945"/>
                    </a:lnTo>
                    <a:lnTo>
                      <a:pt x="56042" y="435590"/>
                    </a:lnTo>
                    <a:lnTo>
                      <a:pt x="75413" y="393649"/>
                    </a:lnTo>
                    <a:lnTo>
                      <a:pt x="97366" y="353229"/>
                    </a:lnTo>
                    <a:lnTo>
                      <a:pt x="121796" y="314436"/>
                    </a:lnTo>
                    <a:lnTo>
                      <a:pt x="148596" y="277377"/>
                    </a:lnTo>
                    <a:lnTo>
                      <a:pt x="177660" y="242157"/>
                    </a:lnTo>
                    <a:lnTo>
                      <a:pt x="208883" y="208883"/>
                    </a:lnTo>
                    <a:lnTo>
                      <a:pt x="242157" y="177660"/>
                    </a:lnTo>
                    <a:lnTo>
                      <a:pt x="277377" y="148596"/>
                    </a:lnTo>
                    <a:lnTo>
                      <a:pt x="314436" y="121796"/>
                    </a:lnTo>
                    <a:lnTo>
                      <a:pt x="353229" y="97366"/>
                    </a:lnTo>
                    <a:lnTo>
                      <a:pt x="393649" y="75413"/>
                    </a:lnTo>
                    <a:lnTo>
                      <a:pt x="435590" y="56042"/>
                    </a:lnTo>
                    <a:lnTo>
                      <a:pt x="478945" y="39360"/>
                    </a:lnTo>
                    <a:lnTo>
                      <a:pt x="523610" y="25474"/>
                    </a:lnTo>
                    <a:lnTo>
                      <a:pt x="569477" y="14488"/>
                    </a:lnTo>
                    <a:lnTo>
                      <a:pt x="616440" y="6510"/>
                    </a:lnTo>
                    <a:lnTo>
                      <a:pt x="664394" y="1645"/>
                    </a:lnTo>
                    <a:lnTo>
                      <a:pt x="713232" y="0"/>
                    </a:lnTo>
                    <a:lnTo>
                      <a:pt x="762069" y="1645"/>
                    </a:lnTo>
                    <a:lnTo>
                      <a:pt x="810023" y="6510"/>
                    </a:lnTo>
                    <a:lnTo>
                      <a:pt x="856986" y="14488"/>
                    </a:lnTo>
                    <a:lnTo>
                      <a:pt x="902853" y="25474"/>
                    </a:lnTo>
                    <a:lnTo>
                      <a:pt x="947518" y="39360"/>
                    </a:lnTo>
                    <a:lnTo>
                      <a:pt x="990873" y="56042"/>
                    </a:lnTo>
                    <a:lnTo>
                      <a:pt x="1032814" y="75413"/>
                    </a:lnTo>
                    <a:lnTo>
                      <a:pt x="1073234" y="97366"/>
                    </a:lnTo>
                    <a:lnTo>
                      <a:pt x="1112027" y="121796"/>
                    </a:lnTo>
                    <a:lnTo>
                      <a:pt x="1149086" y="148596"/>
                    </a:lnTo>
                    <a:lnTo>
                      <a:pt x="1184306" y="177660"/>
                    </a:lnTo>
                    <a:lnTo>
                      <a:pt x="1217580" y="208883"/>
                    </a:lnTo>
                    <a:lnTo>
                      <a:pt x="1248803" y="242157"/>
                    </a:lnTo>
                    <a:lnTo>
                      <a:pt x="1277867" y="277377"/>
                    </a:lnTo>
                    <a:lnTo>
                      <a:pt x="1304667" y="314436"/>
                    </a:lnTo>
                    <a:lnTo>
                      <a:pt x="1329097" y="353229"/>
                    </a:lnTo>
                    <a:lnTo>
                      <a:pt x="1351050" y="393649"/>
                    </a:lnTo>
                    <a:lnTo>
                      <a:pt x="1370421" y="435590"/>
                    </a:lnTo>
                    <a:lnTo>
                      <a:pt x="1387103" y="478945"/>
                    </a:lnTo>
                    <a:lnTo>
                      <a:pt x="1400989" y="523610"/>
                    </a:lnTo>
                    <a:lnTo>
                      <a:pt x="1411975" y="569477"/>
                    </a:lnTo>
                    <a:lnTo>
                      <a:pt x="1419953" y="616440"/>
                    </a:lnTo>
                    <a:lnTo>
                      <a:pt x="1424818" y="664394"/>
                    </a:lnTo>
                    <a:lnTo>
                      <a:pt x="1426464" y="713232"/>
                    </a:lnTo>
                    <a:lnTo>
                      <a:pt x="1424818" y="762069"/>
                    </a:lnTo>
                    <a:lnTo>
                      <a:pt x="1419953" y="810023"/>
                    </a:lnTo>
                    <a:lnTo>
                      <a:pt x="1411975" y="856986"/>
                    </a:lnTo>
                    <a:lnTo>
                      <a:pt x="1400989" y="902853"/>
                    </a:lnTo>
                    <a:lnTo>
                      <a:pt x="1387103" y="947518"/>
                    </a:lnTo>
                    <a:lnTo>
                      <a:pt x="1370421" y="990873"/>
                    </a:lnTo>
                    <a:lnTo>
                      <a:pt x="1351050" y="1032814"/>
                    </a:lnTo>
                    <a:lnTo>
                      <a:pt x="1329097" y="1073234"/>
                    </a:lnTo>
                    <a:lnTo>
                      <a:pt x="1304667" y="1112027"/>
                    </a:lnTo>
                    <a:lnTo>
                      <a:pt x="1277867" y="1149086"/>
                    </a:lnTo>
                    <a:lnTo>
                      <a:pt x="1248803" y="1184306"/>
                    </a:lnTo>
                    <a:lnTo>
                      <a:pt x="1217580" y="1217580"/>
                    </a:lnTo>
                    <a:lnTo>
                      <a:pt x="1184306" y="1248803"/>
                    </a:lnTo>
                    <a:lnTo>
                      <a:pt x="1149086" y="1277867"/>
                    </a:lnTo>
                    <a:lnTo>
                      <a:pt x="1112027" y="1304667"/>
                    </a:lnTo>
                    <a:lnTo>
                      <a:pt x="1073234" y="1329097"/>
                    </a:lnTo>
                    <a:lnTo>
                      <a:pt x="1032814" y="1351050"/>
                    </a:lnTo>
                    <a:lnTo>
                      <a:pt x="990873" y="1370421"/>
                    </a:lnTo>
                    <a:lnTo>
                      <a:pt x="947518" y="1387103"/>
                    </a:lnTo>
                    <a:lnTo>
                      <a:pt x="902853" y="1400989"/>
                    </a:lnTo>
                    <a:lnTo>
                      <a:pt x="856986" y="1411975"/>
                    </a:lnTo>
                    <a:lnTo>
                      <a:pt x="810023" y="1419953"/>
                    </a:lnTo>
                    <a:lnTo>
                      <a:pt x="762069" y="1424818"/>
                    </a:lnTo>
                    <a:lnTo>
                      <a:pt x="713232" y="1426464"/>
                    </a:lnTo>
                    <a:lnTo>
                      <a:pt x="664394" y="1424818"/>
                    </a:lnTo>
                    <a:lnTo>
                      <a:pt x="616440" y="1419953"/>
                    </a:lnTo>
                    <a:lnTo>
                      <a:pt x="569477" y="1411975"/>
                    </a:lnTo>
                    <a:lnTo>
                      <a:pt x="523610" y="1400989"/>
                    </a:lnTo>
                    <a:lnTo>
                      <a:pt x="478945" y="1387103"/>
                    </a:lnTo>
                    <a:lnTo>
                      <a:pt x="435590" y="1370421"/>
                    </a:lnTo>
                    <a:lnTo>
                      <a:pt x="393649" y="1351050"/>
                    </a:lnTo>
                    <a:lnTo>
                      <a:pt x="353229" y="1329097"/>
                    </a:lnTo>
                    <a:lnTo>
                      <a:pt x="314436" y="1304667"/>
                    </a:lnTo>
                    <a:lnTo>
                      <a:pt x="277377" y="1277867"/>
                    </a:lnTo>
                    <a:lnTo>
                      <a:pt x="242157" y="1248803"/>
                    </a:lnTo>
                    <a:lnTo>
                      <a:pt x="208883" y="1217580"/>
                    </a:lnTo>
                    <a:lnTo>
                      <a:pt x="177660" y="1184306"/>
                    </a:lnTo>
                    <a:lnTo>
                      <a:pt x="148596" y="1149086"/>
                    </a:lnTo>
                    <a:lnTo>
                      <a:pt x="121796" y="1112027"/>
                    </a:lnTo>
                    <a:lnTo>
                      <a:pt x="97366" y="1073234"/>
                    </a:lnTo>
                    <a:lnTo>
                      <a:pt x="75413" y="1032814"/>
                    </a:lnTo>
                    <a:lnTo>
                      <a:pt x="56042" y="990873"/>
                    </a:lnTo>
                    <a:lnTo>
                      <a:pt x="39360" y="947518"/>
                    </a:lnTo>
                    <a:lnTo>
                      <a:pt x="25474" y="902853"/>
                    </a:lnTo>
                    <a:lnTo>
                      <a:pt x="14488" y="856986"/>
                    </a:lnTo>
                    <a:lnTo>
                      <a:pt x="6510" y="810023"/>
                    </a:lnTo>
                    <a:lnTo>
                      <a:pt x="1645" y="762069"/>
                    </a:lnTo>
                    <a:lnTo>
                      <a:pt x="0" y="713232"/>
                    </a:lnTo>
                    <a:close/>
                  </a:path>
                </a:pathLst>
              </a:custGeom>
              <a:ln w="38100">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2" name="object 18"/>
            <p:cNvSpPr txBox="1"/>
            <p:nvPr/>
          </p:nvSpPr>
          <p:spPr>
            <a:xfrm>
              <a:off x="5193030" y="814167"/>
              <a:ext cx="991235" cy="537269"/>
            </a:xfrm>
            <a:prstGeom prst="rect">
              <a:avLst/>
            </a:prstGeom>
          </p:spPr>
          <p:txBody>
            <a:bodyPr vert="horz" wrap="square" lIns="0" tIns="27939" rIns="0" bIns="0" rtlCol="0" anchor="ctr" anchorCtr="0">
              <a:spAutoFit/>
            </a:bodyPr>
            <a:lstStyle/>
            <a:p>
              <a:pPr marR="5080" algn="ctr"/>
              <a:r>
                <a:rPr sz="2000" spc="-35" dirty="0">
                  <a:solidFill>
                    <a:srgbClr val="252525"/>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安全衛生</a:t>
              </a:r>
              <a:r>
                <a:rPr sz="2000" spc="-30" dirty="0">
                  <a:solidFill>
                    <a:srgbClr val="252525"/>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管理</a:t>
              </a: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3" name="object 19"/>
            <p:cNvGrpSpPr/>
            <p:nvPr/>
          </p:nvGrpSpPr>
          <p:grpSpPr>
            <a:xfrm>
              <a:off x="6306057" y="1291463"/>
              <a:ext cx="1761108" cy="1545336"/>
              <a:chOff x="5040502" y="2157984"/>
              <a:chExt cx="1761108" cy="1545336"/>
            </a:xfrm>
          </p:grpSpPr>
          <p:sp>
            <p:nvSpPr>
              <p:cNvPr id="15" name="object 21"/>
              <p:cNvSpPr/>
              <p:nvPr/>
            </p:nvSpPr>
            <p:spPr>
              <a:xfrm>
                <a:off x="5040502" y="3269233"/>
                <a:ext cx="372745" cy="215265"/>
              </a:xfrm>
              <a:custGeom>
                <a:avLst/>
                <a:gdLst/>
                <a:ahLst/>
                <a:cxnLst/>
                <a:rect l="l" t="t" r="r" b="b"/>
                <a:pathLst>
                  <a:path w="372745" h="215264">
                    <a:moveTo>
                      <a:pt x="0" y="214883"/>
                    </a:moveTo>
                    <a:lnTo>
                      <a:pt x="372363" y="0"/>
                    </a:lnTo>
                  </a:path>
                </a:pathLst>
              </a:custGeom>
              <a:ln w="25399">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6" name="object 22"/>
              <p:cNvPicPr/>
              <p:nvPr/>
            </p:nvPicPr>
            <p:blipFill>
              <a:blip r:embed="rId3" cstate="print"/>
              <a:stretch>
                <a:fillRect/>
              </a:stretch>
            </p:blipFill>
            <p:spPr>
              <a:xfrm>
                <a:off x="5256275" y="2157984"/>
                <a:ext cx="1545335" cy="1545336"/>
              </a:xfrm>
              <a:prstGeom prst="rect">
                <a:avLst/>
              </a:prstGeom>
            </p:spPr>
          </p:pic>
          <p:pic>
            <p:nvPicPr>
              <p:cNvPr id="17" name="object 23"/>
              <p:cNvPicPr/>
              <p:nvPr/>
            </p:nvPicPr>
            <p:blipFill>
              <a:blip r:embed="rId5" cstate="print"/>
              <a:stretch>
                <a:fillRect/>
              </a:stretch>
            </p:blipFill>
            <p:spPr>
              <a:xfrm>
                <a:off x="5347715" y="2359164"/>
                <a:ext cx="1360932" cy="1196327"/>
              </a:xfrm>
              <a:prstGeom prst="rect">
                <a:avLst/>
              </a:prstGeom>
            </p:spPr>
          </p:pic>
          <p:sp>
            <p:nvSpPr>
              <p:cNvPr id="18" name="object 24"/>
              <p:cNvSpPr/>
              <p:nvPr/>
            </p:nvSpPr>
            <p:spPr>
              <a:xfrm>
                <a:off x="5317997" y="2199894"/>
                <a:ext cx="1426845" cy="1426845"/>
              </a:xfrm>
              <a:custGeom>
                <a:avLst/>
                <a:gdLst/>
                <a:ahLst/>
                <a:cxnLst/>
                <a:rect l="l" t="t" r="r" b="b"/>
                <a:pathLst>
                  <a:path w="1426845" h="1426845">
                    <a:moveTo>
                      <a:pt x="713231" y="0"/>
                    </a:moveTo>
                    <a:lnTo>
                      <a:pt x="664394" y="1645"/>
                    </a:lnTo>
                    <a:lnTo>
                      <a:pt x="616440" y="6510"/>
                    </a:lnTo>
                    <a:lnTo>
                      <a:pt x="569477" y="14488"/>
                    </a:lnTo>
                    <a:lnTo>
                      <a:pt x="523610" y="25474"/>
                    </a:lnTo>
                    <a:lnTo>
                      <a:pt x="478945" y="39360"/>
                    </a:lnTo>
                    <a:lnTo>
                      <a:pt x="435590" y="56042"/>
                    </a:lnTo>
                    <a:lnTo>
                      <a:pt x="393649" y="75413"/>
                    </a:lnTo>
                    <a:lnTo>
                      <a:pt x="353229" y="97366"/>
                    </a:lnTo>
                    <a:lnTo>
                      <a:pt x="314436" y="121796"/>
                    </a:lnTo>
                    <a:lnTo>
                      <a:pt x="277377" y="148596"/>
                    </a:lnTo>
                    <a:lnTo>
                      <a:pt x="242157" y="177660"/>
                    </a:lnTo>
                    <a:lnTo>
                      <a:pt x="208883" y="208883"/>
                    </a:lnTo>
                    <a:lnTo>
                      <a:pt x="177660" y="242157"/>
                    </a:lnTo>
                    <a:lnTo>
                      <a:pt x="148596" y="277377"/>
                    </a:lnTo>
                    <a:lnTo>
                      <a:pt x="121796" y="314436"/>
                    </a:lnTo>
                    <a:lnTo>
                      <a:pt x="97366" y="353229"/>
                    </a:lnTo>
                    <a:lnTo>
                      <a:pt x="75413" y="393649"/>
                    </a:lnTo>
                    <a:lnTo>
                      <a:pt x="56042" y="435590"/>
                    </a:lnTo>
                    <a:lnTo>
                      <a:pt x="39360" y="478945"/>
                    </a:lnTo>
                    <a:lnTo>
                      <a:pt x="25474" y="523610"/>
                    </a:lnTo>
                    <a:lnTo>
                      <a:pt x="14488" y="569477"/>
                    </a:lnTo>
                    <a:lnTo>
                      <a:pt x="6510" y="616440"/>
                    </a:lnTo>
                    <a:lnTo>
                      <a:pt x="1645" y="664394"/>
                    </a:lnTo>
                    <a:lnTo>
                      <a:pt x="0" y="713231"/>
                    </a:lnTo>
                    <a:lnTo>
                      <a:pt x="1645" y="762069"/>
                    </a:lnTo>
                    <a:lnTo>
                      <a:pt x="6510" y="810023"/>
                    </a:lnTo>
                    <a:lnTo>
                      <a:pt x="14488" y="856986"/>
                    </a:lnTo>
                    <a:lnTo>
                      <a:pt x="25474" y="902853"/>
                    </a:lnTo>
                    <a:lnTo>
                      <a:pt x="39360" y="947518"/>
                    </a:lnTo>
                    <a:lnTo>
                      <a:pt x="56042" y="990873"/>
                    </a:lnTo>
                    <a:lnTo>
                      <a:pt x="75413" y="1032814"/>
                    </a:lnTo>
                    <a:lnTo>
                      <a:pt x="97366" y="1073234"/>
                    </a:lnTo>
                    <a:lnTo>
                      <a:pt x="121796" y="1112027"/>
                    </a:lnTo>
                    <a:lnTo>
                      <a:pt x="148596" y="1149086"/>
                    </a:lnTo>
                    <a:lnTo>
                      <a:pt x="177660" y="1184306"/>
                    </a:lnTo>
                    <a:lnTo>
                      <a:pt x="208883" y="1217580"/>
                    </a:lnTo>
                    <a:lnTo>
                      <a:pt x="242157" y="1248803"/>
                    </a:lnTo>
                    <a:lnTo>
                      <a:pt x="277377" y="1277867"/>
                    </a:lnTo>
                    <a:lnTo>
                      <a:pt x="314436" y="1304667"/>
                    </a:lnTo>
                    <a:lnTo>
                      <a:pt x="353229" y="1329097"/>
                    </a:lnTo>
                    <a:lnTo>
                      <a:pt x="393649" y="1351050"/>
                    </a:lnTo>
                    <a:lnTo>
                      <a:pt x="435590" y="1370421"/>
                    </a:lnTo>
                    <a:lnTo>
                      <a:pt x="478945" y="1387103"/>
                    </a:lnTo>
                    <a:lnTo>
                      <a:pt x="523610" y="1400989"/>
                    </a:lnTo>
                    <a:lnTo>
                      <a:pt x="569477" y="1411975"/>
                    </a:lnTo>
                    <a:lnTo>
                      <a:pt x="616440" y="1419953"/>
                    </a:lnTo>
                    <a:lnTo>
                      <a:pt x="664394" y="1424818"/>
                    </a:lnTo>
                    <a:lnTo>
                      <a:pt x="713231" y="1426463"/>
                    </a:lnTo>
                    <a:lnTo>
                      <a:pt x="762069" y="1424818"/>
                    </a:lnTo>
                    <a:lnTo>
                      <a:pt x="810023" y="1419953"/>
                    </a:lnTo>
                    <a:lnTo>
                      <a:pt x="856986" y="1411975"/>
                    </a:lnTo>
                    <a:lnTo>
                      <a:pt x="902853" y="1400989"/>
                    </a:lnTo>
                    <a:lnTo>
                      <a:pt x="947518" y="1387103"/>
                    </a:lnTo>
                    <a:lnTo>
                      <a:pt x="990873" y="1370421"/>
                    </a:lnTo>
                    <a:lnTo>
                      <a:pt x="1032814" y="1351050"/>
                    </a:lnTo>
                    <a:lnTo>
                      <a:pt x="1073234" y="1329097"/>
                    </a:lnTo>
                    <a:lnTo>
                      <a:pt x="1112027" y="1304667"/>
                    </a:lnTo>
                    <a:lnTo>
                      <a:pt x="1149086" y="1277867"/>
                    </a:lnTo>
                    <a:lnTo>
                      <a:pt x="1184306" y="1248803"/>
                    </a:lnTo>
                    <a:lnTo>
                      <a:pt x="1217580" y="1217580"/>
                    </a:lnTo>
                    <a:lnTo>
                      <a:pt x="1248803" y="1184306"/>
                    </a:lnTo>
                    <a:lnTo>
                      <a:pt x="1277867" y="1149086"/>
                    </a:lnTo>
                    <a:lnTo>
                      <a:pt x="1304667" y="1112027"/>
                    </a:lnTo>
                    <a:lnTo>
                      <a:pt x="1329097" y="1073234"/>
                    </a:lnTo>
                    <a:lnTo>
                      <a:pt x="1351050" y="1032814"/>
                    </a:lnTo>
                    <a:lnTo>
                      <a:pt x="1370421" y="990873"/>
                    </a:lnTo>
                    <a:lnTo>
                      <a:pt x="1387103" y="947518"/>
                    </a:lnTo>
                    <a:lnTo>
                      <a:pt x="1400989" y="902853"/>
                    </a:lnTo>
                    <a:lnTo>
                      <a:pt x="1411975" y="856986"/>
                    </a:lnTo>
                    <a:lnTo>
                      <a:pt x="1419953" y="810023"/>
                    </a:lnTo>
                    <a:lnTo>
                      <a:pt x="1424818" y="762069"/>
                    </a:lnTo>
                    <a:lnTo>
                      <a:pt x="1426463" y="713231"/>
                    </a:lnTo>
                    <a:lnTo>
                      <a:pt x="1424818" y="664394"/>
                    </a:lnTo>
                    <a:lnTo>
                      <a:pt x="1419953" y="616440"/>
                    </a:lnTo>
                    <a:lnTo>
                      <a:pt x="1411975" y="569477"/>
                    </a:lnTo>
                    <a:lnTo>
                      <a:pt x="1400989" y="523610"/>
                    </a:lnTo>
                    <a:lnTo>
                      <a:pt x="1387103" y="478945"/>
                    </a:lnTo>
                    <a:lnTo>
                      <a:pt x="1370421" y="435590"/>
                    </a:lnTo>
                    <a:lnTo>
                      <a:pt x="1351050" y="393649"/>
                    </a:lnTo>
                    <a:lnTo>
                      <a:pt x="1329097" y="353229"/>
                    </a:lnTo>
                    <a:lnTo>
                      <a:pt x="1304667" y="314436"/>
                    </a:lnTo>
                    <a:lnTo>
                      <a:pt x="1277867" y="277377"/>
                    </a:lnTo>
                    <a:lnTo>
                      <a:pt x="1248803" y="242157"/>
                    </a:lnTo>
                    <a:lnTo>
                      <a:pt x="1217580" y="208883"/>
                    </a:lnTo>
                    <a:lnTo>
                      <a:pt x="1184306" y="177660"/>
                    </a:lnTo>
                    <a:lnTo>
                      <a:pt x="1149086" y="148596"/>
                    </a:lnTo>
                    <a:lnTo>
                      <a:pt x="1112027" y="121796"/>
                    </a:lnTo>
                    <a:lnTo>
                      <a:pt x="1073234" y="97366"/>
                    </a:lnTo>
                    <a:lnTo>
                      <a:pt x="1032814" y="75413"/>
                    </a:lnTo>
                    <a:lnTo>
                      <a:pt x="990873" y="56042"/>
                    </a:lnTo>
                    <a:lnTo>
                      <a:pt x="947518" y="39360"/>
                    </a:lnTo>
                    <a:lnTo>
                      <a:pt x="902853" y="25474"/>
                    </a:lnTo>
                    <a:lnTo>
                      <a:pt x="856986" y="14488"/>
                    </a:lnTo>
                    <a:lnTo>
                      <a:pt x="810023" y="6510"/>
                    </a:lnTo>
                    <a:lnTo>
                      <a:pt x="762069" y="1645"/>
                    </a:lnTo>
                    <a:lnTo>
                      <a:pt x="713231" y="0"/>
                    </a:lnTo>
                    <a:close/>
                  </a:path>
                </a:pathLst>
              </a:custGeom>
              <a:solidFill>
                <a:srgbClr val="53A1B6"/>
              </a:solidFill>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object 25"/>
              <p:cNvSpPr/>
              <p:nvPr/>
            </p:nvSpPr>
            <p:spPr>
              <a:xfrm>
                <a:off x="5317997" y="2199894"/>
                <a:ext cx="1426845" cy="1426845"/>
              </a:xfrm>
              <a:custGeom>
                <a:avLst/>
                <a:gdLst/>
                <a:ahLst/>
                <a:cxnLst/>
                <a:rect l="l" t="t" r="r" b="b"/>
                <a:pathLst>
                  <a:path w="1426845" h="1426845">
                    <a:moveTo>
                      <a:pt x="0" y="713231"/>
                    </a:moveTo>
                    <a:lnTo>
                      <a:pt x="1645" y="664394"/>
                    </a:lnTo>
                    <a:lnTo>
                      <a:pt x="6510" y="616440"/>
                    </a:lnTo>
                    <a:lnTo>
                      <a:pt x="14488" y="569477"/>
                    </a:lnTo>
                    <a:lnTo>
                      <a:pt x="25474" y="523610"/>
                    </a:lnTo>
                    <a:lnTo>
                      <a:pt x="39360" y="478945"/>
                    </a:lnTo>
                    <a:lnTo>
                      <a:pt x="56042" y="435590"/>
                    </a:lnTo>
                    <a:lnTo>
                      <a:pt x="75413" y="393649"/>
                    </a:lnTo>
                    <a:lnTo>
                      <a:pt x="97366" y="353229"/>
                    </a:lnTo>
                    <a:lnTo>
                      <a:pt x="121796" y="314436"/>
                    </a:lnTo>
                    <a:lnTo>
                      <a:pt x="148596" y="277377"/>
                    </a:lnTo>
                    <a:lnTo>
                      <a:pt x="177660" y="242157"/>
                    </a:lnTo>
                    <a:lnTo>
                      <a:pt x="208883" y="208883"/>
                    </a:lnTo>
                    <a:lnTo>
                      <a:pt x="242157" y="177660"/>
                    </a:lnTo>
                    <a:lnTo>
                      <a:pt x="277377" y="148596"/>
                    </a:lnTo>
                    <a:lnTo>
                      <a:pt x="314436" y="121796"/>
                    </a:lnTo>
                    <a:lnTo>
                      <a:pt x="353229" y="97366"/>
                    </a:lnTo>
                    <a:lnTo>
                      <a:pt x="393649" y="75413"/>
                    </a:lnTo>
                    <a:lnTo>
                      <a:pt x="435590" y="56042"/>
                    </a:lnTo>
                    <a:lnTo>
                      <a:pt x="478945" y="39360"/>
                    </a:lnTo>
                    <a:lnTo>
                      <a:pt x="523610" y="25474"/>
                    </a:lnTo>
                    <a:lnTo>
                      <a:pt x="569477" y="14488"/>
                    </a:lnTo>
                    <a:lnTo>
                      <a:pt x="616440" y="6510"/>
                    </a:lnTo>
                    <a:lnTo>
                      <a:pt x="664394" y="1645"/>
                    </a:lnTo>
                    <a:lnTo>
                      <a:pt x="713231" y="0"/>
                    </a:lnTo>
                    <a:lnTo>
                      <a:pt x="762069" y="1645"/>
                    </a:lnTo>
                    <a:lnTo>
                      <a:pt x="810023" y="6510"/>
                    </a:lnTo>
                    <a:lnTo>
                      <a:pt x="856986" y="14488"/>
                    </a:lnTo>
                    <a:lnTo>
                      <a:pt x="902853" y="25474"/>
                    </a:lnTo>
                    <a:lnTo>
                      <a:pt x="947518" y="39360"/>
                    </a:lnTo>
                    <a:lnTo>
                      <a:pt x="990873" y="56042"/>
                    </a:lnTo>
                    <a:lnTo>
                      <a:pt x="1032814" y="75413"/>
                    </a:lnTo>
                    <a:lnTo>
                      <a:pt x="1073234" y="97366"/>
                    </a:lnTo>
                    <a:lnTo>
                      <a:pt x="1112027" y="121796"/>
                    </a:lnTo>
                    <a:lnTo>
                      <a:pt x="1149086" y="148596"/>
                    </a:lnTo>
                    <a:lnTo>
                      <a:pt x="1184306" y="177660"/>
                    </a:lnTo>
                    <a:lnTo>
                      <a:pt x="1217580" y="208883"/>
                    </a:lnTo>
                    <a:lnTo>
                      <a:pt x="1248803" y="242157"/>
                    </a:lnTo>
                    <a:lnTo>
                      <a:pt x="1277867" y="277377"/>
                    </a:lnTo>
                    <a:lnTo>
                      <a:pt x="1304667" y="314436"/>
                    </a:lnTo>
                    <a:lnTo>
                      <a:pt x="1329097" y="353229"/>
                    </a:lnTo>
                    <a:lnTo>
                      <a:pt x="1351050" y="393649"/>
                    </a:lnTo>
                    <a:lnTo>
                      <a:pt x="1370421" y="435590"/>
                    </a:lnTo>
                    <a:lnTo>
                      <a:pt x="1387103" y="478945"/>
                    </a:lnTo>
                    <a:lnTo>
                      <a:pt x="1400989" y="523610"/>
                    </a:lnTo>
                    <a:lnTo>
                      <a:pt x="1411975" y="569477"/>
                    </a:lnTo>
                    <a:lnTo>
                      <a:pt x="1419953" y="616440"/>
                    </a:lnTo>
                    <a:lnTo>
                      <a:pt x="1424818" y="664394"/>
                    </a:lnTo>
                    <a:lnTo>
                      <a:pt x="1426463" y="713231"/>
                    </a:lnTo>
                    <a:lnTo>
                      <a:pt x="1424818" y="762069"/>
                    </a:lnTo>
                    <a:lnTo>
                      <a:pt x="1419953" y="810023"/>
                    </a:lnTo>
                    <a:lnTo>
                      <a:pt x="1411975" y="856986"/>
                    </a:lnTo>
                    <a:lnTo>
                      <a:pt x="1400989" y="902853"/>
                    </a:lnTo>
                    <a:lnTo>
                      <a:pt x="1387103" y="947518"/>
                    </a:lnTo>
                    <a:lnTo>
                      <a:pt x="1370421" y="990873"/>
                    </a:lnTo>
                    <a:lnTo>
                      <a:pt x="1351050" y="1032814"/>
                    </a:lnTo>
                    <a:lnTo>
                      <a:pt x="1329097" y="1073234"/>
                    </a:lnTo>
                    <a:lnTo>
                      <a:pt x="1304667" y="1112027"/>
                    </a:lnTo>
                    <a:lnTo>
                      <a:pt x="1277867" y="1149086"/>
                    </a:lnTo>
                    <a:lnTo>
                      <a:pt x="1248803" y="1184306"/>
                    </a:lnTo>
                    <a:lnTo>
                      <a:pt x="1217580" y="1217580"/>
                    </a:lnTo>
                    <a:lnTo>
                      <a:pt x="1184306" y="1248803"/>
                    </a:lnTo>
                    <a:lnTo>
                      <a:pt x="1149086" y="1277867"/>
                    </a:lnTo>
                    <a:lnTo>
                      <a:pt x="1112027" y="1304667"/>
                    </a:lnTo>
                    <a:lnTo>
                      <a:pt x="1073234" y="1329097"/>
                    </a:lnTo>
                    <a:lnTo>
                      <a:pt x="1032814" y="1351050"/>
                    </a:lnTo>
                    <a:lnTo>
                      <a:pt x="990873" y="1370421"/>
                    </a:lnTo>
                    <a:lnTo>
                      <a:pt x="947518" y="1387103"/>
                    </a:lnTo>
                    <a:lnTo>
                      <a:pt x="902853" y="1400989"/>
                    </a:lnTo>
                    <a:lnTo>
                      <a:pt x="856986" y="1411975"/>
                    </a:lnTo>
                    <a:lnTo>
                      <a:pt x="810023" y="1419953"/>
                    </a:lnTo>
                    <a:lnTo>
                      <a:pt x="762069" y="1424818"/>
                    </a:lnTo>
                    <a:lnTo>
                      <a:pt x="713231" y="1426463"/>
                    </a:lnTo>
                    <a:lnTo>
                      <a:pt x="664394" y="1424818"/>
                    </a:lnTo>
                    <a:lnTo>
                      <a:pt x="616440" y="1419953"/>
                    </a:lnTo>
                    <a:lnTo>
                      <a:pt x="569477" y="1411975"/>
                    </a:lnTo>
                    <a:lnTo>
                      <a:pt x="523610" y="1400989"/>
                    </a:lnTo>
                    <a:lnTo>
                      <a:pt x="478945" y="1387103"/>
                    </a:lnTo>
                    <a:lnTo>
                      <a:pt x="435590" y="1370421"/>
                    </a:lnTo>
                    <a:lnTo>
                      <a:pt x="393649" y="1351050"/>
                    </a:lnTo>
                    <a:lnTo>
                      <a:pt x="353229" y="1329097"/>
                    </a:lnTo>
                    <a:lnTo>
                      <a:pt x="314436" y="1304667"/>
                    </a:lnTo>
                    <a:lnTo>
                      <a:pt x="277377" y="1277867"/>
                    </a:lnTo>
                    <a:lnTo>
                      <a:pt x="242157" y="1248803"/>
                    </a:lnTo>
                    <a:lnTo>
                      <a:pt x="208883" y="1217580"/>
                    </a:lnTo>
                    <a:lnTo>
                      <a:pt x="177660" y="1184306"/>
                    </a:lnTo>
                    <a:lnTo>
                      <a:pt x="148596" y="1149086"/>
                    </a:lnTo>
                    <a:lnTo>
                      <a:pt x="121796" y="1112027"/>
                    </a:lnTo>
                    <a:lnTo>
                      <a:pt x="97366" y="1073234"/>
                    </a:lnTo>
                    <a:lnTo>
                      <a:pt x="75413" y="1032814"/>
                    </a:lnTo>
                    <a:lnTo>
                      <a:pt x="56042" y="990873"/>
                    </a:lnTo>
                    <a:lnTo>
                      <a:pt x="39360" y="947518"/>
                    </a:lnTo>
                    <a:lnTo>
                      <a:pt x="25474" y="902853"/>
                    </a:lnTo>
                    <a:lnTo>
                      <a:pt x="14488" y="856986"/>
                    </a:lnTo>
                    <a:lnTo>
                      <a:pt x="6510" y="810023"/>
                    </a:lnTo>
                    <a:lnTo>
                      <a:pt x="1645" y="762069"/>
                    </a:lnTo>
                    <a:lnTo>
                      <a:pt x="0" y="713231"/>
                    </a:lnTo>
                    <a:close/>
                  </a:path>
                </a:pathLst>
              </a:custGeom>
              <a:ln w="38100">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22" name="object 28"/>
            <p:cNvSpPr txBox="1"/>
            <p:nvPr/>
          </p:nvSpPr>
          <p:spPr>
            <a:xfrm>
              <a:off x="6801103" y="1618359"/>
              <a:ext cx="991235" cy="786641"/>
            </a:xfrm>
            <a:prstGeom prst="rect">
              <a:avLst/>
            </a:prstGeom>
          </p:spPr>
          <p:txBody>
            <a:bodyPr vert="horz" wrap="square" lIns="0" tIns="19050" rIns="0" bIns="0" rtlCol="0" anchor="ctr" anchorCtr="0">
              <a:spAutoFit/>
            </a:bodyPr>
            <a:lstStyle/>
            <a:p>
              <a:pPr marR="5080" algn="ctr"/>
              <a:r>
                <a:rPr sz="2000" spc="-35" dirty="0">
                  <a:solidFill>
                    <a:srgbClr val="252525"/>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危險性機械設備操作資格</a:t>
              </a: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3" name="object 29"/>
            <p:cNvGrpSpPr/>
            <p:nvPr/>
          </p:nvGrpSpPr>
          <p:grpSpPr>
            <a:xfrm>
              <a:off x="6306058" y="3147695"/>
              <a:ext cx="1761108" cy="1545336"/>
              <a:chOff x="5040503" y="4014216"/>
              <a:chExt cx="1761108" cy="1545336"/>
            </a:xfrm>
          </p:grpSpPr>
          <p:sp>
            <p:nvSpPr>
              <p:cNvPr id="25" name="object 31"/>
              <p:cNvSpPr/>
              <p:nvPr/>
            </p:nvSpPr>
            <p:spPr>
              <a:xfrm>
                <a:off x="5040503" y="4197477"/>
                <a:ext cx="372745" cy="215265"/>
              </a:xfrm>
              <a:custGeom>
                <a:avLst/>
                <a:gdLst/>
                <a:ahLst/>
                <a:cxnLst/>
                <a:rect l="l" t="t" r="r" b="b"/>
                <a:pathLst>
                  <a:path w="372745" h="215264">
                    <a:moveTo>
                      <a:pt x="0" y="0"/>
                    </a:moveTo>
                    <a:lnTo>
                      <a:pt x="372363" y="215011"/>
                    </a:lnTo>
                  </a:path>
                </a:pathLst>
              </a:custGeom>
              <a:ln w="25399">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6" name="object 32"/>
              <p:cNvPicPr/>
              <p:nvPr/>
            </p:nvPicPr>
            <p:blipFill>
              <a:blip r:embed="rId3" cstate="print"/>
              <a:stretch>
                <a:fillRect/>
              </a:stretch>
            </p:blipFill>
            <p:spPr>
              <a:xfrm>
                <a:off x="5256276" y="4014216"/>
                <a:ext cx="1545335" cy="1545336"/>
              </a:xfrm>
              <a:prstGeom prst="rect">
                <a:avLst/>
              </a:prstGeom>
            </p:spPr>
          </p:pic>
          <p:pic>
            <p:nvPicPr>
              <p:cNvPr id="27" name="object 33"/>
              <p:cNvPicPr/>
              <p:nvPr/>
            </p:nvPicPr>
            <p:blipFill>
              <a:blip r:embed="rId6" cstate="print"/>
              <a:stretch>
                <a:fillRect/>
              </a:stretch>
            </p:blipFill>
            <p:spPr>
              <a:xfrm>
                <a:off x="5347716" y="4498873"/>
                <a:ext cx="1360932" cy="629386"/>
              </a:xfrm>
              <a:prstGeom prst="rect">
                <a:avLst/>
              </a:prstGeom>
            </p:spPr>
          </p:pic>
          <p:sp>
            <p:nvSpPr>
              <p:cNvPr id="28" name="object 34"/>
              <p:cNvSpPr/>
              <p:nvPr/>
            </p:nvSpPr>
            <p:spPr>
              <a:xfrm>
                <a:off x="5317998" y="4056126"/>
                <a:ext cx="1426845" cy="1426845"/>
              </a:xfrm>
              <a:custGeom>
                <a:avLst/>
                <a:gdLst/>
                <a:ahLst/>
                <a:cxnLst/>
                <a:rect l="l" t="t" r="r" b="b"/>
                <a:pathLst>
                  <a:path w="1426845" h="1426845">
                    <a:moveTo>
                      <a:pt x="713231" y="0"/>
                    </a:moveTo>
                    <a:lnTo>
                      <a:pt x="664394" y="1645"/>
                    </a:lnTo>
                    <a:lnTo>
                      <a:pt x="616440" y="6510"/>
                    </a:lnTo>
                    <a:lnTo>
                      <a:pt x="569477" y="14488"/>
                    </a:lnTo>
                    <a:lnTo>
                      <a:pt x="523610" y="25474"/>
                    </a:lnTo>
                    <a:lnTo>
                      <a:pt x="478945" y="39360"/>
                    </a:lnTo>
                    <a:lnTo>
                      <a:pt x="435590" y="56042"/>
                    </a:lnTo>
                    <a:lnTo>
                      <a:pt x="393649" y="75413"/>
                    </a:lnTo>
                    <a:lnTo>
                      <a:pt x="353229" y="97366"/>
                    </a:lnTo>
                    <a:lnTo>
                      <a:pt x="314436" y="121796"/>
                    </a:lnTo>
                    <a:lnTo>
                      <a:pt x="277377" y="148596"/>
                    </a:lnTo>
                    <a:lnTo>
                      <a:pt x="242157" y="177660"/>
                    </a:lnTo>
                    <a:lnTo>
                      <a:pt x="208883" y="208883"/>
                    </a:lnTo>
                    <a:lnTo>
                      <a:pt x="177660" y="242157"/>
                    </a:lnTo>
                    <a:lnTo>
                      <a:pt x="148596" y="277377"/>
                    </a:lnTo>
                    <a:lnTo>
                      <a:pt x="121796" y="314436"/>
                    </a:lnTo>
                    <a:lnTo>
                      <a:pt x="97366" y="353229"/>
                    </a:lnTo>
                    <a:lnTo>
                      <a:pt x="75413" y="393649"/>
                    </a:lnTo>
                    <a:lnTo>
                      <a:pt x="56042" y="435590"/>
                    </a:lnTo>
                    <a:lnTo>
                      <a:pt x="39360" y="478945"/>
                    </a:lnTo>
                    <a:lnTo>
                      <a:pt x="25474" y="523610"/>
                    </a:lnTo>
                    <a:lnTo>
                      <a:pt x="14488" y="569477"/>
                    </a:lnTo>
                    <a:lnTo>
                      <a:pt x="6510" y="616440"/>
                    </a:lnTo>
                    <a:lnTo>
                      <a:pt x="1645" y="664394"/>
                    </a:lnTo>
                    <a:lnTo>
                      <a:pt x="0" y="713232"/>
                    </a:lnTo>
                    <a:lnTo>
                      <a:pt x="1645" y="762069"/>
                    </a:lnTo>
                    <a:lnTo>
                      <a:pt x="6510" y="810023"/>
                    </a:lnTo>
                    <a:lnTo>
                      <a:pt x="14488" y="856986"/>
                    </a:lnTo>
                    <a:lnTo>
                      <a:pt x="25474" y="902853"/>
                    </a:lnTo>
                    <a:lnTo>
                      <a:pt x="39360" y="947518"/>
                    </a:lnTo>
                    <a:lnTo>
                      <a:pt x="56042" y="990873"/>
                    </a:lnTo>
                    <a:lnTo>
                      <a:pt x="75413" y="1032814"/>
                    </a:lnTo>
                    <a:lnTo>
                      <a:pt x="97366" y="1073234"/>
                    </a:lnTo>
                    <a:lnTo>
                      <a:pt x="121796" y="1112027"/>
                    </a:lnTo>
                    <a:lnTo>
                      <a:pt x="148596" y="1149086"/>
                    </a:lnTo>
                    <a:lnTo>
                      <a:pt x="177660" y="1184306"/>
                    </a:lnTo>
                    <a:lnTo>
                      <a:pt x="208883" y="1217580"/>
                    </a:lnTo>
                    <a:lnTo>
                      <a:pt x="242157" y="1248803"/>
                    </a:lnTo>
                    <a:lnTo>
                      <a:pt x="277377" y="1277867"/>
                    </a:lnTo>
                    <a:lnTo>
                      <a:pt x="314436" y="1304667"/>
                    </a:lnTo>
                    <a:lnTo>
                      <a:pt x="353229" y="1329097"/>
                    </a:lnTo>
                    <a:lnTo>
                      <a:pt x="393649" y="1351050"/>
                    </a:lnTo>
                    <a:lnTo>
                      <a:pt x="435590" y="1370421"/>
                    </a:lnTo>
                    <a:lnTo>
                      <a:pt x="478945" y="1387103"/>
                    </a:lnTo>
                    <a:lnTo>
                      <a:pt x="523610" y="1400989"/>
                    </a:lnTo>
                    <a:lnTo>
                      <a:pt x="569477" y="1411975"/>
                    </a:lnTo>
                    <a:lnTo>
                      <a:pt x="616440" y="1419953"/>
                    </a:lnTo>
                    <a:lnTo>
                      <a:pt x="664394" y="1424818"/>
                    </a:lnTo>
                    <a:lnTo>
                      <a:pt x="713231" y="1426464"/>
                    </a:lnTo>
                    <a:lnTo>
                      <a:pt x="762069" y="1424818"/>
                    </a:lnTo>
                    <a:lnTo>
                      <a:pt x="810023" y="1419953"/>
                    </a:lnTo>
                    <a:lnTo>
                      <a:pt x="856986" y="1411975"/>
                    </a:lnTo>
                    <a:lnTo>
                      <a:pt x="902853" y="1400989"/>
                    </a:lnTo>
                    <a:lnTo>
                      <a:pt x="947518" y="1387103"/>
                    </a:lnTo>
                    <a:lnTo>
                      <a:pt x="990873" y="1370421"/>
                    </a:lnTo>
                    <a:lnTo>
                      <a:pt x="1032814" y="1351050"/>
                    </a:lnTo>
                    <a:lnTo>
                      <a:pt x="1073234" y="1329097"/>
                    </a:lnTo>
                    <a:lnTo>
                      <a:pt x="1112027" y="1304667"/>
                    </a:lnTo>
                    <a:lnTo>
                      <a:pt x="1149086" y="1277867"/>
                    </a:lnTo>
                    <a:lnTo>
                      <a:pt x="1184306" y="1248803"/>
                    </a:lnTo>
                    <a:lnTo>
                      <a:pt x="1217580" y="1217580"/>
                    </a:lnTo>
                    <a:lnTo>
                      <a:pt x="1248803" y="1184306"/>
                    </a:lnTo>
                    <a:lnTo>
                      <a:pt x="1277867" y="1149086"/>
                    </a:lnTo>
                    <a:lnTo>
                      <a:pt x="1304667" y="1112027"/>
                    </a:lnTo>
                    <a:lnTo>
                      <a:pt x="1329097" y="1073234"/>
                    </a:lnTo>
                    <a:lnTo>
                      <a:pt x="1351050" y="1032814"/>
                    </a:lnTo>
                    <a:lnTo>
                      <a:pt x="1370421" y="990873"/>
                    </a:lnTo>
                    <a:lnTo>
                      <a:pt x="1387103" y="947518"/>
                    </a:lnTo>
                    <a:lnTo>
                      <a:pt x="1400989" y="902853"/>
                    </a:lnTo>
                    <a:lnTo>
                      <a:pt x="1411975" y="856986"/>
                    </a:lnTo>
                    <a:lnTo>
                      <a:pt x="1419953" y="810023"/>
                    </a:lnTo>
                    <a:lnTo>
                      <a:pt x="1424818" y="762069"/>
                    </a:lnTo>
                    <a:lnTo>
                      <a:pt x="1426463" y="713232"/>
                    </a:lnTo>
                    <a:lnTo>
                      <a:pt x="1424818" y="664394"/>
                    </a:lnTo>
                    <a:lnTo>
                      <a:pt x="1419953" y="616440"/>
                    </a:lnTo>
                    <a:lnTo>
                      <a:pt x="1411975" y="569477"/>
                    </a:lnTo>
                    <a:lnTo>
                      <a:pt x="1400989" y="523610"/>
                    </a:lnTo>
                    <a:lnTo>
                      <a:pt x="1387103" y="478945"/>
                    </a:lnTo>
                    <a:lnTo>
                      <a:pt x="1370421" y="435590"/>
                    </a:lnTo>
                    <a:lnTo>
                      <a:pt x="1351050" y="393649"/>
                    </a:lnTo>
                    <a:lnTo>
                      <a:pt x="1329097" y="353229"/>
                    </a:lnTo>
                    <a:lnTo>
                      <a:pt x="1304667" y="314436"/>
                    </a:lnTo>
                    <a:lnTo>
                      <a:pt x="1277867" y="277377"/>
                    </a:lnTo>
                    <a:lnTo>
                      <a:pt x="1248803" y="242157"/>
                    </a:lnTo>
                    <a:lnTo>
                      <a:pt x="1217580" y="208883"/>
                    </a:lnTo>
                    <a:lnTo>
                      <a:pt x="1184306" y="177660"/>
                    </a:lnTo>
                    <a:lnTo>
                      <a:pt x="1149086" y="148596"/>
                    </a:lnTo>
                    <a:lnTo>
                      <a:pt x="1112027" y="121796"/>
                    </a:lnTo>
                    <a:lnTo>
                      <a:pt x="1073234" y="97366"/>
                    </a:lnTo>
                    <a:lnTo>
                      <a:pt x="1032814" y="75413"/>
                    </a:lnTo>
                    <a:lnTo>
                      <a:pt x="990873" y="56042"/>
                    </a:lnTo>
                    <a:lnTo>
                      <a:pt x="947518" y="39360"/>
                    </a:lnTo>
                    <a:lnTo>
                      <a:pt x="902853" y="25474"/>
                    </a:lnTo>
                    <a:lnTo>
                      <a:pt x="856986" y="14488"/>
                    </a:lnTo>
                    <a:lnTo>
                      <a:pt x="810023" y="6510"/>
                    </a:lnTo>
                    <a:lnTo>
                      <a:pt x="762069" y="1645"/>
                    </a:lnTo>
                    <a:lnTo>
                      <a:pt x="713231" y="0"/>
                    </a:lnTo>
                    <a:close/>
                  </a:path>
                </a:pathLst>
              </a:custGeom>
              <a:solidFill>
                <a:srgbClr val="87BE9E"/>
              </a:solidFill>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9" name="object 35"/>
              <p:cNvSpPr/>
              <p:nvPr/>
            </p:nvSpPr>
            <p:spPr>
              <a:xfrm>
                <a:off x="5317998" y="4056126"/>
                <a:ext cx="1426845" cy="1426845"/>
              </a:xfrm>
              <a:custGeom>
                <a:avLst/>
                <a:gdLst/>
                <a:ahLst/>
                <a:cxnLst/>
                <a:rect l="l" t="t" r="r" b="b"/>
                <a:pathLst>
                  <a:path w="1426845" h="1426845">
                    <a:moveTo>
                      <a:pt x="0" y="713232"/>
                    </a:moveTo>
                    <a:lnTo>
                      <a:pt x="1645" y="664394"/>
                    </a:lnTo>
                    <a:lnTo>
                      <a:pt x="6510" y="616440"/>
                    </a:lnTo>
                    <a:lnTo>
                      <a:pt x="14488" y="569477"/>
                    </a:lnTo>
                    <a:lnTo>
                      <a:pt x="25474" y="523610"/>
                    </a:lnTo>
                    <a:lnTo>
                      <a:pt x="39360" y="478945"/>
                    </a:lnTo>
                    <a:lnTo>
                      <a:pt x="56042" y="435590"/>
                    </a:lnTo>
                    <a:lnTo>
                      <a:pt x="75413" y="393649"/>
                    </a:lnTo>
                    <a:lnTo>
                      <a:pt x="97366" y="353229"/>
                    </a:lnTo>
                    <a:lnTo>
                      <a:pt x="121796" y="314436"/>
                    </a:lnTo>
                    <a:lnTo>
                      <a:pt x="148596" y="277377"/>
                    </a:lnTo>
                    <a:lnTo>
                      <a:pt x="177660" y="242157"/>
                    </a:lnTo>
                    <a:lnTo>
                      <a:pt x="208883" y="208883"/>
                    </a:lnTo>
                    <a:lnTo>
                      <a:pt x="242157" y="177660"/>
                    </a:lnTo>
                    <a:lnTo>
                      <a:pt x="277377" y="148596"/>
                    </a:lnTo>
                    <a:lnTo>
                      <a:pt x="314436" y="121796"/>
                    </a:lnTo>
                    <a:lnTo>
                      <a:pt x="353229" y="97366"/>
                    </a:lnTo>
                    <a:lnTo>
                      <a:pt x="393649" y="75413"/>
                    </a:lnTo>
                    <a:lnTo>
                      <a:pt x="435590" y="56042"/>
                    </a:lnTo>
                    <a:lnTo>
                      <a:pt x="478945" y="39360"/>
                    </a:lnTo>
                    <a:lnTo>
                      <a:pt x="523610" y="25474"/>
                    </a:lnTo>
                    <a:lnTo>
                      <a:pt x="569477" y="14488"/>
                    </a:lnTo>
                    <a:lnTo>
                      <a:pt x="616440" y="6510"/>
                    </a:lnTo>
                    <a:lnTo>
                      <a:pt x="664394" y="1645"/>
                    </a:lnTo>
                    <a:lnTo>
                      <a:pt x="713231" y="0"/>
                    </a:lnTo>
                    <a:lnTo>
                      <a:pt x="762069" y="1645"/>
                    </a:lnTo>
                    <a:lnTo>
                      <a:pt x="810023" y="6510"/>
                    </a:lnTo>
                    <a:lnTo>
                      <a:pt x="856986" y="14488"/>
                    </a:lnTo>
                    <a:lnTo>
                      <a:pt x="902853" y="25474"/>
                    </a:lnTo>
                    <a:lnTo>
                      <a:pt x="947518" y="39360"/>
                    </a:lnTo>
                    <a:lnTo>
                      <a:pt x="990873" y="56042"/>
                    </a:lnTo>
                    <a:lnTo>
                      <a:pt x="1032814" y="75413"/>
                    </a:lnTo>
                    <a:lnTo>
                      <a:pt x="1073234" y="97366"/>
                    </a:lnTo>
                    <a:lnTo>
                      <a:pt x="1112027" y="121796"/>
                    </a:lnTo>
                    <a:lnTo>
                      <a:pt x="1149086" y="148596"/>
                    </a:lnTo>
                    <a:lnTo>
                      <a:pt x="1184306" y="177660"/>
                    </a:lnTo>
                    <a:lnTo>
                      <a:pt x="1217580" y="208883"/>
                    </a:lnTo>
                    <a:lnTo>
                      <a:pt x="1248803" y="242157"/>
                    </a:lnTo>
                    <a:lnTo>
                      <a:pt x="1277867" y="277377"/>
                    </a:lnTo>
                    <a:lnTo>
                      <a:pt x="1304667" y="314436"/>
                    </a:lnTo>
                    <a:lnTo>
                      <a:pt x="1329097" y="353229"/>
                    </a:lnTo>
                    <a:lnTo>
                      <a:pt x="1351050" y="393649"/>
                    </a:lnTo>
                    <a:lnTo>
                      <a:pt x="1370421" y="435590"/>
                    </a:lnTo>
                    <a:lnTo>
                      <a:pt x="1387103" y="478945"/>
                    </a:lnTo>
                    <a:lnTo>
                      <a:pt x="1400989" y="523610"/>
                    </a:lnTo>
                    <a:lnTo>
                      <a:pt x="1411975" y="569477"/>
                    </a:lnTo>
                    <a:lnTo>
                      <a:pt x="1419953" y="616440"/>
                    </a:lnTo>
                    <a:lnTo>
                      <a:pt x="1424818" y="664394"/>
                    </a:lnTo>
                    <a:lnTo>
                      <a:pt x="1426463" y="713232"/>
                    </a:lnTo>
                    <a:lnTo>
                      <a:pt x="1424818" y="762069"/>
                    </a:lnTo>
                    <a:lnTo>
                      <a:pt x="1419953" y="810023"/>
                    </a:lnTo>
                    <a:lnTo>
                      <a:pt x="1411975" y="856986"/>
                    </a:lnTo>
                    <a:lnTo>
                      <a:pt x="1400989" y="902853"/>
                    </a:lnTo>
                    <a:lnTo>
                      <a:pt x="1387103" y="947518"/>
                    </a:lnTo>
                    <a:lnTo>
                      <a:pt x="1370421" y="990873"/>
                    </a:lnTo>
                    <a:lnTo>
                      <a:pt x="1351050" y="1032814"/>
                    </a:lnTo>
                    <a:lnTo>
                      <a:pt x="1329097" y="1073234"/>
                    </a:lnTo>
                    <a:lnTo>
                      <a:pt x="1304667" y="1112027"/>
                    </a:lnTo>
                    <a:lnTo>
                      <a:pt x="1277867" y="1149086"/>
                    </a:lnTo>
                    <a:lnTo>
                      <a:pt x="1248803" y="1184306"/>
                    </a:lnTo>
                    <a:lnTo>
                      <a:pt x="1217580" y="1217580"/>
                    </a:lnTo>
                    <a:lnTo>
                      <a:pt x="1184306" y="1248803"/>
                    </a:lnTo>
                    <a:lnTo>
                      <a:pt x="1149086" y="1277867"/>
                    </a:lnTo>
                    <a:lnTo>
                      <a:pt x="1112027" y="1304667"/>
                    </a:lnTo>
                    <a:lnTo>
                      <a:pt x="1073234" y="1329097"/>
                    </a:lnTo>
                    <a:lnTo>
                      <a:pt x="1032814" y="1351050"/>
                    </a:lnTo>
                    <a:lnTo>
                      <a:pt x="990873" y="1370421"/>
                    </a:lnTo>
                    <a:lnTo>
                      <a:pt x="947518" y="1387103"/>
                    </a:lnTo>
                    <a:lnTo>
                      <a:pt x="902853" y="1400989"/>
                    </a:lnTo>
                    <a:lnTo>
                      <a:pt x="856986" y="1411975"/>
                    </a:lnTo>
                    <a:lnTo>
                      <a:pt x="810023" y="1419953"/>
                    </a:lnTo>
                    <a:lnTo>
                      <a:pt x="762069" y="1424818"/>
                    </a:lnTo>
                    <a:lnTo>
                      <a:pt x="713231" y="1426464"/>
                    </a:lnTo>
                    <a:lnTo>
                      <a:pt x="664394" y="1424818"/>
                    </a:lnTo>
                    <a:lnTo>
                      <a:pt x="616440" y="1419953"/>
                    </a:lnTo>
                    <a:lnTo>
                      <a:pt x="569477" y="1411975"/>
                    </a:lnTo>
                    <a:lnTo>
                      <a:pt x="523610" y="1400989"/>
                    </a:lnTo>
                    <a:lnTo>
                      <a:pt x="478945" y="1387103"/>
                    </a:lnTo>
                    <a:lnTo>
                      <a:pt x="435590" y="1370421"/>
                    </a:lnTo>
                    <a:lnTo>
                      <a:pt x="393649" y="1351050"/>
                    </a:lnTo>
                    <a:lnTo>
                      <a:pt x="353229" y="1329097"/>
                    </a:lnTo>
                    <a:lnTo>
                      <a:pt x="314436" y="1304667"/>
                    </a:lnTo>
                    <a:lnTo>
                      <a:pt x="277377" y="1277867"/>
                    </a:lnTo>
                    <a:lnTo>
                      <a:pt x="242157" y="1248803"/>
                    </a:lnTo>
                    <a:lnTo>
                      <a:pt x="208883" y="1217580"/>
                    </a:lnTo>
                    <a:lnTo>
                      <a:pt x="177660" y="1184306"/>
                    </a:lnTo>
                    <a:lnTo>
                      <a:pt x="148596" y="1149086"/>
                    </a:lnTo>
                    <a:lnTo>
                      <a:pt x="121796" y="1112027"/>
                    </a:lnTo>
                    <a:lnTo>
                      <a:pt x="97366" y="1073234"/>
                    </a:lnTo>
                    <a:lnTo>
                      <a:pt x="75413" y="1032814"/>
                    </a:lnTo>
                    <a:lnTo>
                      <a:pt x="56042" y="990873"/>
                    </a:lnTo>
                    <a:lnTo>
                      <a:pt x="39360" y="947518"/>
                    </a:lnTo>
                    <a:lnTo>
                      <a:pt x="25474" y="902853"/>
                    </a:lnTo>
                    <a:lnTo>
                      <a:pt x="14488" y="856986"/>
                    </a:lnTo>
                    <a:lnTo>
                      <a:pt x="6510" y="810023"/>
                    </a:lnTo>
                    <a:lnTo>
                      <a:pt x="1645" y="762069"/>
                    </a:lnTo>
                    <a:lnTo>
                      <a:pt x="0" y="713232"/>
                    </a:lnTo>
                    <a:close/>
                  </a:path>
                </a:pathLst>
              </a:custGeom>
              <a:ln w="38100">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30" name="object 36"/>
            <p:cNvSpPr txBox="1"/>
            <p:nvPr/>
          </p:nvSpPr>
          <p:spPr>
            <a:xfrm>
              <a:off x="6801103" y="3734473"/>
              <a:ext cx="991869" cy="267029"/>
            </a:xfrm>
            <a:prstGeom prst="rect">
              <a:avLst/>
            </a:prstGeom>
          </p:spPr>
          <p:txBody>
            <a:bodyPr vert="horz" wrap="square" lIns="0" tIns="12065" rIns="0" bIns="0" rtlCol="0" anchor="ctr" anchorCtr="0">
              <a:spAutoFit/>
            </a:bodyPr>
            <a:lstStyle/>
            <a:p>
              <a:pPr algn="ctr"/>
              <a:r>
                <a:rPr sz="2000" spc="-35" dirty="0">
                  <a:solidFill>
                    <a:srgbClr val="252525"/>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承攬管理</a:t>
              </a: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1" name="object 37"/>
            <p:cNvGrpSpPr/>
            <p:nvPr/>
          </p:nvGrpSpPr>
          <p:grpSpPr>
            <a:xfrm>
              <a:off x="4914010" y="3687953"/>
              <a:ext cx="1545336" cy="1933206"/>
              <a:chOff x="3648455" y="4554474"/>
              <a:chExt cx="1545336" cy="1933206"/>
            </a:xfrm>
          </p:grpSpPr>
          <p:sp>
            <p:nvSpPr>
              <p:cNvPr id="33" name="object 39"/>
              <p:cNvSpPr/>
              <p:nvPr/>
            </p:nvSpPr>
            <p:spPr>
              <a:xfrm>
                <a:off x="4422901" y="4554474"/>
                <a:ext cx="0" cy="429895"/>
              </a:xfrm>
              <a:custGeom>
                <a:avLst/>
                <a:gdLst/>
                <a:ahLst/>
                <a:cxnLst/>
                <a:rect l="l" t="t" r="r" b="b"/>
                <a:pathLst>
                  <a:path h="429895">
                    <a:moveTo>
                      <a:pt x="0" y="0"/>
                    </a:moveTo>
                    <a:lnTo>
                      <a:pt x="0" y="429894"/>
                    </a:lnTo>
                  </a:path>
                </a:pathLst>
              </a:custGeom>
              <a:ln w="25908">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4" name="object 40"/>
              <p:cNvPicPr/>
              <p:nvPr/>
            </p:nvPicPr>
            <p:blipFill>
              <a:blip r:embed="rId3" cstate="print"/>
              <a:stretch>
                <a:fillRect/>
              </a:stretch>
            </p:blipFill>
            <p:spPr>
              <a:xfrm>
                <a:off x="3648455" y="4942344"/>
                <a:ext cx="1545336" cy="1545336"/>
              </a:xfrm>
              <a:prstGeom prst="rect">
                <a:avLst/>
              </a:prstGeom>
            </p:spPr>
          </p:pic>
          <p:pic>
            <p:nvPicPr>
              <p:cNvPr id="35" name="object 41"/>
              <p:cNvPicPr/>
              <p:nvPr/>
            </p:nvPicPr>
            <p:blipFill>
              <a:blip r:embed="rId7" cstate="print"/>
              <a:stretch>
                <a:fillRect/>
              </a:stretch>
            </p:blipFill>
            <p:spPr>
              <a:xfrm>
                <a:off x="3739895" y="5285232"/>
                <a:ext cx="1360931" cy="912863"/>
              </a:xfrm>
              <a:prstGeom prst="rect">
                <a:avLst/>
              </a:prstGeom>
            </p:spPr>
          </p:pic>
          <p:sp>
            <p:nvSpPr>
              <p:cNvPr id="36" name="object 42"/>
              <p:cNvSpPr/>
              <p:nvPr/>
            </p:nvSpPr>
            <p:spPr>
              <a:xfrm>
                <a:off x="3710177" y="4984242"/>
                <a:ext cx="1426845" cy="1426845"/>
              </a:xfrm>
              <a:custGeom>
                <a:avLst/>
                <a:gdLst/>
                <a:ahLst/>
                <a:cxnLst/>
                <a:rect l="l" t="t" r="r" b="b"/>
                <a:pathLst>
                  <a:path w="1426845" h="1426845">
                    <a:moveTo>
                      <a:pt x="713232" y="0"/>
                    </a:moveTo>
                    <a:lnTo>
                      <a:pt x="664394" y="1645"/>
                    </a:lnTo>
                    <a:lnTo>
                      <a:pt x="616440" y="6510"/>
                    </a:lnTo>
                    <a:lnTo>
                      <a:pt x="569477" y="14488"/>
                    </a:lnTo>
                    <a:lnTo>
                      <a:pt x="523610" y="25474"/>
                    </a:lnTo>
                    <a:lnTo>
                      <a:pt x="478945" y="39360"/>
                    </a:lnTo>
                    <a:lnTo>
                      <a:pt x="435590" y="56042"/>
                    </a:lnTo>
                    <a:lnTo>
                      <a:pt x="393649" y="75413"/>
                    </a:lnTo>
                    <a:lnTo>
                      <a:pt x="353229" y="97366"/>
                    </a:lnTo>
                    <a:lnTo>
                      <a:pt x="314436" y="121796"/>
                    </a:lnTo>
                    <a:lnTo>
                      <a:pt x="277377" y="148596"/>
                    </a:lnTo>
                    <a:lnTo>
                      <a:pt x="242157" y="177660"/>
                    </a:lnTo>
                    <a:lnTo>
                      <a:pt x="208883" y="208883"/>
                    </a:lnTo>
                    <a:lnTo>
                      <a:pt x="177660" y="242157"/>
                    </a:lnTo>
                    <a:lnTo>
                      <a:pt x="148596" y="277377"/>
                    </a:lnTo>
                    <a:lnTo>
                      <a:pt x="121796" y="314436"/>
                    </a:lnTo>
                    <a:lnTo>
                      <a:pt x="97366" y="353229"/>
                    </a:lnTo>
                    <a:lnTo>
                      <a:pt x="75413" y="393649"/>
                    </a:lnTo>
                    <a:lnTo>
                      <a:pt x="56042" y="435590"/>
                    </a:lnTo>
                    <a:lnTo>
                      <a:pt x="39360" y="478945"/>
                    </a:lnTo>
                    <a:lnTo>
                      <a:pt x="25474" y="523610"/>
                    </a:lnTo>
                    <a:lnTo>
                      <a:pt x="14488" y="569477"/>
                    </a:lnTo>
                    <a:lnTo>
                      <a:pt x="6510" y="616440"/>
                    </a:lnTo>
                    <a:lnTo>
                      <a:pt x="1645" y="664394"/>
                    </a:lnTo>
                    <a:lnTo>
                      <a:pt x="0" y="713231"/>
                    </a:lnTo>
                    <a:lnTo>
                      <a:pt x="1645" y="762063"/>
                    </a:lnTo>
                    <a:lnTo>
                      <a:pt x="6510" y="810012"/>
                    </a:lnTo>
                    <a:lnTo>
                      <a:pt x="14488" y="856971"/>
                    </a:lnTo>
                    <a:lnTo>
                      <a:pt x="25474" y="902835"/>
                    </a:lnTo>
                    <a:lnTo>
                      <a:pt x="39360" y="947498"/>
                    </a:lnTo>
                    <a:lnTo>
                      <a:pt x="56042" y="990852"/>
                    </a:lnTo>
                    <a:lnTo>
                      <a:pt x="75413" y="1032792"/>
                    </a:lnTo>
                    <a:lnTo>
                      <a:pt x="97366" y="1073212"/>
                    </a:lnTo>
                    <a:lnTo>
                      <a:pt x="121796" y="1112005"/>
                    </a:lnTo>
                    <a:lnTo>
                      <a:pt x="148596" y="1149065"/>
                    </a:lnTo>
                    <a:lnTo>
                      <a:pt x="177660" y="1184286"/>
                    </a:lnTo>
                    <a:lnTo>
                      <a:pt x="208883" y="1217561"/>
                    </a:lnTo>
                    <a:lnTo>
                      <a:pt x="242157" y="1248785"/>
                    </a:lnTo>
                    <a:lnTo>
                      <a:pt x="277377" y="1277851"/>
                    </a:lnTo>
                    <a:lnTo>
                      <a:pt x="314436" y="1304654"/>
                    </a:lnTo>
                    <a:lnTo>
                      <a:pt x="353229" y="1329086"/>
                    </a:lnTo>
                    <a:lnTo>
                      <a:pt x="393649" y="1351041"/>
                    </a:lnTo>
                    <a:lnTo>
                      <a:pt x="435590" y="1370414"/>
                    </a:lnTo>
                    <a:lnTo>
                      <a:pt x="478945" y="1387097"/>
                    </a:lnTo>
                    <a:lnTo>
                      <a:pt x="523610" y="1400986"/>
                    </a:lnTo>
                    <a:lnTo>
                      <a:pt x="569477" y="1411973"/>
                    </a:lnTo>
                    <a:lnTo>
                      <a:pt x="616440" y="1419952"/>
                    </a:lnTo>
                    <a:lnTo>
                      <a:pt x="664394" y="1424818"/>
                    </a:lnTo>
                    <a:lnTo>
                      <a:pt x="713232" y="1426463"/>
                    </a:lnTo>
                    <a:lnTo>
                      <a:pt x="762069" y="1424818"/>
                    </a:lnTo>
                    <a:lnTo>
                      <a:pt x="810023" y="1419952"/>
                    </a:lnTo>
                    <a:lnTo>
                      <a:pt x="856986" y="1411973"/>
                    </a:lnTo>
                    <a:lnTo>
                      <a:pt x="902853" y="1400986"/>
                    </a:lnTo>
                    <a:lnTo>
                      <a:pt x="947518" y="1387097"/>
                    </a:lnTo>
                    <a:lnTo>
                      <a:pt x="990873" y="1370414"/>
                    </a:lnTo>
                    <a:lnTo>
                      <a:pt x="1032814" y="1351041"/>
                    </a:lnTo>
                    <a:lnTo>
                      <a:pt x="1073234" y="1329086"/>
                    </a:lnTo>
                    <a:lnTo>
                      <a:pt x="1112027" y="1304654"/>
                    </a:lnTo>
                    <a:lnTo>
                      <a:pt x="1149086" y="1277851"/>
                    </a:lnTo>
                    <a:lnTo>
                      <a:pt x="1184306" y="1248785"/>
                    </a:lnTo>
                    <a:lnTo>
                      <a:pt x="1217580" y="1217561"/>
                    </a:lnTo>
                    <a:lnTo>
                      <a:pt x="1248803" y="1184286"/>
                    </a:lnTo>
                    <a:lnTo>
                      <a:pt x="1277867" y="1149065"/>
                    </a:lnTo>
                    <a:lnTo>
                      <a:pt x="1304667" y="1112005"/>
                    </a:lnTo>
                    <a:lnTo>
                      <a:pt x="1329097" y="1073212"/>
                    </a:lnTo>
                    <a:lnTo>
                      <a:pt x="1351050" y="1032792"/>
                    </a:lnTo>
                    <a:lnTo>
                      <a:pt x="1370421" y="990852"/>
                    </a:lnTo>
                    <a:lnTo>
                      <a:pt x="1387103" y="947498"/>
                    </a:lnTo>
                    <a:lnTo>
                      <a:pt x="1400989" y="902835"/>
                    </a:lnTo>
                    <a:lnTo>
                      <a:pt x="1411975" y="856971"/>
                    </a:lnTo>
                    <a:lnTo>
                      <a:pt x="1419953" y="810012"/>
                    </a:lnTo>
                    <a:lnTo>
                      <a:pt x="1424818" y="762063"/>
                    </a:lnTo>
                    <a:lnTo>
                      <a:pt x="1426464" y="713231"/>
                    </a:lnTo>
                    <a:lnTo>
                      <a:pt x="1424818" y="664394"/>
                    </a:lnTo>
                    <a:lnTo>
                      <a:pt x="1419953" y="616440"/>
                    </a:lnTo>
                    <a:lnTo>
                      <a:pt x="1411975" y="569477"/>
                    </a:lnTo>
                    <a:lnTo>
                      <a:pt x="1400989" y="523610"/>
                    </a:lnTo>
                    <a:lnTo>
                      <a:pt x="1387103" y="478945"/>
                    </a:lnTo>
                    <a:lnTo>
                      <a:pt x="1370421" y="435590"/>
                    </a:lnTo>
                    <a:lnTo>
                      <a:pt x="1351050" y="393649"/>
                    </a:lnTo>
                    <a:lnTo>
                      <a:pt x="1329097" y="353229"/>
                    </a:lnTo>
                    <a:lnTo>
                      <a:pt x="1304667" y="314436"/>
                    </a:lnTo>
                    <a:lnTo>
                      <a:pt x="1277867" y="277377"/>
                    </a:lnTo>
                    <a:lnTo>
                      <a:pt x="1248803" y="242157"/>
                    </a:lnTo>
                    <a:lnTo>
                      <a:pt x="1217580" y="208883"/>
                    </a:lnTo>
                    <a:lnTo>
                      <a:pt x="1184306" y="177660"/>
                    </a:lnTo>
                    <a:lnTo>
                      <a:pt x="1149086" y="148596"/>
                    </a:lnTo>
                    <a:lnTo>
                      <a:pt x="1112027" y="121796"/>
                    </a:lnTo>
                    <a:lnTo>
                      <a:pt x="1073234" y="97366"/>
                    </a:lnTo>
                    <a:lnTo>
                      <a:pt x="1032814" y="75413"/>
                    </a:lnTo>
                    <a:lnTo>
                      <a:pt x="990873" y="56042"/>
                    </a:lnTo>
                    <a:lnTo>
                      <a:pt x="947518" y="39360"/>
                    </a:lnTo>
                    <a:lnTo>
                      <a:pt x="902853" y="25474"/>
                    </a:lnTo>
                    <a:lnTo>
                      <a:pt x="856986" y="14488"/>
                    </a:lnTo>
                    <a:lnTo>
                      <a:pt x="810023" y="6510"/>
                    </a:lnTo>
                    <a:lnTo>
                      <a:pt x="762069" y="1645"/>
                    </a:lnTo>
                    <a:lnTo>
                      <a:pt x="713232" y="0"/>
                    </a:lnTo>
                    <a:close/>
                  </a:path>
                </a:pathLst>
              </a:custGeom>
              <a:solidFill>
                <a:srgbClr val="BECEB6"/>
              </a:solidFill>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7" name="object 43"/>
              <p:cNvSpPr/>
              <p:nvPr/>
            </p:nvSpPr>
            <p:spPr>
              <a:xfrm>
                <a:off x="3710177" y="4984242"/>
                <a:ext cx="1426845" cy="1426845"/>
              </a:xfrm>
              <a:custGeom>
                <a:avLst/>
                <a:gdLst/>
                <a:ahLst/>
                <a:cxnLst/>
                <a:rect l="l" t="t" r="r" b="b"/>
                <a:pathLst>
                  <a:path w="1426845" h="1426845">
                    <a:moveTo>
                      <a:pt x="0" y="713231"/>
                    </a:moveTo>
                    <a:lnTo>
                      <a:pt x="1645" y="664394"/>
                    </a:lnTo>
                    <a:lnTo>
                      <a:pt x="6510" y="616440"/>
                    </a:lnTo>
                    <a:lnTo>
                      <a:pt x="14488" y="569477"/>
                    </a:lnTo>
                    <a:lnTo>
                      <a:pt x="25474" y="523610"/>
                    </a:lnTo>
                    <a:lnTo>
                      <a:pt x="39360" y="478945"/>
                    </a:lnTo>
                    <a:lnTo>
                      <a:pt x="56042" y="435590"/>
                    </a:lnTo>
                    <a:lnTo>
                      <a:pt x="75413" y="393649"/>
                    </a:lnTo>
                    <a:lnTo>
                      <a:pt x="97366" y="353229"/>
                    </a:lnTo>
                    <a:lnTo>
                      <a:pt x="121796" y="314436"/>
                    </a:lnTo>
                    <a:lnTo>
                      <a:pt x="148596" y="277377"/>
                    </a:lnTo>
                    <a:lnTo>
                      <a:pt x="177660" y="242157"/>
                    </a:lnTo>
                    <a:lnTo>
                      <a:pt x="208883" y="208883"/>
                    </a:lnTo>
                    <a:lnTo>
                      <a:pt x="242157" y="177660"/>
                    </a:lnTo>
                    <a:lnTo>
                      <a:pt x="277377" y="148596"/>
                    </a:lnTo>
                    <a:lnTo>
                      <a:pt x="314436" y="121796"/>
                    </a:lnTo>
                    <a:lnTo>
                      <a:pt x="353229" y="97366"/>
                    </a:lnTo>
                    <a:lnTo>
                      <a:pt x="393649" y="75413"/>
                    </a:lnTo>
                    <a:lnTo>
                      <a:pt x="435590" y="56042"/>
                    </a:lnTo>
                    <a:lnTo>
                      <a:pt x="478945" y="39360"/>
                    </a:lnTo>
                    <a:lnTo>
                      <a:pt x="523610" y="25474"/>
                    </a:lnTo>
                    <a:lnTo>
                      <a:pt x="569477" y="14488"/>
                    </a:lnTo>
                    <a:lnTo>
                      <a:pt x="616440" y="6510"/>
                    </a:lnTo>
                    <a:lnTo>
                      <a:pt x="664394" y="1645"/>
                    </a:lnTo>
                    <a:lnTo>
                      <a:pt x="713232" y="0"/>
                    </a:lnTo>
                    <a:lnTo>
                      <a:pt x="762069" y="1645"/>
                    </a:lnTo>
                    <a:lnTo>
                      <a:pt x="810023" y="6510"/>
                    </a:lnTo>
                    <a:lnTo>
                      <a:pt x="856986" y="14488"/>
                    </a:lnTo>
                    <a:lnTo>
                      <a:pt x="902853" y="25474"/>
                    </a:lnTo>
                    <a:lnTo>
                      <a:pt x="947518" y="39360"/>
                    </a:lnTo>
                    <a:lnTo>
                      <a:pt x="990873" y="56042"/>
                    </a:lnTo>
                    <a:lnTo>
                      <a:pt x="1032814" y="75413"/>
                    </a:lnTo>
                    <a:lnTo>
                      <a:pt x="1073234" y="97366"/>
                    </a:lnTo>
                    <a:lnTo>
                      <a:pt x="1112027" y="121796"/>
                    </a:lnTo>
                    <a:lnTo>
                      <a:pt x="1149086" y="148596"/>
                    </a:lnTo>
                    <a:lnTo>
                      <a:pt x="1184306" y="177660"/>
                    </a:lnTo>
                    <a:lnTo>
                      <a:pt x="1217580" y="208883"/>
                    </a:lnTo>
                    <a:lnTo>
                      <a:pt x="1248803" y="242157"/>
                    </a:lnTo>
                    <a:lnTo>
                      <a:pt x="1277867" y="277377"/>
                    </a:lnTo>
                    <a:lnTo>
                      <a:pt x="1304667" y="314436"/>
                    </a:lnTo>
                    <a:lnTo>
                      <a:pt x="1329097" y="353229"/>
                    </a:lnTo>
                    <a:lnTo>
                      <a:pt x="1351050" y="393649"/>
                    </a:lnTo>
                    <a:lnTo>
                      <a:pt x="1370421" y="435590"/>
                    </a:lnTo>
                    <a:lnTo>
                      <a:pt x="1387103" y="478945"/>
                    </a:lnTo>
                    <a:lnTo>
                      <a:pt x="1400989" y="523610"/>
                    </a:lnTo>
                    <a:lnTo>
                      <a:pt x="1411975" y="569477"/>
                    </a:lnTo>
                    <a:lnTo>
                      <a:pt x="1419953" y="616440"/>
                    </a:lnTo>
                    <a:lnTo>
                      <a:pt x="1424818" y="664394"/>
                    </a:lnTo>
                    <a:lnTo>
                      <a:pt x="1426464" y="713231"/>
                    </a:lnTo>
                    <a:lnTo>
                      <a:pt x="1424818" y="762063"/>
                    </a:lnTo>
                    <a:lnTo>
                      <a:pt x="1419953" y="810012"/>
                    </a:lnTo>
                    <a:lnTo>
                      <a:pt x="1411975" y="856971"/>
                    </a:lnTo>
                    <a:lnTo>
                      <a:pt x="1400989" y="902835"/>
                    </a:lnTo>
                    <a:lnTo>
                      <a:pt x="1387103" y="947498"/>
                    </a:lnTo>
                    <a:lnTo>
                      <a:pt x="1370421" y="990852"/>
                    </a:lnTo>
                    <a:lnTo>
                      <a:pt x="1351050" y="1032792"/>
                    </a:lnTo>
                    <a:lnTo>
                      <a:pt x="1329097" y="1073212"/>
                    </a:lnTo>
                    <a:lnTo>
                      <a:pt x="1304667" y="1112005"/>
                    </a:lnTo>
                    <a:lnTo>
                      <a:pt x="1277867" y="1149065"/>
                    </a:lnTo>
                    <a:lnTo>
                      <a:pt x="1248803" y="1184286"/>
                    </a:lnTo>
                    <a:lnTo>
                      <a:pt x="1217580" y="1217561"/>
                    </a:lnTo>
                    <a:lnTo>
                      <a:pt x="1184306" y="1248785"/>
                    </a:lnTo>
                    <a:lnTo>
                      <a:pt x="1149086" y="1277851"/>
                    </a:lnTo>
                    <a:lnTo>
                      <a:pt x="1112027" y="1304654"/>
                    </a:lnTo>
                    <a:lnTo>
                      <a:pt x="1073234" y="1329086"/>
                    </a:lnTo>
                    <a:lnTo>
                      <a:pt x="1032814" y="1351041"/>
                    </a:lnTo>
                    <a:lnTo>
                      <a:pt x="990873" y="1370414"/>
                    </a:lnTo>
                    <a:lnTo>
                      <a:pt x="947518" y="1387097"/>
                    </a:lnTo>
                    <a:lnTo>
                      <a:pt x="902853" y="1400986"/>
                    </a:lnTo>
                    <a:lnTo>
                      <a:pt x="856986" y="1411973"/>
                    </a:lnTo>
                    <a:lnTo>
                      <a:pt x="810023" y="1419952"/>
                    </a:lnTo>
                    <a:lnTo>
                      <a:pt x="762069" y="1424818"/>
                    </a:lnTo>
                    <a:lnTo>
                      <a:pt x="713232" y="1426463"/>
                    </a:lnTo>
                    <a:lnTo>
                      <a:pt x="664394" y="1424818"/>
                    </a:lnTo>
                    <a:lnTo>
                      <a:pt x="616440" y="1419952"/>
                    </a:lnTo>
                    <a:lnTo>
                      <a:pt x="569477" y="1411973"/>
                    </a:lnTo>
                    <a:lnTo>
                      <a:pt x="523610" y="1400986"/>
                    </a:lnTo>
                    <a:lnTo>
                      <a:pt x="478945" y="1387097"/>
                    </a:lnTo>
                    <a:lnTo>
                      <a:pt x="435590" y="1370414"/>
                    </a:lnTo>
                    <a:lnTo>
                      <a:pt x="393649" y="1351041"/>
                    </a:lnTo>
                    <a:lnTo>
                      <a:pt x="353229" y="1329086"/>
                    </a:lnTo>
                    <a:lnTo>
                      <a:pt x="314436" y="1304654"/>
                    </a:lnTo>
                    <a:lnTo>
                      <a:pt x="277377" y="1277851"/>
                    </a:lnTo>
                    <a:lnTo>
                      <a:pt x="242157" y="1248785"/>
                    </a:lnTo>
                    <a:lnTo>
                      <a:pt x="208883" y="1217561"/>
                    </a:lnTo>
                    <a:lnTo>
                      <a:pt x="177660" y="1184286"/>
                    </a:lnTo>
                    <a:lnTo>
                      <a:pt x="148596" y="1149065"/>
                    </a:lnTo>
                    <a:lnTo>
                      <a:pt x="121796" y="1112005"/>
                    </a:lnTo>
                    <a:lnTo>
                      <a:pt x="97366" y="1073212"/>
                    </a:lnTo>
                    <a:lnTo>
                      <a:pt x="75413" y="1032792"/>
                    </a:lnTo>
                    <a:lnTo>
                      <a:pt x="56042" y="990852"/>
                    </a:lnTo>
                    <a:lnTo>
                      <a:pt x="39360" y="947498"/>
                    </a:lnTo>
                    <a:lnTo>
                      <a:pt x="25474" y="902835"/>
                    </a:lnTo>
                    <a:lnTo>
                      <a:pt x="14488" y="856971"/>
                    </a:lnTo>
                    <a:lnTo>
                      <a:pt x="6510" y="810012"/>
                    </a:lnTo>
                    <a:lnTo>
                      <a:pt x="1645" y="762063"/>
                    </a:lnTo>
                    <a:lnTo>
                      <a:pt x="0" y="713231"/>
                    </a:lnTo>
                    <a:close/>
                  </a:path>
                </a:pathLst>
              </a:custGeom>
              <a:ln w="38100">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39" name="object 45"/>
            <p:cNvSpPr txBox="1"/>
            <p:nvPr/>
          </p:nvSpPr>
          <p:spPr>
            <a:xfrm>
              <a:off x="5193030" y="4534258"/>
              <a:ext cx="991869" cy="523892"/>
            </a:xfrm>
            <a:prstGeom prst="rect">
              <a:avLst/>
            </a:prstGeom>
          </p:spPr>
          <p:txBody>
            <a:bodyPr vert="horz" wrap="square" lIns="0" tIns="12065" rIns="0" bIns="0" rtlCol="0" anchor="ctr" anchorCtr="0">
              <a:spAutoFit/>
            </a:bodyPr>
            <a:lstStyle/>
            <a:p>
              <a:pPr algn="ctr"/>
              <a:r>
                <a:rPr sz="2000" spc="-35" dirty="0">
                  <a:solidFill>
                    <a:srgbClr val="252525"/>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青少年及</a:t>
              </a: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ctr"/>
              <a:r>
                <a:rPr sz="2000" spc="-35" dirty="0">
                  <a:solidFill>
                    <a:srgbClr val="252525"/>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母性保護</a:t>
              </a: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0" name="object 46"/>
            <p:cNvGrpSpPr/>
            <p:nvPr/>
          </p:nvGrpSpPr>
          <p:grpSpPr>
            <a:xfrm>
              <a:off x="3306190" y="3147694"/>
              <a:ext cx="1764792" cy="1545336"/>
              <a:chOff x="2040635" y="4014215"/>
              <a:chExt cx="1764792" cy="1545336"/>
            </a:xfrm>
          </p:grpSpPr>
          <p:sp>
            <p:nvSpPr>
              <p:cNvPr id="42" name="object 48"/>
              <p:cNvSpPr/>
              <p:nvPr/>
            </p:nvSpPr>
            <p:spPr>
              <a:xfrm>
                <a:off x="3432682" y="4197476"/>
                <a:ext cx="372745" cy="215265"/>
              </a:xfrm>
              <a:custGeom>
                <a:avLst/>
                <a:gdLst/>
                <a:ahLst/>
                <a:cxnLst/>
                <a:rect l="l" t="t" r="r" b="b"/>
                <a:pathLst>
                  <a:path w="372745" h="215264">
                    <a:moveTo>
                      <a:pt x="372363" y="0"/>
                    </a:moveTo>
                    <a:lnTo>
                      <a:pt x="0" y="215011"/>
                    </a:lnTo>
                  </a:path>
                </a:pathLst>
              </a:custGeom>
              <a:ln w="25399">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3" name="object 49"/>
              <p:cNvPicPr/>
              <p:nvPr/>
            </p:nvPicPr>
            <p:blipFill>
              <a:blip r:embed="rId3" cstate="print"/>
              <a:stretch>
                <a:fillRect/>
              </a:stretch>
            </p:blipFill>
            <p:spPr>
              <a:xfrm>
                <a:off x="2040635" y="4014215"/>
                <a:ext cx="1545336" cy="1545336"/>
              </a:xfrm>
              <a:prstGeom prst="rect">
                <a:avLst/>
              </a:prstGeom>
            </p:spPr>
          </p:pic>
          <p:pic>
            <p:nvPicPr>
              <p:cNvPr id="44" name="object 50"/>
              <p:cNvPicPr/>
              <p:nvPr/>
            </p:nvPicPr>
            <p:blipFill>
              <a:blip r:embed="rId8" cstate="print"/>
              <a:stretch>
                <a:fillRect/>
              </a:stretch>
            </p:blipFill>
            <p:spPr>
              <a:xfrm>
                <a:off x="2132075" y="4357128"/>
                <a:ext cx="1360931" cy="912863"/>
              </a:xfrm>
              <a:prstGeom prst="rect">
                <a:avLst/>
              </a:prstGeom>
            </p:spPr>
          </p:pic>
          <p:sp>
            <p:nvSpPr>
              <p:cNvPr id="45" name="object 51"/>
              <p:cNvSpPr/>
              <p:nvPr/>
            </p:nvSpPr>
            <p:spPr>
              <a:xfrm>
                <a:off x="2102357" y="4056125"/>
                <a:ext cx="1426845" cy="1426845"/>
              </a:xfrm>
              <a:custGeom>
                <a:avLst/>
                <a:gdLst/>
                <a:ahLst/>
                <a:cxnLst/>
                <a:rect l="l" t="t" r="r" b="b"/>
                <a:pathLst>
                  <a:path w="1426845" h="1426845">
                    <a:moveTo>
                      <a:pt x="713232" y="0"/>
                    </a:moveTo>
                    <a:lnTo>
                      <a:pt x="664394" y="1645"/>
                    </a:lnTo>
                    <a:lnTo>
                      <a:pt x="616440" y="6510"/>
                    </a:lnTo>
                    <a:lnTo>
                      <a:pt x="569477" y="14488"/>
                    </a:lnTo>
                    <a:lnTo>
                      <a:pt x="523610" y="25474"/>
                    </a:lnTo>
                    <a:lnTo>
                      <a:pt x="478945" y="39360"/>
                    </a:lnTo>
                    <a:lnTo>
                      <a:pt x="435590" y="56042"/>
                    </a:lnTo>
                    <a:lnTo>
                      <a:pt x="393649" y="75413"/>
                    </a:lnTo>
                    <a:lnTo>
                      <a:pt x="353229" y="97366"/>
                    </a:lnTo>
                    <a:lnTo>
                      <a:pt x="314436" y="121796"/>
                    </a:lnTo>
                    <a:lnTo>
                      <a:pt x="277377" y="148596"/>
                    </a:lnTo>
                    <a:lnTo>
                      <a:pt x="242157" y="177660"/>
                    </a:lnTo>
                    <a:lnTo>
                      <a:pt x="208883" y="208883"/>
                    </a:lnTo>
                    <a:lnTo>
                      <a:pt x="177660" y="242157"/>
                    </a:lnTo>
                    <a:lnTo>
                      <a:pt x="148596" y="277377"/>
                    </a:lnTo>
                    <a:lnTo>
                      <a:pt x="121796" y="314436"/>
                    </a:lnTo>
                    <a:lnTo>
                      <a:pt x="97366" y="353229"/>
                    </a:lnTo>
                    <a:lnTo>
                      <a:pt x="75413" y="393649"/>
                    </a:lnTo>
                    <a:lnTo>
                      <a:pt x="56042" y="435590"/>
                    </a:lnTo>
                    <a:lnTo>
                      <a:pt x="39360" y="478945"/>
                    </a:lnTo>
                    <a:lnTo>
                      <a:pt x="25474" y="523610"/>
                    </a:lnTo>
                    <a:lnTo>
                      <a:pt x="14488" y="569477"/>
                    </a:lnTo>
                    <a:lnTo>
                      <a:pt x="6510" y="616440"/>
                    </a:lnTo>
                    <a:lnTo>
                      <a:pt x="1645" y="664394"/>
                    </a:lnTo>
                    <a:lnTo>
                      <a:pt x="0" y="713232"/>
                    </a:lnTo>
                    <a:lnTo>
                      <a:pt x="1645" y="762069"/>
                    </a:lnTo>
                    <a:lnTo>
                      <a:pt x="6510" y="810023"/>
                    </a:lnTo>
                    <a:lnTo>
                      <a:pt x="14488" y="856986"/>
                    </a:lnTo>
                    <a:lnTo>
                      <a:pt x="25474" y="902853"/>
                    </a:lnTo>
                    <a:lnTo>
                      <a:pt x="39360" y="947518"/>
                    </a:lnTo>
                    <a:lnTo>
                      <a:pt x="56042" y="990873"/>
                    </a:lnTo>
                    <a:lnTo>
                      <a:pt x="75413" y="1032814"/>
                    </a:lnTo>
                    <a:lnTo>
                      <a:pt x="97366" y="1073234"/>
                    </a:lnTo>
                    <a:lnTo>
                      <a:pt x="121796" y="1112027"/>
                    </a:lnTo>
                    <a:lnTo>
                      <a:pt x="148596" y="1149086"/>
                    </a:lnTo>
                    <a:lnTo>
                      <a:pt x="177660" y="1184306"/>
                    </a:lnTo>
                    <a:lnTo>
                      <a:pt x="208883" y="1217580"/>
                    </a:lnTo>
                    <a:lnTo>
                      <a:pt x="242157" y="1248803"/>
                    </a:lnTo>
                    <a:lnTo>
                      <a:pt x="277377" y="1277867"/>
                    </a:lnTo>
                    <a:lnTo>
                      <a:pt x="314436" y="1304667"/>
                    </a:lnTo>
                    <a:lnTo>
                      <a:pt x="353229" y="1329097"/>
                    </a:lnTo>
                    <a:lnTo>
                      <a:pt x="393649" y="1351050"/>
                    </a:lnTo>
                    <a:lnTo>
                      <a:pt x="435590" y="1370421"/>
                    </a:lnTo>
                    <a:lnTo>
                      <a:pt x="478945" y="1387103"/>
                    </a:lnTo>
                    <a:lnTo>
                      <a:pt x="523610" y="1400989"/>
                    </a:lnTo>
                    <a:lnTo>
                      <a:pt x="569477" y="1411975"/>
                    </a:lnTo>
                    <a:lnTo>
                      <a:pt x="616440" y="1419953"/>
                    </a:lnTo>
                    <a:lnTo>
                      <a:pt x="664394" y="1424818"/>
                    </a:lnTo>
                    <a:lnTo>
                      <a:pt x="713232" y="1426464"/>
                    </a:lnTo>
                    <a:lnTo>
                      <a:pt x="762069" y="1424818"/>
                    </a:lnTo>
                    <a:lnTo>
                      <a:pt x="810023" y="1419953"/>
                    </a:lnTo>
                    <a:lnTo>
                      <a:pt x="856986" y="1411975"/>
                    </a:lnTo>
                    <a:lnTo>
                      <a:pt x="902853" y="1400989"/>
                    </a:lnTo>
                    <a:lnTo>
                      <a:pt x="947518" y="1387103"/>
                    </a:lnTo>
                    <a:lnTo>
                      <a:pt x="990873" y="1370421"/>
                    </a:lnTo>
                    <a:lnTo>
                      <a:pt x="1032814" y="1351050"/>
                    </a:lnTo>
                    <a:lnTo>
                      <a:pt x="1073234" y="1329097"/>
                    </a:lnTo>
                    <a:lnTo>
                      <a:pt x="1112027" y="1304667"/>
                    </a:lnTo>
                    <a:lnTo>
                      <a:pt x="1149086" y="1277867"/>
                    </a:lnTo>
                    <a:lnTo>
                      <a:pt x="1184306" y="1248803"/>
                    </a:lnTo>
                    <a:lnTo>
                      <a:pt x="1217580" y="1217580"/>
                    </a:lnTo>
                    <a:lnTo>
                      <a:pt x="1248803" y="1184306"/>
                    </a:lnTo>
                    <a:lnTo>
                      <a:pt x="1277867" y="1149086"/>
                    </a:lnTo>
                    <a:lnTo>
                      <a:pt x="1304667" y="1112027"/>
                    </a:lnTo>
                    <a:lnTo>
                      <a:pt x="1329097" y="1073234"/>
                    </a:lnTo>
                    <a:lnTo>
                      <a:pt x="1351050" y="1032814"/>
                    </a:lnTo>
                    <a:lnTo>
                      <a:pt x="1370421" y="990873"/>
                    </a:lnTo>
                    <a:lnTo>
                      <a:pt x="1387103" y="947518"/>
                    </a:lnTo>
                    <a:lnTo>
                      <a:pt x="1400989" y="902853"/>
                    </a:lnTo>
                    <a:lnTo>
                      <a:pt x="1411975" y="856986"/>
                    </a:lnTo>
                    <a:lnTo>
                      <a:pt x="1419953" y="810023"/>
                    </a:lnTo>
                    <a:lnTo>
                      <a:pt x="1424818" y="762069"/>
                    </a:lnTo>
                    <a:lnTo>
                      <a:pt x="1426464" y="713232"/>
                    </a:lnTo>
                    <a:lnTo>
                      <a:pt x="1424818" y="664394"/>
                    </a:lnTo>
                    <a:lnTo>
                      <a:pt x="1419953" y="616440"/>
                    </a:lnTo>
                    <a:lnTo>
                      <a:pt x="1411975" y="569477"/>
                    </a:lnTo>
                    <a:lnTo>
                      <a:pt x="1400989" y="523610"/>
                    </a:lnTo>
                    <a:lnTo>
                      <a:pt x="1387103" y="478945"/>
                    </a:lnTo>
                    <a:lnTo>
                      <a:pt x="1370421" y="435590"/>
                    </a:lnTo>
                    <a:lnTo>
                      <a:pt x="1351050" y="393649"/>
                    </a:lnTo>
                    <a:lnTo>
                      <a:pt x="1329097" y="353229"/>
                    </a:lnTo>
                    <a:lnTo>
                      <a:pt x="1304667" y="314436"/>
                    </a:lnTo>
                    <a:lnTo>
                      <a:pt x="1277867" y="277377"/>
                    </a:lnTo>
                    <a:lnTo>
                      <a:pt x="1248803" y="242157"/>
                    </a:lnTo>
                    <a:lnTo>
                      <a:pt x="1217580" y="208883"/>
                    </a:lnTo>
                    <a:lnTo>
                      <a:pt x="1184306" y="177660"/>
                    </a:lnTo>
                    <a:lnTo>
                      <a:pt x="1149086" y="148596"/>
                    </a:lnTo>
                    <a:lnTo>
                      <a:pt x="1112027" y="121796"/>
                    </a:lnTo>
                    <a:lnTo>
                      <a:pt x="1073234" y="97366"/>
                    </a:lnTo>
                    <a:lnTo>
                      <a:pt x="1032814" y="75413"/>
                    </a:lnTo>
                    <a:lnTo>
                      <a:pt x="990873" y="56042"/>
                    </a:lnTo>
                    <a:lnTo>
                      <a:pt x="947518" y="39360"/>
                    </a:lnTo>
                    <a:lnTo>
                      <a:pt x="902853" y="25474"/>
                    </a:lnTo>
                    <a:lnTo>
                      <a:pt x="856986" y="14488"/>
                    </a:lnTo>
                    <a:lnTo>
                      <a:pt x="810023" y="6510"/>
                    </a:lnTo>
                    <a:lnTo>
                      <a:pt x="762069" y="1645"/>
                    </a:lnTo>
                    <a:lnTo>
                      <a:pt x="713232" y="0"/>
                    </a:lnTo>
                    <a:close/>
                  </a:path>
                </a:pathLst>
              </a:custGeom>
              <a:solidFill>
                <a:srgbClr val="E2E1DD"/>
              </a:solidFill>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6" name="object 52"/>
              <p:cNvSpPr/>
              <p:nvPr/>
            </p:nvSpPr>
            <p:spPr>
              <a:xfrm>
                <a:off x="2102357" y="4056125"/>
                <a:ext cx="1426845" cy="1426845"/>
              </a:xfrm>
              <a:custGeom>
                <a:avLst/>
                <a:gdLst/>
                <a:ahLst/>
                <a:cxnLst/>
                <a:rect l="l" t="t" r="r" b="b"/>
                <a:pathLst>
                  <a:path w="1426845" h="1426845">
                    <a:moveTo>
                      <a:pt x="0" y="713232"/>
                    </a:moveTo>
                    <a:lnTo>
                      <a:pt x="1645" y="664394"/>
                    </a:lnTo>
                    <a:lnTo>
                      <a:pt x="6510" y="616440"/>
                    </a:lnTo>
                    <a:lnTo>
                      <a:pt x="14488" y="569477"/>
                    </a:lnTo>
                    <a:lnTo>
                      <a:pt x="25474" y="523610"/>
                    </a:lnTo>
                    <a:lnTo>
                      <a:pt x="39360" y="478945"/>
                    </a:lnTo>
                    <a:lnTo>
                      <a:pt x="56042" y="435590"/>
                    </a:lnTo>
                    <a:lnTo>
                      <a:pt x="75413" y="393649"/>
                    </a:lnTo>
                    <a:lnTo>
                      <a:pt x="97366" y="353229"/>
                    </a:lnTo>
                    <a:lnTo>
                      <a:pt x="121796" y="314436"/>
                    </a:lnTo>
                    <a:lnTo>
                      <a:pt x="148596" y="277377"/>
                    </a:lnTo>
                    <a:lnTo>
                      <a:pt x="177660" y="242157"/>
                    </a:lnTo>
                    <a:lnTo>
                      <a:pt x="208883" y="208883"/>
                    </a:lnTo>
                    <a:lnTo>
                      <a:pt x="242157" y="177660"/>
                    </a:lnTo>
                    <a:lnTo>
                      <a:pt x="277377" y="148596"/>
                    </a:lnTo>
                    <a:lnTo>
                      <a:pt x="314436" y="121796"/>
                    </a:lnTo>
                    <a:lnTo>
                      <a:pt x="353229" y="97366"/>
                    </a:lnTo>
                    <a:lnTo>
                      <a:pt x="393649" y="75413"/>
                    </a:lnTo>
                    <a:lnTo>
                      <a:pt x="435590" y="56042"/>
                    </a:lnTo>
                    <a:lnTo>
                      <a:pt x="478945" y="39360"/>
                    </a:lnTo>
                    <a:lnTo>
                      <a:pt x="523610" y="25474"/>
                    </a:lnTo>
                    <a:lnTo>
                      <a:pt x="569477" y="14488"/>
                    </a:lnTo>
                    <a:lnTo>
                      <a:pt x="616440" y="6510"/>
                    </a:lnTo>
                    <a:lnTo>
                      <a:pt x="664394" y="1645"/>
                    </a:lnTo>
                    <a:lnTo>
                      <a:pt x="713232" y="0"/>
                    </a:lnTo>
                    <a:lnTo>
                      <a:pt x="762069" y="1645"/>
                    </a:lnTo>
                    <a:lnTo>
                      <a:pt x="810023" y="6510"/>
                    </a:lnTo>
                    <a:lnTo>
                      <a:pt x="856986" y="14488"/>
                    </a:lnTo>
                    <a:lnTo>
                      <a:pt x="902853" y="25474"/>
                    </a:lnTo>
                    <a:lnTo>
                      <a:pt x="947518" y="39360"/>
                    </a:lnTo>
                    <a:lnTo>
                      <a:pt x="990873" y="56042"/>
                    </a:lnTo>
                    <a:lnTo>
                      <a:pt x="1032814" y="75413"/>
                    </a:lnTo>
                    <a:lnTo>
                      <a:pt x="1073234" y="97366"/>
                    </a:lnTo>
                    <a:lnTo>
                      <a:pt x="1112027" y="121796"/>
                    </a:lnTo>
                    <a:lnTo>
                      <a:pt x="1149086" y="148596"/>
                    </a:lnTo>
                    <a:lnTo>
                      <a:pt x="1184306" y="177660"/>
                    </a:lnTo>
                    <a:lnTo>
                      <a:pt x="1217580" y="208883"/>
                    </a:lnTo>
                    <a:lnTo>
                      <a:pt x="1248803" y="242157"/>
                    </a:lnTo>
                    <a:lnTo>
                      <a:pt x="1277867" y="277377"/>
                    </a:lnTo>
                    <a:lnTo>
                      <a:pt x="1304667" y="314436"/>
                    </a:lnTo>
                    <a:lnTo>
                      <a:pt x="1329097" y="353229"/>
                    </a:lnTo>
                    <a:lnTo>
                      <a:pt x="1351050" y="393649"/>
                    </a:lnTo>
                    <a:lnTo>
                      <a:pt x="1370421" y="435590"/>
                    </a:lnTo>
                    <a:lnTo>
                      <a:pt x="1387103" y="478945"/>
                    </a:lnTo>
                    <a:lnTo>
                      <a:pt x="1400989" y="523610"/>
                    </a:lnTo>
                    <a:lnTo>
                      <a:pt x="1411975" y="569477"/>
                    </a:lnTo>
                    <a:lnTo>
                      <a:pt x="1419953" y="616440"/>
                    </a:lnTo>
                    <a:lnTo>
                      <a:pt x="1424818" y="664394"/>
                    </a:lnTo>
                    <a:lnTo>
                      <a:pt x="1426464" y="713232"/>
                    </a:lnTo>
                    <a:lnTo>
                      <a:pt x="1424818" y="762069"/>
                    </a:lnTo>
                    <a:lnTo>
                      <a:pt x="1419953" y="810023"/>
                    </a:lnTo>
                    <a:lnTo>
                      <a:pt x="1411975" y="856986"/>
                    </a:lnTo>
                    <a:lnTo>
                      <a:pt x="1400989" y="902853"/>
                    </a:lnTo>
                    <a:lnTo>
                      <a:pt x="1387103" y="947518"/>
                    </a:lnTo>
                    <a:lnTo>
                      <a:pt x="1370421" y="990873"/>
                    </a:lnTo>
                    <a:lnTo>
                      <a:pt x="1351050" y="1032814"/>
                    </a:lnTo>
                    <a:lnTo>
                      <a:pt x="1329097" y="1073234"/>
                    </a:lnTo>
                    <a:lnTo>
                      <a:pt x="1304667" y="1112027"/>
                    </a:lnTo>
                    <a:lnTo>
                      <a:pt x="1277867" y="1149086"/>
                    </a:lnTo>
                    <a:lnTo>
                      <a:pt x="1248803" y="1184306"/>
                    </a:lnTo>
                    <a:lnTo>
                      <a:pt x="1217580" y="1217580"/>
                    </a:lnTo>
                    <a:lnTo>
                      <a:pt x="1184306" y="1248803"/>
                    </a:lnTo>
                    <a:lnTo>
                      <a:pt x="1149086" y="1277867"/>
                    </a:lnTo>
                    <a:lnTo>
                      <a:pt x="1112027" y="1304667"/>
                    </a:lnTo>
                    <a:lnTo>
                      <a:pt x="1073234" y="1329097"/>
                    </a:lnTo>
                    <a:lnTo>
                      <a:pt x="1032814" y="1351050"/>
                    </a:lnTo>
                    <a:lnTo>
                      <a:pt x="990873" y="1370421"/>
                    </a:lnTo>
                    <a:lnTo>
                      <a:pt x="947518" y="1387103"/>
                    </a:lnTo>
                    <a:lnTo>
                      <a:pt x="902853" y="1400989"/>
                    </a:lnTo>
                    <a:lnTo>
                      <a:pt x="856986" y="1411975"/>
                    </a:lnTo>
                    <a:lnTo>
                      <a:pt x="810023" y="1419953"/>
                    </a:lnTo>
                    <a:lnTo>
                      <a:pt x="762069" y="1424818"/>
                    </a:lnTo>
                    <a:lnTo>
                      <a:pt x="713232" y="1426464"/>
                    </a:lnTo>
                    <a:lnTo>
                      <a:pt x="664394" y="1424818"/>
                    </a:lnTo>
                    <a:lnTo>
                      <a:pt x="616440" y="1419953"/>
                    </a:lnTo>
                    <a:lnTo>
                      <a:pt x="569477" y="1411975"/>
                    </a:lnTo>
                    <a:lnTo>
                      <a:pt x="523610" y="1400989"/>
                    </a:lnTo>
                    <a:lnTo>
                      <a:pt x="478945" y="1387103"/>
                    </a:lnTo>
                    <a:lnTo>
                      <a:pt x="435590" y="1370421"/>
                    </a:lnTo>
                    <a:lnTo>
                      <a:pt x="393649" y="1351050"/>
                    </a:lnTo>
                    <a:lnTo>
                      <a:pt x="353229" y="1329097"/>
                    </a:lnTo>
                    <a:lnTo>
                      <a:pt x="314436" y="1304667"/>
                    </a:lnTo>
                    <a:lnTo>
                      <a:pt x="277377" y="1277867"/>
                    </a:lnTo>
                    <a:lnTo>
                      <a:pt x="242157" y="1248803"/>
                    </a:lnTo>
                    <a:lnTo>
                      <a:pt x="208883" y="1217580"/>
                    </a:lnTo>
                    <a:lnTo>
                      <a:pt x="177660" y="1184306"/>
                    </a:lnTo>
                    <a:lnTo>
                      <a:pt x="148596" y="1149086"/>
                    </a:lnTo>
                    <a:lnTo>
                      <a:pt x="121796" y="1112027"/>
                    </a:lnTo>
                    <a:lnTo>
                      <a:pt x="97366" y="1073234"/>
                    </a:lnTo>
                    <a:lnTo>
                      <a:pt x="75413" y="1032814"/>
                    </a:lnTo>
                    <a:lnTo>
                      <a:pt x="56042" y="990873"/>
                    </a:lnTo>
                    <a:lnTo>
                      <a:pt x="39360" y="947518"/>
                    </a:lnTo>
                    <a:lnTo>
                      <a:pt x="25474" y="902853"/>
                    </a:lnTo>
                    <a:lnTo>
                      <a:pt x="14488" y="856986"/>
                    </a:lnTo>
                    <a:lnTo>
                      <a:pt x="6510" y="810023"/>
                    </a:lnTo>
                    <a:lnTo>
                      <a:pt x="1645" y="762069"/>
                    </a:lnTo>
                    <a:lnTo>
                      <a:pt x="0" y="713232"/>
                    </a:lnTo>
                    <a:close/>
                  </a:path>
                </a:pathLst>
              </a:custGeom>
              <a:ln w="38100">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48" name="object 54"/>
            <p:cNvSpPr txBox="1"/>
            <p:nvPr/>
          </p:nvSpPr>
          <p:spPr>
            <a:xfrm>
              <a:off x="3584828" y="3606092"/>
              <a:ext cx="992505" cy="523892"/>
            </a:xfrm>
            <a:prstGeom prst="rect">
              <a:avLst/>
            </a:prstGeom>
          </p:spPr>
          <p:txBody>
            <a:bodyPr vert="horz" wrap="square" lIns="0" tIns="12065" rIns="0" bIns="0" rtlCol="0" anchor="ctr" anchorCtr="0">
              <a:spAutoFit/>
            </a:bodyPr>
            <a:lstStyle/>
            <a:p>
              <a:pPr algn="ctr"/>
              <a:r>
                <a:rPr sz="2000" spc="-30" dirty="0">
                  <a:solidFill>
                    <a:srgbClr val="252525"/>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教育訓練</a:t>
              </a: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ctr"/>
              <a:r>
                <a:rPr sz="2000" spc="-35" dirty="0">
                  <a:solidFill>
                    <a:srgbClr val="252525"/>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及宣導</a:t>
              </a: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9" name="object 55"/>
            <p:cNvGrpSpPr/>
            <p:nvPr/>
          </p:nvGrpSpPr>
          <p:grpSpPr>
            <a:xfrm>
              <a:off x="3306190" y="1291462"/>
              <a:ext cx="1764792" cy="1545336"/>
              <a:chOff x="2040635" y="2157983"/>
              <a:chExt cx="1764792" cy="1545336"/>
            </a:xfrm>
          </p:grpSpPr>
          <p:sp>
            <p:nvSpPr>
              <p:cNvPr id="51" name="object 57"/>
              <p:cNvSpPr/>
              <p:nvPr/>
            </p:nvSpPr>
            <p:spPr>
              <a:xfrm>
                <a:off x="3432682" y="3269233"/>
                <a:ext cx="372745" cy="215265"/>
              </a:xfrm>
              <a:custGeom>
                <a:avLst/>
                <a:gdLst/>
                <a:ahLst/>
                <a:cxnLst/>
                <a:rect l="l" t="t" r="r" b="b"/>
                <a:pathLst>
                  <a:path w="372745" h="215264">
                    <a:moveTo>
                      <a:pt x="372363" y="214883"/>
                    </a:moveTo>
                    <a:lnTo>
                      <a:pt x="0" y="0"/>
                    </a:lnTo>
                  </a:path>
                </a:pathLst>
              </a:custGeom>
              <a:ln w="25399">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2" name="object 58"/>
              <p:cNvPicPr/>
              <p:nvPr/>
            </p:nvPicPr>
            <p:blipFill>
              <a:blip r:embed="rId3" cstate="print"/>
              <a:stretch>
                <a:fillRect/>
              </a:stretch>
            </p:blipFill>
            <p:spPr>
              <a:xfrm>
                <a:off x="2040635" y="2157983"/>
                <a:ext cx="1545336" cy="1545336"/>
              </a:xfrm>
              <a:prstGeom prst="rect">
                <a:avLst/>
              </a:prstGeom>
            </p:spPr>
          </p:pic>
          <p:pic>
            <p:nvPicPr>
              <p:cNvPr id="53" name="object 59"/>
              <p:cNvPicPr/>
              <p:nvPr/>
            </p:nvPicPr>
            <p:blipFill>
              <a:blip r:embed="rId9" cstate="print"/>
              <a:stretch>
                <a:fillRect/>
              </a:stretch>
            </p:blipFill>
            <p:spPr>
              <a:xfrm>
                <a:off x="2132075" y="2359164"/>
                <a:ext cx="1360931" cy="1196327"/>
              </a:xfrm>
              <a:prstGeom prst="rect">
                <a:avLst/>
              </a:prstGeom>
            </p:spPr>
          </p:pic>
          <p:sp>
            <p:nvSpPr>
              <p:cNvPr id="54" name="object 60"/>
              <p:cNvSpPr/>
              <p:nvPr/>
            </p:nvSpPr>
            <p:spPr>
              <a:xfrm>
                <a:off x="2102357" y="2199893"/>
                <a:ext cx="1426845" cy="1426845"/>
              </a:xfrm>
              <a:custGeom>
                <a:avLst/>
                <a:gdLst/>
                <a:ahLst/>
                <a:cxnLst/>
                <a:rect l="l" t="t" r="r" b="b"/>
                <a:pathLst>
                  <a:path w="1426845" h="1426845">
                    <a:moveTo>
                      <a:pt x="713232" y="0"/>
                    </a:moveTo>
                    <a:lnTo>
                      <a:pt x="664394" y="1645"/>
                    </a:lnTo>
                    <a:lnTo>
                      <a:pt x="616440" y="6510"/>
                    </a:lnTo>
                    <a:lnTo>
                      <a:pt x="569477" y="14488"/>
                    </a:lnTo>
                    <a:lnTo>
                      <a:pt x="523610" y="25474"/>
                    </a:lnTo>
                    <a:lnTo>
                      <a:pt x="478945" y="39360"/>
                    </a:lnTo>
                    <a:lnTo>
                      <a:pt x="435590" y="56042"/>
                    </a:lnTo>
                    <a:lnTo>
                      <a:pt x="393649" y="75413"/>
                    </a:lnTo>
                    <a:lnTo>
                      <a:pt x="353229" y="97366"/>
                    </a:lnTo>
                    <a:lnTo>
                      <a:pt x="314436" y="121796"/>
                    </a:lnTo>
                    <a:lnTo>
                      <a:pt x="277377" y="148596"/>
                    </a:lnTo>
                    <a:lnTo>
                      <a:pt x="242157" y="177660"/>
                    </a:lnTo>
                    <a:lnTo>
                      <a:pt x="208883" y="208883"/>
                    </a:lnTo>
                    <a:lnTo>
                      <a:pt x="177660" y="242157"/>
                    </a:lnTo>
                    <a:lnTo>
                      <a:pt x="148596" y="277377"/>
                    </a:lnTo>
                    <a:lnTo>
                      <a:pt x="121796" y="314436"/>
                    </a:lnTo>
                    <a:lnTo>
                      <a:pt x="97366" y="353229"/>
                    </a:lnTo>
                    <a:lnTo>
                      <a:pt x="75413" y="393649"/>
                    </a:lnTo>
                    <a:lnTo>
                      <a:pt x="56042" y="435590"/>
                    </a:lnTo>
                    <a:lnTo>
                      <a:pt x="39360" y="478945"/>
                    </a:lnTo>
                    <a:lnTo>
                      <a:pt x="25474" y="523610"/>
                    </a:lnTo>
                    <a:lnTo>
                      <a:pt x="14488" y="569477"/>
                    </a:lnTo>
                    <a:lnTo>
                      <a:pt x="6510" y="616440"/>
                    </a:lnTo>
                    <a:lnTo>
                      <a:pt x="1645" y="664394"/>
                    </a:lnTo>
                    <a:lnTo>
                      <a:pt x="0" y="713231"/>
                    </a:lnTo>
                    <a:lnTo>
                      <a:pt x="1645" y="762069"/>
                    </a:lnTo>
                    <a:lnTo>
                      <a:pt x="6510" y="810023"/>
                    </a:lnTo>
                    <a:lnTo>
                      <a:pt x="14488" y="856986"/>
                    </a:lnTo>
                    <a:lnTo>
                      <a:pt x="25474" y="902853"/>
                    </a:lnTo>
                    <a:lnTo>
                      <a:pt x="39360" y="947518"/>
                    </a:lnTo>
                    <a:lnTo>
                      <a:pt x="56042" y="990873"/>
                    </a:lnTo>
                    <a:lnTo>
                      <a:pt x="75413" y="1032814"/>
                    </a:lnTo>
                    <a:lnTo>
                      <a:pt x="97366" y="1073234"/>
                    </a:lnTo>
                    <a:lnTo>
                      <a:pt x="121796" y="1112027"/>
                    </a:lnTo>
                    <a:lnTo>
                      <a:pt x="148596" y="1149086"/>
                    </a:lnTo>
                    <a:lnTo>
                      <a:pt x="177660" y="1184306"/>
                    </a:lnTo>
                    <a:lnTo>
                      <a:pt x="208883" y="1217580"/>
                    </a:lnTo>
                    <a:lnTo>
                      <a:pt x="242157" y="1248803"/>
                    </a:lnTo>
                    <a:lnTo>
                      <a:pt x="277377" y="1277867"/>
                    </a:lnTo>
                    <a:lnTo>
                      <a:pt x="314436" y="1304667"/>
                    </a:lnTo>
                    <a:lnTo>
                      <a:pt x="353229" y="1329097"/>
                    </a:lnTo>
                    <a:lnTo>
                      <a:pt x="393649" y="1351050"/>
                    </a:lnTo>
                    <a:lnTo>
                      <a:pt x="435590" y="1370421"/>
                    </a:lnTo>
                    <a:lnTo>
                      <a:pt x="478945" y="1387103"/>
                    </a:lnTo>
                    <a:lnTo>
                      <a:pt x="523610" y="1400989"/>
                    </a:lnTo>
                    <a:lnTo>
                      <a:pt x="569477" y="1411975"/>
                    </a:lnTo>
                    <a:lnTo>
                      <a:pt x="616440" y="1419953"/>
                    </a:lnTo>
                    <a:lnTo>
                      <a:pt x="664394" y="1424818"/>
                    </a:lnTo>
                    <a:lnTo>
                      <a:pt x="713232" y="1426463"/>
                    </a:lnTo>
                    <a:lnTo>
                      <a:pt x="762069" y="1424818"/>
                    </a:lnTo>
                    <a:lnTo>
                      <a:pt x="810023" y="1419953"/>
                    </a:lnTo>
                    <a:lnTo>
                      <a:pt x="856986" y="1411975"/>
                    </a:lnTo>
                    <a:lnTo>
                      <a:pt x="902853" y="1400989"/>
                    </a:lnTo>
                    <a:lnTo>
                      <a:pt x="947518" y="1387103"/>
                    </a:lnTo>
                    <a:lnTo>
                      <a:pt x="990873" y="1370421"/>
                    </a:lnTo>
                    <a:lnTo>
                      <a:pt x="1032814" y="1351050"/>
                    </a:lnTo>
                    <a:lnTo>
                      <a:pt x="1073234" y="1329097"/>
                    </a:lnTo>
                    <a:lnTo>
                      <a:pt x="1112027" y="1304667"/>
                    </a:lnTo>
                    <a:lnTo>
                      <a:pt x="1149086" y="1277867"/>
                    </a:lnTo>
                    <a:lnTo>
                      <a:pt x="1184306" y="1248803"/>
                    </a:lnTo>
                    <a:lnTo>
                      <a:pt x="1217580" y="1217580"/>
                    </a:lnTo>
                    <a:lnTo>
                      <a:pt x="1248803" y="1184306"/>
                    </a:lnTo>
                    <a:lnTo>
                      <a:pt x="1277867" y="1149086"/>
                    </a:lnTo>
                    <a:lnTo>
                      <a:pt x="1304667" y="1112027"/>
                    </a:lnTo>
                    <a:lnTo>
                      <a:pt x="1329097" y="1073234"/>
                    </a:lnTo>
                    <a:lnTo>
                      <a:pt x="1351050" y="1032814"/>
                    </a:lnTo>
                    <a:lnTo>
                      <a:pt x="1370421" y="990873"/>
                    </a:lnTo>
                    <a:lnTo>
                      <a:pt x="1387103" y="947518"/>
                    </a:lnTo>
                    <a:lnTo>
                      <a:pt x="1400989" y="902853"/>
                    </a:lnTo>
                    <a:lnTo>
                      <a:pt x="1411975" y="856986"/>
                    </a:lnTo>
                    <a:lnTo>
                      <a:pt x="1419953" y="810023"/>
                    </a:lnTo>
                    <a:lnTo>
                      <a:pt x="1424818" y="762069"/>
                    </a:lnTo>
                    <a:lnTo>
                      <a:pt x="1426464" y="713231"/>
                    </a:lnTo>
                    <a:lnTo>
                      <a:pt x="1424818" y="664394"/>
                    </a:lnTo>
                    <a:lnTo>
                      <a:pt x="1419953" y="616440"/>
                    </a:lnTo>
                    <a:lnTo>
                      <a:pt x="1411975" y="569477"/>
                    </a:lnTo>
                    <a:lnTo>
                      <a:pt x="1400989" y="523610"/>
                    </a:lnTo>
                    <a:lnTo>
                      <a:pt x="1387103" y="478945"/>
                    </a:lnTo>
                    <a:lnTo>
                      <a:pt x="1370421" y="435590"/>
                    </a:lnTo>
                    <a:lnTo>
                      <a:pt x="1351050" y="393649"/>
                    </a:lnTo>
                    <a:lnTo>
                      <a:pt x="1329097" y="353229"/>
                    </a:lnTo>
                    <a:lnTo>
                      <a:pt x="1304667" y="314436"/>
                    </a:lnTo>
                    <a:lnTo>
                      <a:pt x="1277867" y="277377"/>
                    </a:lnTo>
                    <a:lnTo>
                      <a:pt x="1248803" y="242157"/>
                    </a:lnTo>
                    <a:lnTo>
                      <a:pt x="1217580" y="208883"/>
                    </a:lnTo>
                    <a:lnTo>
                      <a:pt x="1184306" y="177660"/>
                    </a:lnTo>
                    <a:lnTo>
                      <a:pt x="1149086" y="148596"/>
                    </a:lnTo>
                    <a:lnTo>
                      <a:pt x="1112027" y="121796"/>
                    </a:lnTo>
                    <a:lnTo>
                      <a:pt x="1073234" y="97366"/>
                    </a:lnTo>
                    <a:lnTo>
                      <a:pt x="1032814" y="75413"/>
                    </a:lnTo>
                    <a:lnTo>
                      <a:pt x="990873" y="56042"/>
                    </a:lnTo>
                    <a:lnTo>
                      <a:pt x="947518" y="39360"/>
                    </a:lnTo>
                    <a:lnTo>
                      <a:pt x="902853" y="25474"/>
                    </a:lnTo>
                    <a:lnTo>
                      <a:pt x="856986" y="14488"/>
                    </a:lnTo>
                    <a:lnTo>
                      <a:pt x="810023" y="6510"/>
                    </a:lnTo>
                    <a:lnTo>
                      <a:pt x="762069" y="1645"/>
                    </a:lnTo>
                    <a:lnTo>
                      <a:pt x="713232" y="0"/>
                    </a:lnTo>
                    <a:close/>
                  </a:path>
                </a:pathLst>
              </a:custGeom>
              <a:solidFill>
                <a:srgbClr val="99CCFF"/>
              </a:solidFill>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5" name="object 61"/>
              <p:cNvSpPr/>
              <p:nvPr/>
            </p:nvSpPr>
            <p:spPr>
              <a:xfrm>
                <a:off x="2102357" y="2199893"/>
                <a:ext cx="1426845" cy="1426845"/>
              </a:xfrm>
              <a:custGeom>
                <a:avLst/>
                <a:gdLst/>
                <a:ahLst/>
                <a:cxnLst/>
                <a:rect l="l" t="t" r="r" b="b"/>
                <a:pathLst>
                  <a:path w="1426845" h="1426845">
                    <a:moveTo>
                      <a:pt x="0" y="713231"/>
                    </a:moveTo>
                    <a:lnTo>
                      <a:pt x="1645" y="664394"/>
                    </a:lnTo>
                    <a:lnTo>
                      <a:pt x="6510" y="616440"/>
                    </a:lnTo>
                    <a:lnTo>
                      <a:pt x="14488" y="569477"/>
                    </a:lnTo>
                    <a:lnTo>
                      <a:pt x="25474" y="523610"/>
                    </a:lnTo>
                    <a:lnTo>
                      <a:pt x="39360" y="478945"/>
                    </a:lnTo>
                    <a:lnTo>
                      <a:pt x="56042" y="435590"/>
                    </a:lnTo>
                    <a:lnTo>
                      <a:pt x="75413" y="393649"/>
                    </a:lnTo>
                    <a:lnTo>
                      <a:pt x="97366" y="353229"/>
                    </a:lnTo>
                    <a:lnTo>
                      <a:pt x="121796" y="314436"/>
                    </a:lnTo>
                    <a:lnTo>
                      <a:pt x="148596" y="277377"/>
                    </a:lnTo>
                    <a:lnTo>
                      <a:pt x="177660" y="242157"/>
                    </a:lnTo>
                    <a:lnTo>
                      <a:pt x="208883" y="208883"/>
                    </a:lnTo>
                    <a:lnTo>
                      <a:pt x="242157" y="177660"/>
                    </a:lnTo>
                    <a:lnTo>
                      <a:pt x="277377" y="148596"/>
                    </a:lnTo>
                    <a:lnTo>
                      <a:pt x="314436" y="121796"/>
                    </a:lnTo>
                    <a:lnTo>
                      <a:pt x="353229" y="97366"/>
                    </a:lnTo>
                    <a:lnTo>
                      <a:pt x="393649" y="75413"/>
                    </a:lnTo>
                    <a:lnTo>
                      <a:pt x="435590" y="56042"/>
                    </a:lnTo>
                    <a:lnTo>
                      <a:pt x="478945" y="39360"/>
                    </a:lnTo>
                    <a:lnTo>
                      <a:pt x="523610" y="25474"/>
                    </a:lnTo>
                    <a:lnTo>
                      <a:pt x="569477" y="14488"/>
                    </a:lnTo>
                    <a:lnTo>
                      <a:pt x="616440" y="6510"/>
                    </a:lnTo>
                    <a:lnTo>
                      <a:pt x="664394" y="1645"/>
                    </a:lnTo>
                    <a:lnTo>
                      <a:pt x="713232" y="0"/>
                    </a:lnTo>
                    <a:lnTo>
                      <a:pt x="762069" y="1645"/>
                    </a:lnTo>
                    <a:lnTo>
                      <a:pt x="810023" y="6510"/>
                    </a:lnTo>
                    <a:lnTo>
                      <a:pt x="856986" y="14488"/>
                    </a:lnTo>
                    <a:lnTo>
                      <a:pt x="902853" y="25474"/>
                    </a:lnTo>
                    <a:lnTo>
                      <a:pt x="947518" y="39360"/>
                    </a:lnTo>
                    <a:lnTo>
                      <a:pt x="990873" y="56042"/>
                    </a:lnTo>
                    <a:lnTo>
                      <a:pt x="1032814" y="75413"/>
                    </a:lnTo>
                    <a:lnTo>
                      <a:pt x="1073234" y="97366"/>
                    </a:lnTo>
                    <a:lnTo>
                      <a:pt x="1112027" y="121796"/>
                    </a:lnTo>
                    <a:lnTo>
                      <a:pt x="1149086" y="148596"/>
                    </a:lnTo>
                    <a:lnTo>
                      <a:pt x="1184306" y="177660"/>
                    </a:lnTo>
                    <a:lnTo>
                      <a:pt x="1217580" y="208883"/>
                    </a:lnTo>
                    <a:lnTo>
                      <a:pt x="1248803" y="242157"/>
                    </a:lnTo>
                    <a:lnTo>
                      <a:pt x="1277867" y="277377"/>
                    </a:lnTo>
                    <a:lnTo>
                      <a:pt x="1304667" y="314436"/>
                    </a:lnTo>
                    <a:lnTo>
                      <a:pt x="1329097" y="353229"/>
                    </a:lnTo>
                    <a:lnTo>
                      <a:pt x="1351050" y="393649"/>
                    </a:lnTo>
                    <a:lnTo>
                      <a:pt x="1370421" y="435590"/>
                    </a:lnTo>
                    <a:lnTo>
                      <a:pt x="1387103" y="478945"/>
                    </a:lnTo>
                    <a:lnTo>
                      <a:pt x="1400989" y="523610"/>
                    </a:lnTo>
                    <a:lnTo>
                      <a:pt x="1411975" y="569477"/>
                    </a:lnTo>
                    <a:lnTo>
                      <a:pt x="1419953" y="616440"/>
                    </a:lnTo>
                    <a:lnTo>
                      <a:pt x="1424818" y="664394"/>
                    </a:lnTo>
                    <a:lnTo>
                      <a:pt x="1426464" y="713231"/>
                    </a:lnTo>
                    <a:lnTo>
                      <a:pt x="1424818" y="762069"/>
                    </a:lnTo>
                    <a:lnTo>
                      <a:pt x="1419953" y="810023"/>
                    </a:lnTo>
                    <a:lnTo>
                      <a:pt x="1411975" y="856986"/>
                    </a:lnTo>
                    <a:lnTo>
                      <a:pt x="1400989" y="902853"/>
                    </a:lnTo>
                    <a:lnTo>
                      <a:pt x="1387103" y="947518"/>
                    </a:lnTo>
                    <a:lnTo>
                      <a:pt x="1370421" y="990873"/>
                    </a:lnTo>
                    <a:lnTo>
                      <a:pt x="1351050" y="1032814"/>
                    </a:lnTo>
                    <a:lnTo>
                      <a:pt x="1329097" y="1073234"/>
                    </a:lnTo>
                    <a:lnTo>
                      <a:pt x="1304667" y="1112027"/>
                    </a:lnTo>
                    <a:lnTo>
                      <a:pt x="1277867" y="1149086"/>
                    </a:lnTo>
                    <a:lnTo>
                      <a:pt x="1248803" y="1184306"/>
                    </a:lnTo>
                    <a:lnTo>
                      <a:pt x="1217580" y="1217580"/>
                    </a:lnTo>
                    <a:lnTo>
                      <a:pt x="1184306" y="1248803"/>
                    </a:lnTo>
                    <a:lnTo>
                      <a:pt x="1149086" y="1277867"/>
                    </a:lnTo>
                    <a:lnTo>
                      <a:pt x="1112027" y="1304667"/>
                    </a:lnTo>
                    <a:lnTo>
                      <a:pt x="1073234" y="1329097"/>
                    </a:lnTo>
                    <a:lnTo>
                      <a:pt x="1032814" y="1351050"/>
                    </a:lnTo>
                    <a:lnTo>
                      <a:pt x="990873" y="1370421"/>
                    </a:lnTo>
                    <a:lnTo>
                      <a:pt x="947518" y="1387103"/>
                    </a:lnTo>
                    <a:lnTo>
                      <a:pt x="902853" y="1400989"/>
                    </a:lnTo>
                    <a:lnTo>
                      <a:pt x="856986" y="1411975"/>
                    </a:lnTo>
                    <a:lnTo>
                      <a:pt x="810023" y="1419953"/>
                    </a:lnTo>
                    <a:lnTo>
                      <a:pt x="762069" y="1424818"/>
                    </a:lnTo>
                    <a:lnTo>
                      <a:pt x="713232" y="1426463"/>
                    </a:lnTo>
                    <a:lnTo>
                      <a:pt x="664394" y="1424818"/>
                    </a:lnTo>
                    <a:lnTo>
                      <a:pt x="616440" y="1419953"/>
                    </a:lnTo>
                    <a:lnTo>
                      <a:pt x="569477" y="1411975"/>
                    </a:lnTo>
                    <a:lnTo>
                      <a:pt x="523610" y="1400989"/>
                    </a:lnTo>
                    <a:lnTo>
                      <a:pt x="478945" y="1387103"/>
                    </a:lnTo>
                    <a:lnTo>
                      <a:pt x="435590" y="1370421"/>
                    </a:lnTo>
                    <a:lnTo>
                      <a:pt x="393649" y="1351050"/>
                    </a:lnTo>
                    <a:lnTo>
                      <a:pt x="353229" y="1329097"/>
                    </a:lnTo>
                    <a:lnTo>
                      <a:pt x="314436" y="1304667"/>
                    </a:lnTo>
                    <a:lnTo>
                      <a:pt x="277377" y="1277867"/>
                    </a:lnTo>
                    <a:lnTo>
                      <a:pt x="242157" y="1248803"/>
                    </a:lnTo>
                    <a:lnTo>
                      <a:pt x="208883" y="1217580"/>
                    </a:lnTo>
                    <a:lnTo>
                      <a:pt x="177660" y="1184306"/>
                    </a:lnTo>
                    <a:lnTo>
                      <a:pt x="148596" y="1149086"/>
                    </a:lnTo>
                    <a:lnTo>
                      <a:pt x="121796" y="1112027"/>
                    </a:lnTo>
                    <a:lnTo>
                      <a:pt x="97366" y="1073234"/>
                    </a:lnTo>
                    <a:lnTo>
                      <a:pt x="75413" y="1032814"/>
                    </a:lnTo>
                    <a:lnTo>
                      <a:pt x="56042" y="990873"/>
                    </a:lnTo>
                    <a:lnTo>
                      <a:pt x="39360" y="947518"/>
                    </a:lnTo>
                    <a:lnTo>
                      <a:pt x="25474" y="902853"/>
                    </a:lnTo>
                    <a:lnTo>
                      <a:pt x="14488" y="856986"/>
                    </a:lnTo>
                    <a:lnTo>
                      <a:pt x="6510" y="810023"/>
                    </a:lnTo>
                    <a:lnTo>
                      <a:pt x="1645" y="762069"/>
                    </a:lnTo>
                    <a:lnTo>
                      <a:pt x="0" y="713231"/>
                    </a:lnTo>
                    <a:close/>
                  </a:path>
                </a:pathLst>
              </a:custGeom>
              <a:ln w="38100">
                <a:solidFill>
                  <a:srgbClr val="FFFFFF"/>
                </a:solidFill>
              </a:ln>
            </p:spPr>
            <p:txBody>
              <a:bodyPr wrap="square" lIns="0" tIns="0" rIns="0" bIns="0" rtlCol="0" anchor="ctr" anchorCtr="0"/>
              <a:lstStyle/>
              <a:p>
                <a:pPr algn="ct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58" name="object 64"/>
            <p:cNvSpPr txBox="1"/>
            <p:nvPr/>
          </p:nvSpPr>
          <p:spPr>
            <a:xfrm>
              <a:off x="3584828" y="1618359"/>
              <a:ext cx="992505" cy="786641"/>
            </a:xfrm>
            <a:prstGeom prst="rect">
              <a:avLst/>
            </a:prstGeom>
          </p:spPr>
          <p:txBody>
            <a:bodyPr vert="horz" wrap="square" lIns="0" tIns="19050" rIns="0" bIns="0" rtlCol="0" anchor="ctr" anchorCtr="0">
              <a:spAutoFit/>
            </a:bodyPr>
            <a:lstStyle/>
            <a:p>
              <a:pPr marR="5080" algn="ctr"/>
              <a:r>
                <a:rPr sz="2000" spc="-30" dirty="0">
                  <a:solidFill>
                    <a:srgbClr val="252525"/>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訂定安全衛生工作守則</a:t>
              </a:r>
              <a:endParaRPr sz="20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cxnSp>
        <p:nvCxnSpPr>
          <p:cNvPr id="119" name="直線接點 118"/>
          <p:cNvCxnSpPr/>
          <p:nvPr/>
        </p:nvCxnSpPr>
        <p:spPr>
          <a:xfrm>
            <a:off x="6187103" y="1987071"/>
            <a:ext cx="0" cy="684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直線接點 120"/>
          <p:cNvCxnSpPr/>
          <p:nvPr/>
        </p:nvCxnSpPr>
        <p:spPr>
          <a:xfrm>
            <a:off x="4929811" y="2735411"/>
            <a:ext cx="651292" cy="252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線接點 123"/>
          <p:cNvCxnSpPr/>
          <p:nvPr/>
        </p:nvCxnSpPr>
        <p:spPr>
          <a:xfrm flipV="1">
            <a:off x="5089727" y="3775714"/>
            <a:ext cx="505879" cy="386263"/>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線接點 127"/>
          <p:cNvCxnSpPr/>
          <p:nvPr/>
        </p:nvCxnSpPr>
        <p:spPr>
          <a:xfrm flipV="1">
            <a:off x="6202429" y="4077147"/>
            <a:ext cx="0" cy="648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39" name="直線接點 138"/>
          <p:cNvCxnSpPr/>
          <p:nvPr/>
        </p:nvCxnSpPr>
        <p:spPr>
          <a:xfrm flipH="1" flipV="1">
            <a:off x="6788294" y="3710310"/>
            <a:ext cx="587588" cy="323934"/>
          </a:xfrm>
          <a:prstGeom prst="line">
            <a:avLst/>
          </a:prstGeom>
          <a:ln w="19050"/>
        </p:spPr>
        <p:style>
          <a:lnRef idx="1">
            <a:schemeClr val="dk1"/>
          </a:lnRef>
          <a:fillRef idx="0">
            <a:schemeClr val="dk1"/>
          </a:fillRef>
          <a:effectRef idx="0">
            <a:schemeClr val="dk1"/>
          </a:effectRef>
          <a:fontRef idx="minor">
            <a:schemeClr val="tx1"/>
          </a:fontRef>
        </p:style>
      </p:cxnSp>
      <p:cxnSp>
        <p:nvCxnSpPr>
          <p:cNvPr id="142" name="直線接點 141"/>
          <p:cNvCxnSpPr/>
          <p:nvPr/>
        </p:nvCxnSpPr>
        <p:spPr>
          <a:xfrm flipV="1">
            <a:off x="6799395" y="2715750"/>
            <a:ext cx="587094" cy="29683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0309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承攬商安全衛生管理規範</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(25</a:t>
            </a:r>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28)</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object 45"/>
          <p:cNvSpPr/>
          <p:nvPr/>
        </p:nvSpPr>
        <p:spPr>
          <a:xfrm>
            <a:off x="6853287" y="2543748"/>
            <a:ext cx="2032000" cy="462280"/>
          </a:xfrm>
          <a:custGeom>
            <a:avLst/>
            <a:gdLst/>
            <a:ahLst/>
            <a:cxnLst/>
            <a:rect l="l" t="t" r="r" b="b"/>
            <a:pathLst>
              <a:path w="2032000" h="462280">
                <a:moveTo>
                  <a:pt x="2031491" y="0"/>
                </a:moveTo>
                <a:lnTo>
                  <a:pt x="0" y="0"/>
                </a:lnTo>
                <a:lnTo>
                  <a:pt x="0" y="461772"/>
                </a:lnTo>
                <a:lnTo>
                  <a:pt x="2031491" y="461772"/>
                </a:lnTo>
                <a:lnTo>
                  <a:pt x="2031491" y="0"/>
                </a:lnTo>
                <a:close/>
              </a:path>
            </a:pathLst>
          </a:custGeom>
          <a:solidFill>
            <a:srgbClr val="66CCFF"/>
          </a:solidFill>
        </p:spPr>
        <p:txBody>
          <a:bodyPr wrap="square" lIns="0" tIns="0" rIns="0" bIns="0" rtlCol="0" anchor="ctr" anchorCtr="0"/>
          <a:lstStyle/>
          <a:p>
            <a:pPr algn="dist"/>
            <a:r>
              <a:rPr lang="zh-TW" altLang="en-US" sz="2000" spc="-10" dirty="0">
                <a:solidFill>
                  <a:srgbClr val="CC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共同承攬工程</a:t>
            </a:r>
            <a:endParaRPr sz="20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4" name="群組 23"/>
          <p:cNvGrpSpPr/>
          <p:nvPr/>
        </p:nvGrpSpPr>
        <p:grpSpPr>
          <a:xfrm>
            <a:off x="5638785" y="2825584"/>
            <a:ext cx="4474464" cy="3681728"/>
            <a:chOff x="4122039" y="2819350"/>
            <a:chExt cx="4474464" cy="3681728"/>
          </a:xfrm>
        </p:grpSpPr>
        <p:grpSp>
          <p:nvGrpSpPr>
            <p:cNvPr id="12" name="object 37"/>
            <p:cNvGrpSpPr/>
            <p:nvPr/>
          </p:nvGrpSpPr>
          <p:grpSpPr>
            <a:xfrm>
              <a:off x="4122039" y="2819350"/>
              <a:ext cx="4474464" cy="3681728"/>
              <a:chOff x="2196083" y="3025139"/>
              <a:chExt cx="4474464" cy="3681728"/>
            </a:xfrm>
          </p:grpSpPr>
          <p:pic>
            <p:nvPicPr>
              <p:cNvPr id="13" name="object 38"/>
              <p:cNvPicPr/>
              <p:nvPr/>
            </p:nvPicPr>
            <p:blipFill>
              <a:blip r:embed="rId3" cstate="print"/>
              <a:stretch>
                <a:fillRect/>
              </a:stretch>
            </p:blipFill>
            <p:spPr>
              <a:xfrm>
                <a:off x="2196083" y="3025139"/>
                <a:ext cx="4474464" cy="2979420"/>
              </a:xfrm>
              <a:prstGeom prst="rect">
                <a:avLst/>
              </a:prstGeom>
            </p:spPr>
          </p:pic>
          <p:sp>
            <p:nvSpPr>
              <p:cNvPr id="14" name="object 39"/>
              <p:cNvSpPr/>
              <p:nvPr/>
            </p:nvSpPr>
            <p:spPr>
              <a:xfrm>
                <a:off x="2769783" y="5698487"/>
                <a:ext cx="3763010" cy="1008380"/>
              </a:xfrm>
              <a:custGeom>
                <a:avLst/>
                <a:gdLst/>
                <a:ahLst/>
                <a:cxnLst/>
                <a:rect l="l" t="t" r="r" b="b"/>
                <a:pathLst>
                  <a:path w="3763009" h="1008379">
                    <a:moveTo>
                      <a:pt x="2306241" y="0"/>
                    </a:moveTo>
                    <a:lnTo>
                      <a:pt x="2252901" y="849"/>
                    </a:lnTo>
                    <a:lnTo>
                      <a:pt x="2200711" y="4388"/>
                    </a:lnTo>
                    <a:lnTo>
                      <a:pt x="2150461" y="10521"/>
                    </a:lnTo>
                    <a:lnTo>
                      <a:pt x="2102938" y="19153"/>
                    </a:lnTo>
                    <a:lnTo>
                      <a:pt x="2058930" y="30186"/>
                    </a:lnTo>
                    <a:lnTo>
                      <a:pt x="2019227" y="43525"/>
                    </a:lnTo>
                    <a:lnTo>
                      <a:pt x="1955886" y="76736"/>
                    </a:lnTo>
                    <a:lnTo>
                      <a:pt x="1931162" y="68458"/>
                    </a:lnTo>
                    <a:lnTo>
                      <a:pt x="1877144" y="53985"/>
                    </a:lnTo>
                    <a:lnTo>
                      <a:pt x="1794992" y="39038"/>
                    </a:lnTo>
                    <a:lnTo>
                      <a:pt x="1740567" y="32840"/>
                    </a:lnTo>
                    <a:lnTo>
                      <a:pt x="1685375" y="29186"/>
                    </a:lnTo>
                    <a:lnTo>
                      <a:pt x="1630006" y="28008"/>
                    </a:lnTo>
                    <a:lnTo>
                      <a:pt x="1575048" y="29242"/>
                    </a:lnTo>
                    <a:lnTo>
                      <a:pt x="1521090" y="32820"/>
                    </a:lnTo>
                    <a:lnTo>
                      <a:pt x="1468720" y="38678"/>
                    </a:lnTo>
                    <a:lnTo>
                      <a:pt x="1418526" y="46750"/>
                    </a:lnTo>
                    <a:lnTo>
                      <a:pt x="1371098" y="56970"/>
                    </a:lnTo>
                    <a:lnTo>
                      <a:pt x="1327023" y="69271"/>
                    </a:lnTo>
                    <a:lnTo>
                      <a:pt x="1286892" y="83589"/>
                    </a:lnTo>
                    <a:lnTo>
                      <a:pt x="1251291" y="99858"/>
                    </a:lnTo>
                    <a:lnTo>
                      <a:pt x="1220810" y="118011"/>
                    </a:lnTo>
                    <a:lnTo>
                      <a:pt x="1171054" y="108517"/>
                    </a:lnTo>
                    <a:lnTo>
                      <a:pt x="1119352" y="100836"/>
                    </a:lnTo>
                    <a:lnTo>
                      <a:pt x="1066075" y="94995"/>
                    </a:lnTo>
                    <a:lnTo>
                      <a:pt x="1011594" y="91020"/>
                    </a:lnTo>
                    <a:lnTo>
                      <a:pt x="956280" y="88939"/>
                    </a:lnTo>
                    <a:lnTo>
                      <a:pt x="900503" y="88778"/>
                    </a:lnTo>
                    <a:lnTo>
                      <a:pt x="844636" y="90566"/>
                    </a:lnTo>
                    <a:lnTo>
                      <a:pt x="777268" y="95363"/>
                    </a:lnTo>
                    <a:lnTo>
                      <a:pt x="713227" y="102796"/>
                    </a:lnTo>
                    <a:lnTo>
                      <a:pt x="652892" y="112686"/>
                    </a:lnTo>
                    <a:lnTo>
                      <a:pt x="596639" y="124850"/>
                    </a:lnTo>
                    <a:lnTo>
                      <a:pt x="544845" y="139109"/>
                    </a:lnTo>
                    <a:lnTo>
                      <a:pt x="497887" y="155280"/>
                    </a:lnTo>
                    <a:lnTo>
                      <a:pt x="456143" y="173183"/>
                    </a:lnTo>
                    <a:lnTo>
                      <a:pt x="419989" y="192636"/>
                    </a:lnTo>
                    <a:lnTo>
                      <a:pt x="365962" y="235472"/>
                    </a:lnTo>
                    <a:lnTo>
                      <a:pt x="338823" y="282339"/>
                    </a:lnTo>
                    <a:lnTo>
                      <a:pt x="336279" y="306832"/>
                    </a:lnTo>
                    <a:lnTo>
                      <a:pt x="341589" y="331790"/>
                    </a:lnTo>
                    <a:lnTo>
                      <a:pt x="338541" y="334927"/>
                    </a:lnTo>
                    <a:lnTo>
                      <a:pt x="279849" y="338880"/>
                    </a:lnTo>
                    <a:lnTo>
                      <a:pt x="224264" y="346061"/>
                    </a:lnTo>
                    <a:lnTo>
                      <a:pt x="172695" y="356256"/>
                    </a:lnTo>
                    <a:lnTo>
                      <a:pt x="126046" y="369250"/>
                    </a:lnTo>
                    <a:lnTo>
                      <a:pt x="85226" y="384826"/>
                    </a:lnTo>
                    <a:lnTo>
                      <a:pt x="51140" y="402770"/>
                    </a:lnTo>
                    <a:lnTo>
                      <a:pt x="19254" y="428301"/>
                    </a:lnTo>
                    <a:lnTo>
                      <a:pt x="0" y="481617"/>
                    </a:lnTo>
                    <a:lnTo>
                      <a:pt x="11548" y="507875"/>
                    </a:lnTo>
                    <a:lnTo>
                      <a:pt x="36490" y="532850"/>
                    </a:lnTo>
                    <a:lnTo>
                      <a:pt x="74286" y="555778"/>
                    </a:lnTo>
                    <a:lnTo>
                      <a:pt x="124392" y="575898"/>
                    </a:lnTo>
                    <a:lnTo>
                      <a:pt x="186268" y="592444"/>
                    </a:lnTo>
                    <a:lnTo>
                      <a:pt x="136649" y="616537"/>
                    </a:lnTo>
                    <a:lnTo>
                      <a:pt x="102876" y="643640"/>
                    </a:lnTo>
                    <a:lnTo>
                      <a:pt x="85845" y="672746"/>
                    </a:lnTo>
                    <a:lnTo>
                      <a:pt x="86446" y="702846"/>
                    </a:lnTo>
                    <a:lnTo>
                      <a:pt x="119610" y="745344"/>
                    </a:lnTo>
                    <a:lnTo>
                      <a:pt x="185217" y="780682"/>
                    </a:lnTo>
                    <a:lnTo>
                      <a:pt x="228019" y="795043"/>
                    </a:lnTo>
                    <a:lnTo>
                      <a:pt x="276330" y="806867"/>
                    </a:lnTo>
                    <a:lnTo>
                      <a:pt x="329283" y="815905"/>
                    </a:lnTo>
                    <a:lnTo>
                      <a:pt x="386011" y="821908"/>
                    </a:lnTo>
                    <a:lnTo>
                      <a:pt x="445647" y="824627"/>
                    </a:lnTo>
                    <a:lnTo>
                      <a:pt x="507324" y="823813"/>
                    </a:lnTo>
                    <a:lnTo>
                      <a:pt x="512023" y="826772"/>
                    </a:lnTo>
                    <a:lnTo>
                      <a:pt x="546410" y="845950"/>
                    </a:lnTo>
                    <a:lnTo>
                      <a:pt x="581788" y="862334"/>
                    </a:lnTo>
                    <a:lnTo>
                      <a:pt x="620294" y="877358"/>
                    </a:lnTo>
                    <a:lnTo>
                      <a:pt x="661652" y="890997"/>
                    </a:lnTo>
                    <a:lnTo>
                      <a:pt x="705584" y="903227"/>
                    </a:lnTo>
                    <a:lnTo>
                      <a:pt x="751815" y="914021"/>
                    </a:lnTo>
                    <a:lnTo>
                      <a:pt x="800067" y="923356"/>
                    </a:lnTo>
                    <a:lnTo>
                      <a:pt x="850064" y="931205"/>
                    </a:lnTo>
                    <a:lnTo>
                      <a:pt x="901529" y="937543"/>
                    </a:lnTo>
                    <a:lnTo>
                      <a:pt x="954186" y="942345"/>
                    </a:lnTo>
                    <a:lnTo>
                      <a:pt x="1007757" y="945585"/>
                    </a:lnTo>
                    <a:lnTo>
                      <a:pt x="1061967" y="947240"/>
                    </a:lnTo>
                    <a:lnTo>
                      <a:pt x="1116539" y="947283"/>
                    </a:lnTo>
                    <a:lnTo>
                      <a:pt x="1171196" y="945688"/>
                    </a:lnTo>
                    <a:lnTo>
                      <a:pt x="1225661" y="942432"/>
                    </a:lnTo>
                    <a:lnTo>
                      <a:pt x="1279658" y="937489"/>
                    </a:lnTo>
                    <a:lnTo>
                      <a:pt x="1332911" y="930832"/>
                    </a:lnTo>
                    <a:lnTo>
                      <a:pt x="1385142" y="922438"/>
                    </a:lnTo>
                    <a:lnTo>
                      <a:pt x="1436075" y="912281"/>
                    </a:lnTo>
                    <a:lnTo>
                      <a:pt x="1470659" y="929323"/>
                    </a:lnTo>
                    <a:lnTo>
                      <a:pt x="1509420" y="944942"/>
                    </a:lnTo>
                    <a:lnTo>
                      <a:pt x="1552024" y="959048"/>
                    </a:lnTo>
                    <a:lnTo>
                      <a:pt x="1598139" y="971551"/>
                    </a:lnTo>
                    <a:lnTo>
                      <a:pt x="1647430" y="982358"/>
                    </a:lnTo>
                    <a:lnTo>
                      <a:pt x="1699565" y="991381"/>
                    </a:lnTo>
                    <a:lnTo>
                      <a:pt x="1754210" y="998527"/>
                    </a:lnTo>
                    <a:lnTo>
                      <a:pt x="1812574" y="1003832"/>
                    </a:lnTo>
                    <a:lnTo>
                      <a:pt x="1870978" y="1006898"/>
                    </a:lnTo>
                    <a:lnTo>
                      <a:pt x="1929053" y="1007797"/>
                    </a:lnTo>
                    <a:lnTo>
                      <a:pt x="1986431" y="1006603"/>
                    </a:lnTo>
                    <a:lnTo>
                      <a:pt x="2042745" y="1003386"/>
                    </a:lnTo>
                    <a:lnTo>
                      <a:pt x="2097626" y="998218"/>
                    </a:lnTo>
                    <a:lnTo>
                      <a:pt x="2150705" y="991173"/>
                    </a:lnTo>
                    <a:lnTo>
                      <a:pt x="2201615" y="982321"/>
                    </a:lnTo>
                    <a:lnTo>
                      <a:pt x="2249987" y="971735"/>
                    </a:lnTo>
                    <a:lnTo>
                      <a:pt x="2295454" y="959487"/>
                    </a:lnTo>
                    <a:lnTo>
                      <a:pt x="2337647" y="945649"/>
                    </a:lnTo>
                    <a:lnTo>
                      <a:pt x="2376198" y="930293"/>
                    </a:lnTo>
                    <a:lnTo>
                      <a:pt x="2410739" y="913491"/>
                    </a:lnTo>
                    <a:lnTo>
                      <a:pt x="2466318" y="875838"/>
                    </a:lnTo>
                    <a:lnTo>
                      <a:pt x="2486619" y="855131"/>
                    </a:lnTo>
                    <a:lnTo>
                      <a:pt x="2535231" y="864886"/>
                    </a:lnTo>
                    <a:lnTo>
                      <a:pt x="2586264" y="872596"/>
                    </a:lnTo>
                    <a:lnTo>
                      <a:pt x="2639241" y="878212"/>
                    </a:lnTo>
                    <a:lnTo>
                      <a:pt x="2693688" y="881682"/>
                    </a:lnTo>
                    <a:lnTo>
                      <a:pt x="2749128" y="882957"/>
                    </a:lnTo>
                    <a:lnTo>
                      <a:pt x="2817438" y="881482"/>
                    </a:lnTo>
                    <a:lnTo>
                      <a:pt x="2883027" y="876796"/>
                    </a:lnTo>
                    <a:lnTo>
                      <a:pt x="2945291" y="869114"/>
                    </a:lnTo>
                    <a:lnTo>
                      <a:pt x="3003626" y="858655"/>
                    </a:lnTo>
                    <a:lnTo>
                      <a:pt x="3057428" y="845634"/>
                    </a:lnTo>
                    <a:lnTo>
                      <a:pt x="3106093" y="830269"/>
                    </a:lnTo>
                    <a:lnTo>
                      <a:pt x="3149016" y="812777"/>
                    </a:lnTo>
                    <a:lnTo>
                      <a:pt x="3185594" y="793374"/>
                    </a:lnTo>
                    <a:lnTo>
                      <a:pt x="3237296" y="749703"/>
                    </a:lnTo>
                    <a:lnTo>
                      <a:pt x="3256366" y="700991"/>
                    </a:lnTo>
                    <a:lnTo>
                      <a:pt x="3306034" y="697603"/>
                    </a:lnTo>
                    <a:lnTo>
                      <a:pt x="3354542" y="692696"/>
                    </a:lnTo>
                    <a:lnTo>
                      <a:pt x="3401638" y="686310"/>
                    </a:lnTo>
                    <a:lnTo>
                      <a:pt x="3447073" y="678485"/>
                    </a:lnTo>
                    <a:lnTo>
                      <a:pt x="3490596" y="669260"/>
                    </a:lnTo>
                    <a:lnTo>
                      <a:pt x="3531956" y="658675"/>
                    </a:lnTo>
                    <a:lnTo>
                      <a:pt x="3592114" y="639345"/>
                    </a:lnTo>
                    <a:lnTo>
                      <a:pt x="3643407" y="617766"/>
                    </a:lnTo>
                    <a:lnTo>
                      <a:pt x="3685705" y="594295"/>
                    </a:lnTo>
                    <a:lnTo>
                      <a:pt x="3718881" y="569291"/>
                    </a:lnTo>
                    <a:lnTo>
                      <a:pt x="3757349" y="516125"/>
                    </a:lnTo>
                    <a:lnTo>
                      <a:pt x="3762384" y="488681"/>
                    </a:lnTo>
                    <a:lnTo>
                      <a:pt x="3757781" y="461140"/>
                    </a:lnTo>
                    <a:lnTo>
                      <a:pt x="3743411" y="433863"/>
                    </a:lnTo>
                    <a:lnTo>
                      <a:pt x="3719146" y="407208"/>
                    </a:lnTo>
                    <a:lnTo>
                      <a:pt x="3684856" y="381535"/>
                    </a:lnTo>
                    <a:lnTo>
                      <a:pt x="3640414" y="357202"/>
                    </a:lnTo>
                    <a:lnTo>
                      <a:pt x="3646460" y="351736"/>
                    </a:lnTo>
                    <a:lnTo>
                      <a:pt x="3674780" y="310250"/>
                    </a:lnTo>
                    <a:lnTo>
                      <a:pt x="3677874" y="285768"/>
                    </a:lnTo>
                    <a:lnTo>
                      <a:pt x="3671407" y="261789"/>
                    </a:lnTo>
                    <a:lnTo>
                      <a:pt x="3631803" y="216630"/>
                    </a:lnTo>
                    <a:lnTo>
                      <a:pt x="3599672" y="196094"/>
                    </a:lnTo>
                    <a:lnTo>
                      <a:pt x="3559994" y="177349"/>
                    </a:lnTo>
                    <a:lnTo>
                      <a:pt x="3513272" y="160717"/>
                    </a:lnTo>
                    <a:lnTo>
                      <a:pt x="3460007" y="146521"/>
                    </a:lnTo>
                    <a:lnTo>
                      <a:pt x="3400705" y="135082"/>
                    </a:lnTo>
                    <a:lnTo>
                      <a:pt x="3335868" y="126723"/>
                    </a:lnTo>
                    <a:lnTo>
                      <a:pt x="3316762" y="101079"/>
                    </a:lnTo>
                    <a:lnTo>
                      <a:pt x="3286084" y="77182"/>
                    </a:lnTo>
                    <a:lnTo>
                      <a:pt x="3244642" y="55544"/>
                    </a:lnTo>
                    <a:lnTo>
                      <a:pt x="3193247" y="36680"/>
                    </a:lnTo>
                    <a:lnTo>
                      <a:pt x="3147007" y="24256"/>
                    </a:lnTo>
                    <a:lnTo>
                      <a:pt x="3097789" y="14433"/>
                    </a:lnTo>
                    <a:lnTo>
                      <a:pt x="3046300" y="7189"/>
                    </a:lnTo>
                    <a:lnTo>
                      <a:pt x="2993250" y="2504"/>
                    </a:lnTo>
                    <a:lnTo>
                      <a:pt x="2939348" y="356"/>
                    </a:lnTo>
                    <a:lnTo>
                      <a:pt x="2885304" y="723"/>
                    </a:lnTo>
                    <a:lnTo>
                      <a:pt x="2831825" y="3584"/>
                    </a:lnTo>
                    <a:lnTo>
                      <a:pt x="2779622" y="8918"/>
                    </a:lnTo>
                    <a:lnTo>
                      <a:pt x="2729403" y="16702"/>
                    </a:lnTo>
                    <a:lnTo>
                      <a:pt x="2681878" y="26917"/>
                    </a:lnTo>
                    <a:lnTo>
                      <a:pt x="2637755" y="39539"/>
                    </a:lnTo>
                    <a:lnTo>
                      <a:pt x="2597744" y="54549"/>
                    </a:lnTo>
                    <a:lnTo>
                      <a:pt x="2569457" y="42521"/>
                    </a:lnTo>
                    <a:lnTo>
                      <a:pt x="2502928" y="22427"/>
                    </a:lnTo>
                    <a:lnTo>
                      <a:pt x="2465283" y="14556"/>
                    </a:lnTo>
                    <a:lnTo>
                      <a:pt x="2413220" y="6757"/>
                    </a:lnTo>
                    <a:lnTo>
                      <a:pt x="2359944" y="1937"/>
                    </a:lnTo>
                    <a:lnTo>
                      <a:pt x="2306241" y="0"/>
                    </a:lnTo>
                    <a:close/>
                  </a:path>
                </a:pathLst>
              </a:custGeom>
              <a:solidFill>
                <a:srgbClr val="92D050"/>
              </a:solidFill>
            </p:spPr>
            <p:txBody>
              <a:bodyPr wrap="square" lIns="0" tIns="0" rIns="0" bIns="0" rtlCol="0"/>
              <a:lstStyle/>
              <a:p>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5" name="object 40"/>
              <p:cNvPicPr/>
              <p:nvPr/>
            </p:nvPicPr>
            <p:blipFill>
              <a:blip r:embed="rId4" cstate="print"/>
              <a:stretch>
                <a:fillRect/>
              </a:stretch>
            </p:blipFill>
            <p:spPr>
              <a:xfrm>
                <a:off x="4432680" y="5349366"/>
                <a:ext cx="171450" cy="342620"/>
              </a:xfrm>
              <a:prstGeom prst="rect">
                <a:avLst/>
              </a:prstGeom>
            </p:spPr>
          </p:pic>
          <p:sp>
            <p:nvSpPr>
              <p:cNvPr id="16" name="object 41"/>
              <p:cNvSpPr/>
              <p:nvPr/>
            </p:nvSpPr>
            <p:spPr>
              <a:xfrm>
                <a:off x="2769783" y="5698487"/>
                <a:ext cx="3763010" cy="1008380"/>
              </a:xfrm>
              <a:custGeom>
                <a:avLst/>
                <a:gdLst/>
                <a:ahLst/>
                <a:cxnLst/>
                <a:rect l="l" t="t" r="r" b="b"/>
                <a:pathLst>
                  <a:path w="3763009" h="1008379">
                    <a:moveTo>
                      <a:pt x="341589" y="331790"/>
                    </a:moveTo>
                    <a:lnTo>
                      <a:pt x="336279" y="306832"/>
                    </a:lnTo>
                    <a:lnTo>
                      <a:pt x="338823" y="282339"/>
                    </a:lnTo>
                    <a:lnTo>
                      <a:pt x="348843" y="258492"/>
                    </a:lnTo>
                    <a:lnTo>
                      <a:pt x="389803" y="213460"/>
                    </a:lnTo>
                    <a:lnTo>
                      <a:pt x="456143" y="173183"/>
                    </a:lnTo>
                    <a:lnTo>
                      <a:pt x="497887" y="155280"/>
                    </a:lnTo>
                    <a:lnTo>
                      <a:pt x="544845" y="139109"/>
                    </a:lnTo>
                    <a:lnTo>
                      <a:pt x="596639" y="124850"/>
                    </a:lnTo>
                    <a:lnTo>
                      <a:pt x="652892" y="112686"/>
                    </a:lnTo>
                    <a:lnTo>
                      <a:pt x="713227" y="102796"/>
                    </a:lnTo>
                    <a:lnTo>
                      <a:pt x="777268" y="95363"/>
                    </a:lnTo>
                    <a:lnTo>
                      <a:pt x="844636" y="90566"/>
                    </a:lnTo>
                    <a:lnTo>
                      <a:pt x="900503" y="88778"/>
                    </a:lnTo>
                    <a:lnTo>
                      <a:pt x="956280" y="88939"/>
                    </a:lnTo>
                    <a:lnTo>
                      <a:pt x="1011594" y="91020"/>
                    </a:lnTo>
                    <a:lnTo>
                      <a:pt x="1066075" y="94995"/>
                    </a:lnTo>
                    <a:lnTo>
                      <a:pt x="1119352" y="100836"/>
                    </a:lnTo>
                    <a:lnTo>
                      <a:pt x="1171054" y="108517"/>
                    </a:lnTo>
                    <a:lnTo>
                      <a:pt x="1220810" y="118011"/>
                    </a:lnTo>
                    <a:lnTo>
                      <a:pt x="1251291" y="99858"/>
                    </a:lnTo>
                    <a:lnTo>
                      <a:pt x="1286892" y="83589"/>
                    </a:lnTo>
                    <a:lnTo>
                      <a:pt x="1327023" y="69271"/>
                    </a:lnTo>
                    <a:lnTo>
                      <a:pt x="1371098" y="56970"/>
                    </a:lnTo>
                    <a:lnTo>
                      <a:pt x="1418526" y="46750"/>
                    </a:lnTo>
                    <a:lnTo>
                      <a:pt x="1468720" y="38678"/>
                    </a:lnTo>
                    <a:lnTo>
                      <a:pt x="1521090" y="32820"/>
                    </a:lnTo>
                    <a:lnTo>
                      <a:pt x="1575048" y="29242"/>
                    </a:lnTo>
                    <a:lnTo>
                      <a:pt x="1630006" y="28008"/>
                    </a:lnTo>
                    <a:lnTo>
                      <a:pt x="1685375" y="29186"/>
                    </a:lnTo>
                    <a:lnTo>
                      <a:pt x="1740567" y="32840"/>
                    </a:lnTo>
                    <a:lnTo>
                      <a:pt x="1794992" y="39038"/>
                    </a:lnTo>
                    <a:lnTo>
                      <a:pt x="1848063" y="47843"/>
                    </a:lnTo>
                    <a:lnTo>
                      <a:pt x="1904879" y="60865"/>
                    </a:lnTo>
                    <a:lnTo>
                      <a:pt x="1955886" y="76736"/>
                    </a:lnTo>
                    <a:lnTo>
                      <a:pt x="1984616" y="59074"/>
                    </a:lnTo>
                    <a:lnTo>
                      <a:pt x="2058930" y="30186"/>
                    </a:lnTo>
                    <a:lnTo>
                      <a:pt x="2102938" y="19153"/>
                    </a:lnTo>
                    <a:lnTo>
                      <a:pt x="2150461" y="10521"/>
                    </a:lnTo>
                    <a:lnTo>
                      <a:pt x="2200711" y="4388"/>
                    </a:lnTo>
                    <a:lnTo>
                      <a:pt x="2252901" y="849"/>
                    </a:lnTo>
                    <a:lnTo>
                      <a:pt x="2306241" y="0"/>
                    </a:lnTo>
                    <a:lnTo>
                      <a:pt x="2359944" y="1937"/>
                    </a:lnTo>
                    <a:lnTo>
                      <a:pt x="2413220" y="6757"/>
                    </a:lnTo>
                    <a:lnTo>
                      <a:pt x="2465283" y="14556"/>
                    </a:lnTo>
                    <a:lnTo>
                      <a:pt x="2502928" y="22427"/>
                    </a:lnTo>
                    <a:lnTo>
                      <a:pt x="2569457" y="42521"/>
                    </a:lnTo>
                    <a:lnTo>
                      <a:pt x="2597744" y="54549"/>
                    </a:lnTo>
                    <a:lnTo>
                      <a:pt x="2637755" y="39539"/>
                    </a:lnTo>
                    <a:lnTo>
                      <a:pt x="2681878" y="26917"/>
                    </a:lnTo>
                    <a:lnTo>
                      <a:pt x="2729403" y="16702"/>
                    </a:lnTo>
                    <a:lnTo>
                      <a:pt x="2779622" y="8918"/>
                    </a:lnTo>
                    <a:lnTo>
                      <a:pt x="2831825" y="3584"/>
                    </a:lnTo>
                    <a:lnTo>
                      <a:pt x="2885304" y="723"/>
                    </a:lnTo>
                    <a:lnTo>
                      <a:pt x="2939348" y="356"/>
                    </a:lnTo>
                    <a:lnTo>
                      <a:pt x="2993250" y="2504"/>
                    </a:lnTo>
                    <a:lnTo>
                      <a:pt x="3046300" y="7189"/>
                    </a:lnTo>
                    <a:lnTo>
                      <a:pt x="3097789" y="14433"/>
                    </a:lnTo>
                    <a:lnTo>
                      <a:pt x="3147007" y="24256"/>
                    </a:lnTo>
                    <a:lnTo>
                      <a:pt x="3193247" y="36680"/>
                    </a:lnTo>
                    <a:lnTo>
                      <a:pt x="3244642" y="55544"/>
                    </a:lnTo>
                    <a:lnTo>
                      <a:pt x="3286084" y="77182"/>
                    </a:lnTo>
                    <a:lnTo>
                      <a:pt x="3316762" y="101079"/>
                    </a:lnTo>
                    <a:lnTo>
                      <a:pt x="3335868" y="126723"/>
                    </a:lnTo>
                    <a:lnTo>
                      <a:pt x="3400705" y="135082"/>
                    </a:lnTo>
                    <a:lnTo>
                      <a:pt x="3460007" y="146521"/>
                    </a:lnTo>
                    <a:lnTo>
                      <a:pt x="3513272" y="160717"/>
                    </a:lnTo>
                    <a:lnTo>
                      <a:pt x="3559994" y="177349"/>
                    </a:lnTo>
                    <a:lnTo>
                      <a:pt x="3599672" y="196094"/>
                    </a:lnTo>
                    <a:lnTo>
                      <a:pt x="3631803" y="216630"/>
                    </a:lnTo>
                    <a:lnTo>
                      <a:pt x="3671407" y="261789"/>
                    </a:lnTo>
                    <a:lnTo>
                      <a:pt x="3677874" y="285768"/>
                    </a:lnTo>
                    <a:lnTo>
                      <a:pt x="3674780" y="310250"/>
                    </a:lnTo>
                    <a:lnTo>
                      <a:pt x="3652018" y="346196"/>
                    </a:lnTo>
                    <a:lnTo>
                      <a:pt x="3640414" y="357202"/>
                    </a:lnTo>
                    <a:lnTo>
                      <a:pt x="3684856" y="381535"/>
                    </a:lnTo>
                    <a:lnTo>
                      <a:pt x="3719146" y="407208"/>
                    </a:lnTo>
                    <a:lnTo>
                      <a:pt x="3743411" y="433863"/>
                    </a:lnTo>
                    <a:lnTo>
                      <a:pt x="3757781" y="461140"/>
                    </a:lnTo>
                    <a:lnTo>
                      <a:pt x="3762384" y="488681"/>
                    </a:lnTo>
                    <a:lnTo>
                      <a:pt x="3757349" y="516125"/>
                    </a:lnTo>
                    <a:lnTo>
                      <a:pt x="3718881" y="569291"/>
                    </a:lnTo>
                    <a:lnTo>
                      <a:pt x="3685705" y="594295"/>
                    </a:lnTo>
                    <a:lnTo>
                      <a:pt x="3643407" y="617766"/>
                    </a:lnTo>
                    <a:lnTo>
                      <a:pt x="3592114" y="639345"/>
                    </a:lnTo>
                    <a:lnTo>
                      <a:pt x="3531956" y="658675"/>
                    </a:lnTo>
                    <a:lnTo>
                      <a:pt x="3490596" y="669260"/>
                    </a:lnTo>
                    <a:lnTo>
                      <a:pt x="3447073" y="678485"/>
                    </a:lnTo>
                    <a:lnTo>
                      <a:pt x="3401638" y="686310"/>
                    </a:lnTo>
                    <a:lnTo>
                      <a:pt x="3354542" y="692696"/>
                    </a:lnTo>
                    <a:lnTo>
                      <a:pt x="3306034" y="697603"/>
                    </a:lnTo>
                    <a:lnTo>
                      <a:pt x="3256366" y="700991"/>
                    </a:lnTo>
                    <a:lnTo>
                      <a:pt x="3251212" y="725869"/>
                    </a:lnTo>
                    <a:lnTo>
                      <a:pt x="3215222" y="772277"/>
                    </a:lnTo>
                    <a:lnTo>
                      <a:pt x="3149016" y="812777"/>
                    </a:lnTo>
                    <a:lnTo>
                      <a:pt x="3106093" y="830269"/>
                    </a:lnTo>
                    <a:lnTo>
                      <a:pt x="3057428" y="845634"/>
                    </a:lnTo>
                    <a:lnTo>
                      <a:pt x="3003626" y="858655"/>
                    </a:lnTo>
                    <a:lnTo>
                      <a:pt x="2945291" y="869114"/>
                    </a:lnTo>
                    <a:lnTo>
                      <a:pt x="2883027" y="876796"/>
                    </a:lnTo>
                    <a:lnTo>
                      <a:pt x="2817438" y="881482"/>
                    </a:lnTo>
                    <a:lnTo>
                      <a:pt x="2749128" y="882957"/>
                    </a:lnTo>
                    <a:lnTo>
                      <a:pt x="2693688" y="881682"/>
                    </a:lnTo>
                    <a:lnTo>
                      <a:pt x="2639241" y="878212"/>
                    </a:lnTo>
                    <a:lnTo>
                      <a:pt x="2586264" y="872596"/>
                    </a:lnTo>
                    <a:lnTo>
                      <a:pt x="2535231" y="864886"/>
                    </a:lnTo>
                    <a:lnTo>
                      <a:pt x="2486619" y="855131"/>
                    </a:lnTo>
                    <a:lnTo>
                      <a:pt x="2466318" y="875838"/>
                    </a:lnTo>
                    <a:lnTo>
                      <a:pt x="2410739" y="913491"/>
                    </a:lnTo>
                    <a:lnTo>
                      <a:pt x="2376198" y="930293"/>
                    </a:lnTo>
                    <a:lnTo>
                      <a:pt x="2337647" y="945649"/>
                    </a:lnTo>
                    <a:lnTo>
                      <a:pt x="2295454" y="959487"/>
                    </a:lnTo>
                    <a:lnTo>
                      <a:pt x="2249987" y="971735"/>
                    </a:lnTo>
                    <a:lnTo>
                      <a:pt x="2201615" y="982321"/>
                    </a:lnTo>
                    <a:lnTo>
                      <a:pt x="2150705" y="991173"/>
                    </a:lnTo>
                    <a:lnTo>
                      <a:pt x="2097626" y="998218"/>
                    </a:lnTo>
                    <a:lnTo>
                      <a:pt x="2042745" y="1003386"/>
                    </a:lnTo>
                    <a:lnTo>
                      <a:pt x="1986431" y="1006603"/>
                    </a:lnTo>
                    <a:lnTo>
                      <a:pt x="1929053" y="1007797"/>
                    </a:lnTo>
                    <a:lnTo>
                      <a:pt x="1870978" y="1006898"/>
                    </a:lnTo>
                    <a:lnTo>
                      <a:pt x="1812574" y="1003832"/>
                    </a:lnTo>
                    <a:lnTo>
                      <a:pt x="1754210" y="998527"/>
                    </a:lnTo>
                    <a:lnTo>
                      <a:pt x="1699565" y="991381"/>
                    </a:lnTo>
                    <a:lnTo>
                      <a:pt x="1647430" y="982358"/>
                    </a:lnTo>
                    <a:lnTo>
                      <a:pt x="1598139" y="971551"/>
                    </a:lnTo>
                    <a:lnTo>
                      <a:pt x="1552024" y="959048"/>
                    </a:lnTo>
                    <a:lnTo>
                      <a:pt x="1509420" y="944942"/>
                    </a:lnTo>
                    <a:lnTo>
                      <a:pt x="1470659" y="929323"/>
                    </a:lnTo>
                    <a:lnTo>
                      <a:pt x="1436075" y="912281"/>
                    </a:lnTo>
                    <a:lnTo>
                      <a:pt x="1385142" y="922438"/>
                    </a:lnTo>
                    <a:lnTo>
                      <a:pt x="1332911" y="930832"/>
                    </a:lnTo>
                    <a:lnTo>
                      <a:pt x="1279658" y="937489"/>
                    </a:lnTo>
                    <a:lnTo>
                      <a:pt x="1225661" y="942432"/>
                    </a:lnTo>
                    <a:lnTo>
                      <a:pt x="1171196" y="945688"/>
                    </a:lnTo>
                    <a:lnTo>
                      <a:pt x="1116539" y="947283"/>
                    </a:lnTo>
                    <a:lnTo>
                      <a:pt x="1061967" y="947240"/>
                    </a:lnTo>
                    <a:lnTo>
                      <a:pt x="1007757" y="945585"/>
                    </a:lnTo>
                    <a:lnTo>
                      <a:pt x="954186" y="942345"/>
                    </a:lnTo>
                    <a:lnTo>
                      <a:pt x="901529" y="937543"/>
                    </a:lnTo>
                    <a:lnTo>
                      <a:pt x="850064" y="931205"/>
                    </a:lnTo>
                    <a:lnTo>
                      <a:pt x="800067" y="923356"/>
                    </a:lnTo>
                    <a:lnTo>
                      <a:pt x="751815" y="914021"/>
                    </a:lnTo>
                    <a:lnTo>
                      <a:pt x="705584" y="903227"/>
                    </a:lnTo>
                    <a:lnTo>
                      <a:pt x="661652" y="890997"/>
                    </a:lnTo>
                    <a:lnTo>
                      <a:pt x="620294" y="877358"/>
                    </a:lnTo>
                    <a:lnTo>
                      <a:pt x="581788" y="862334"/>
                    </a:lnTo>
                    <a:lnTo>
                      <a:pt x="546410" y="845950"/>
                    </a:lnTo>
                    <a:lnTo>
                      <a:pt x="512023" y="826772"/>
                    </a:lnTo>
                    <a:lnTo>
                      <a:pt x="509737" y="825299"/>
                    </a:lnTo>
                    <a:lnTo>
                      <a:pt x="507324" y="823813"/>
                    </a:lnTo>
                    <a:lnTo>
                      <a:pt x="445647" y="824627"/>
                    </a:lnTo>
                    <a:lnTo>
                      <a:pt x="386011" y="821908"/>
                    </a:lnTo>
                    <a:lnTo>
                      <a:pt x="329283" y="815905"/>
                    </a:lnTo>
                    <a:lnTo>
                      <a:pt x="276330" y="806867"/>
                    </a:lnTo>
                    <a:lnTo>
                      <a:pt x="228019" y="795043"/>
                    </a:lnTo>
                    <a:lnTo>
                      <a:pt x="185217" y="780682"/>
                    </a:lnTo>
                    <a:lnTo>
                      <a:pt x="148792" y="764033"/>
                    </a:lnTo>
                    <a:lnTo>
                      <a:pt x="98539" y="724866"/>
                    </a:lnTo>
                    <a:lnTo>
                      <a:pt x="85845" y="672746"/>
                    </a:lnTo>
                    <a:lnTo>
                      <a:pt x="102876" y="643640"/>
                    </a:lnTo>
                    <a:lnTo>
                      <a:pt x="136649" y="616537"/>
                    </a:lnTo>
                    <a:lnTo>
                      <a:pt x="186268" y="592444"/>
                    </a:lnTo>
                    <a:lnTo>
                      <a:pt x="124392" y="575898"/>
                    </a:lnTo>
                    <a:lnTo>
                      <a:pt x="74286" y="555778"/>
                    </a:lnTo>
                    <a:lnTo>
                      <a:pt x="36490" y="532850"/>
                    </a:lnTo>
                    <a:lnTo>
                      <a:pt x="11548" y="507875"/>
                    </a:lnTo>
                    <a:lnTo>
                      <a:pt x="0" y="481617"/>
                    </a:lnTo>
                    <a:lnTo>
                      <a:pt x="2388" y="454838"/>
                    </a:lnTo>
                    <a:lnTo>
                      <a:pt x="51140" y="402770"/>
                    </a:lnTo>
                    <a:lnTo>
                      <a:pt x="85226" y="384826"/>
                    </a:lnTo>
                    <a:lnTo>
                      <a:pt x="126046" y="369250"/>
                    </a:lnTo>
                    <a:lnTo>
                      <a:pt x="172695" y="356256"/>
                    </a:lnTo>
                    <a:lnTo>
                      <a:pt x="224264" y="346061"/>
                    </a:lnTo>
                    <a:lnTo>
                      <a:pt x="279849" y="338880"/>
                    </a:lnTo>
                    <a:lnTo>
                      <a:pt x="338541" y="334927"/>
                    </a:lnTo>
                    <a:lnTo>
                      <a:pt x="341589" y="331790"/>
                    </a:lnTo>
                    <a:close/>
                  </a:path>
                </a:pathLst>
              </a:custGeom>
              <a:ln w="1219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7" name="object 42"/>
              <p:cNvPicPr/>
              <p:nvPr/>
            </p:nvPicPr>
            <p:blipFill>
              <a:blip r:embed="rId5" cstate="print"/>
              <a:stretch>
                <a:fillRect/>
              </a:stretch>
            </p:blipFill>
            <p:spPr>
              <a:xfrm>
                <a:off x="4426585" y="5343270"/>
                <a:ext cx="183642" cy="354812"/>
              </a:xfrm>
              <a:prstGeom prst="rect">
                <a:avLst/>
              </a:prstGeom>
            </p:spPr>
          </p:pic>
          <p:sp>
            <p:nvSpPr>
              <p:cNvPr id="18" name="object 43"/>
              <p:cNvSpPr/>
              <p:nvPr/>
            </p:nvSpPr>
            <p:spPr>
              <a:xfrm>
                <a:off x="2960115" y="5749759"/>
                <a:ext cx="3448685" cy="857250"/>
              </a:xfrm>
              <a:custGeom>
                <a:avLst/>
                <a:gdLst/>
                <a:ahLst/>
                <a:cxnLst/>
                <a:rect l="l" t="t" r="r" b="b"/>
                <a:pathLst>
                  <a:path w="3448685" h="857250">
                    <a:moveTo>
                      <a:pt x="220344" y="555840"/>
                    </a:moveTo>
                    <a:lnTo>
                      <a:pt x="162806" y="555873"/>
                    </a:lnTo>
                    <a:lnTo>
                      <a:pt x="106267" y="552730"/>
                    </a:lnTo>
                    <a:lnTo>
                      <a:pt x="51681" y="546495"/>
                    </a:lnTo>
                    <a:lnTo>
                      <a:pt x="0" y="537248"/>
                    </a:lnTo>
                  </a:path>
                  <a:path w="3448685" h="857250">
                    <a:moveTo>
                      <a:pt x="414781" y="759218"/>
                    </a:moveTo>
                    <a:lnTo>
                      <a:pt x="391288" y="762308"/>
                    </a:lnTo>
                    <a:lnTo>
                      <a:pt x="367331" y="764827"/>
                    </a:lnTo>
                    <a:lnTo>
                      <a:pt x="342969" y="766767"/>
                    </a:lnTo>
                    <a:lnTo>
                      <a:pt x="318261" y="768121"/>
                    </a:lnTo>
                  </a:path>
                  <a:path w="3448685" h="857250">
                    <a:moveTo>
                      <a:pt x="1245488" y="856957"/>
                    </a:moveTo>
                    <a:lnTo>
                      <a:pt x="1228776" y="847245"/>
                    </a:lnTo>
                    <a:lnTo>
                      <a:pt x="1213516" y="837231"/>
                    </a:lnTo>
                    <a:lnTo>
                      <a:pt x="1199733" y="826936"/>
                    </a:lnTo>
                    <a:lnTo>
                      <a:pt x="1187449" y="816381"/>
                    </a:lnTo>
                  </a:path>
                  <a:path w="3448685" h="857250">
                    <a:moveTo>
                      <a:pt x="2319782" y="755777"/>
                    </a:moveTo>
                    <a:lnTo>
                      <a:pt x="2316456" y="767059"/>
                    </a:lnTo>
                    <a:lnTo>
                      <a:pt x="2311463" y="778257"/>
                    </a:lnTo>
                    <a:lnTo>
                      <a:pt x="2304851" y="789343"/>
                    </a:lnTo>
                    <a:lnTo>
                      <a:pt x="2296668" y="800290"/>
                    </a:lnTo>
                  </a:path>
                  <a:path w="3448685" h="857250">
                    <a:moveTo>
                      <a:pt x="2781046" y="480682"/>
                    </a:moveTo>
                    <a:lnTo>
                      <a:pt x="2851703" y="495938"/>
                    </a:lnTo>
                    <a:lnTo>
                      <a:pt x="2913664" y="514843"/>
                    </a:lnTo>
                    <a:lnTo>
                      <a:pt x="2966098" y="536910"/>
                    </a:lnTo>
                    <a:lnTo>
                      <a:pt x="3008178" y="561653"/>
                    </a:lnTo>
                    <a:lnTo>
                      <a:pt x="3039074" y="588587"/>
                    </a:lnTo>
                    <a:lnTo>
                      <a:pt x="3057958" y="617223"/>
                    </a:lnTo>
                    <a:lnTo>
                      <a:pt x="3064001" y="647077"/>
                    </a:lnTo>
                  </a:path>
                  <a:path w="3448685" h="857250">
                    <a:moveTo>
                      <a:pt x="3448304" y="303466"/>
                    </a:moveTo>
                    <a:lnTo>
                      <a:pt x="3424350" y="320982"/>
                    </a:lnTo>
                    <a:lnTo>
                      <a:pt x="3395170" y="337324"/>
                    </a:lnTo>
                    <a:lnTo>
                      <a:pt x="3361060" y="352333"/>
                    </a:lnTo>
                    <a:lnTo>
                      <a:pt x="3322320" y="365848"/>
                    </a:lnTo>
                  </a:path>
                  <a:path w="3448685" h="857250">
                    <a:moveTo>
                      <a:pt x="3146044" y="71958"/>
                    </a:moveTo>
                    <a:lnTo>
                      <a:pt x="3149165" y="79271"/>
                    </a:lnTo>
                    <a:lnTo>
                      <a:pt x="3151298" y="86628"/>
                    </a:lnTo>
                    <a:lnTo>
                      <a:pt x="3152455" y="94016"/>
                    </a:lnTo>
                    <a:lnTo>
                      <a:pt x="3152647" y="101422"/>
                    </a:lnTo>
                  </a:path>
                  <a:path w="3448685" h="857250">
                    <a:moveTo>
                      <a:pt x="2341625" y="37579"/>
                    </a:moveTo>
                    <a:lnTo>
                      <a:pt x="2354974" y="27567"/>
                    </a:lnTo>
                    <a:lnTo>
                      <a:pt x="2370216" y="17941"/>
                    </a:lnTo>
                    <a:lnTo>
                      <a:pt x="2387292" y="8739"/>
                    </a:lnTo>
                    <a:lnTo>
                      <a:pt x="2406142" y="0"/>
                    </a:lnTo>
                  </a:path>
                  <a:path w="3448685" h="857250">
                    <a:moveTo>
                      <a:pt x="1738248" y="55486"/>
                    </a:moveTo>
                    <a:lnTo>
                      <a:pt x="1743934" y="47134"/>
                    </a:lnTo>
                    <a:lnTo>
                      <a:pt x="1751060" y="38935"/>
                    </a:lnTo>
                    <a:lnTo>
                      <a:pt x="1759590" y="30911"/>
                    </a:lnTo>
                    <a:lnTo>
                      <a:pt x="1769491" y="23088"/>
                    </a:lnTo>
                  </a:path>
                  <a:path w="3448685" h="857250">
                    <a:moveTo>
                      <a:pt x="1029969" y="66497"/>
                    </a:moveTo>
                    <a:lnTo>
                      <a:pt x="1060150" y="73408"/>
                    </a:lnTo>
                    <a:lnTo>
                      <a:pt x="1089104" y="80967"/>
                    </a:lnTo>
                    <a:lnTo>
                      <a:pt x="1116748" y="89151"/>
                    </a:lnTo>
                    <a:lnTo>
                      <a:pt x="1142999" y="97942"/>
                    </a:lnTo>
                  </a:path>
                  <a:path w="3448685" h="857250">
                    <a:moveTo>
                      <a:pt x="171069" y="313601"/>
                    </a:moveTo>
                    <a:lnTo>
                      <a:pt x="164760" y="305442"/>
                    </a:lnTo>
                    <a:lnTo>
                      <a:pt x="159369" y="297203"/>
                    </a:lnTo>
                    <a:lnTo>
                      <a:pt x="154906" y="288896"/>
                    </a:lnTo>
                    <a:lnTo>
                      <a:pt x="151383" y="280530"/>
                    </a:lnTo>
                  </a:path>
                </a:pathLst>
              </a:custGeom>
              <a:ln w="12192">
                <a:solidFill>
                  <a:srgbClr val="000000"/>
                </a:solidFill>
              </a:ln>
            </p:spPr>
            <p:txBody>
              <a:bodyPr wrap="square" lIns="0" tIns="0" rIns="0" bIns="0" rtlCol="0"/>
              <a:lstStyle/>
              <a:p>
                <a:pPr marL="12700">
                  <a:lnSpc>
                    <a:spcPct val="100000"/>
                  </a:lnSpc>
                  <a:spcBef>
                    <a:spcPts val="1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23" name="矩形 22"/>
            <p:cNvSpPr/>
            <p:nvPr/>
          </p:nvSpPr>
          <p:spPr>
            <a:xfrm>
              <a:off x="5511926" y="5645147"/>
              <a:ext cx="2247900" cy="646331"/>
            </a:xfrm>
            <a:prstGeom prst="rect">
              <a:avLst/>
            </a:prstGeom>
          </p:spPr>
          <p:txBody>
            <a:bodyPr wrap="square">
              <a:spAutoFit/>
            </a:bodyPr>
            <a:lstStyle/>
            <a:p>
              <a:pPr marL="12700" algn="ctr">
                <a:lnSpc>
                  <a:spcPct val="100000"/>
                </a:lnSpc>
                <a:spcBef>
                  <a:spcPts val="100"/>
                </a:spcBef>
              </a:pPr>
              <a:r>
                <a:rPr lang="zh-TW" altLang="en-US" b="1" spc="-15"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互推一人為代表人</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marL="12700" algn="ctr">
                <a:lnSpc>
                  <a:spcPct val="100000"/>
                </a:lnSpc>
              </a:pPr>
              <a:r>
                <a:rPr lang="zh-TW" altLang="en-US" b="1" spc="-20"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負本法雇主責任</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pic>
        <p:nvPicPr>
          <p:cNvPr id="45" name="object 22"/>
          <p:cNvPicPr/>
          <p:nvPr/>
        </p:nvPicPr>
        <p:blipFill>
          <a:blip r:embed="rId6" cstate="print"/>
          <a:stretch>
            <a:fillRect/>
          </a:stretch>
        </p:blipFill>
        <p:spPr>
          <a:xfrm>
            <a:off x="-8887" y="964047"/>
            <a:ext cx="4371594" cy="4591050"/>
          </a:xfrm>
          <a:prstGeom prst="rect">
            <a:avLst/>
          </a:prstGeom>
        </p:spPr>
      </p:pic>
      <p:grpSp>
        <p:nvGrpSpPr>
          <p:cNvPr id="3" name="object 28"/>
          <p:cNvGrpSpPr/>
          <p:nvPr/>
        </p:nvGrpSpPr>
        <p:grpSpPr>
          <a:xfrm>
            <a:off x="1920887" y="1823760"/>
            <a:ext cx="9739884" cy="4397502"/>
            <a:chOff x="2164079" y="1874519"/>
            <a:chExt cx="9739884" cy="4397502"/>
          </a:xfrm>
        </p:grpSpPr>
        <p:pic>
          <p:nvPicPr>
            <p:cNvPr id="4" name="object 29"/>
            <p:cNvPicPr/>
            <p:nvPr/>
          </p:nvPicPr>
          <p:blipFill>
            <a:blip r:embed="rId7" cstate="print"/>
            <a:stretch>
              <a:fillRect/>
            </a:stretch>
          </p:blipFill>
          <p:spPr>
            <a:xfrm>
              <a:off x="10389869" y="3403091"/>
              <a:ext cx="1514094" cy="2868930"/>
            </a:xfrm>
            <a:prstGeom prst="rect">
              <a:avLst/>
            </a:prstGeom>
          </p:spPr>
        </p:pic>
        <p:pic>
          <p:nvPicPr>
            <p:cNvPr id="6" name="object 31"/>
            <p:cNvPicPr/>
            <p:nvPr/>
          </p:nvPicPr>
          <p:blipFill>
            <a:blip r:embed="rId8" cstate="print"/>
            <a:stretch>
              <a:fillRect/>
            </a:stretch>
          </p:blipFill>
          <p:spPr>
            <a:xfrm>
              <a:off x="2164079" y="1874519"/>
              <a:ext cx="5212080" cy="1528572"/>
            </a:xfrm>
            <a:prstGeom prst="rect">
              <a:avLst/>
            </a:prstGeom>
          </p:spPr>
        </p:pic>
      </p:grpSp>
      <p:sp>
        <p:nvSpPr>
          <p:cNvPr id="50" name="圓角矩形圖說文字 49"/>
          <p:cNvSpPr/>
          <p:nvPr/>
        </p:nvSpPr>
        <p:spPr>
          <a:xfrm>
            <a:off x="3832698" y="1091478"/>
            <a:ext cx="5435694" cy="1170346"/>
          </a:xfrm>
          <a:prstGeom prst="wedgeRoundRectCallout">
            <a:avLst>
              <a:gd name="adj1" fmla="val -53764"/>
              <a:gd name="adj2" fmla="val 8428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ts val="2400"/>
              </a:lnSpc>
            </a:pPr>
            <a:r>
              <a:rPr lang="zh-TW" altLang="en-US" sz="1600" b="1" spc="-2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職安法第二十六條第一項規定：事業單位以其事業之全部或一部分交付承攬時，應於事前告知該承攬人有關其事業工作環境、危害因素暨本法及有關安全衛生規定應採取之措施。</a:t>
            </a:r>
            <a:endParaRPr lang="zh-TW" altLang="en-US" sz="1600" dirty="0">
              <a:solidFill>
                <a:srgbClr val="FF0000"/>
              </a:solidFill>
            </a:endParaRPr>
          </a:p>
        </p:txBody>
      </p:sp>
      <p:sp>
        <p:nvSpPr>
          <p:cNvPr id="51" name="圓角矩形圖說文字 50"/>
          <p:cNvSpPr/>
          <p:nvPr/>
        </p:nvSpPr>
        <p:spPr>
          <a:xfrm>
            <a:off x="1556426" y="5149811"/>
            <a:ext cx="4343132" cy="1274350"/>
          </a:xfrm>
          <a:prstGeom prst="wedgeRoundRectCallout">
            <a:avLst>
              <a:gd name="adj1" fmla="val 73531"/>
              <a:gd name="adj2" fmla="val -9268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ts val="2400"/>
              </a:lnSpc>
            </a:pPr>
            <a:r>
              <a:rPr lang="zh-TW" altLang="en-US" sz="1600" b="1" spc="-2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承攬管理方面應事前告知承攬人有關其事業工作環境、危害因素及本法有關安全衛生規定，若發生職業災害原事業單位應付補償及賠償的連待責任。</a:t>
            </a:r>
            <a:endParaRPr lang="zh-TW" altLang="en-US" sz="1600" dirty="0">
              <a:solidFill>
                <a:srgbClr val="FF0000"/>
              </a:solidFill>
            </a:endParaRPr>
          </a:p>
        </p:txBody>
      </p:sp>
    </p:spTree>
    <p:extLst>
      <p:ext uri="{BB962C8B-B14F-4D97-AF65-F5344CB8AC3E}">
        <p14:creationId xmlns:p14="http://schemas.microsoft.com/office/powerpoint/2010/main" val="1324423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8"/>
          <p:cNvGrpSpPr/>
          <p:nvPr/>
        </p:nvGrpSpPr>
        <p:grpSpPr>
          <a:xfrm>
            <a:off x="-9657" y="1106152"/>
            <a:ext cx="4618355" cy="4739005"/>
            <a:chOff x="-12700" y="1402588"/>
            <a:chExt cx="4618355" cy="4739005"/>
          </a:xfrm>
        </p:grpSpPr>
        <p:sp>
          <p:nvSpPr>
            <p:cNvPr id="5" name="object 9"/>
            <p:cNvSpPr/>
            <p:nvPr/>
          </p:nvSpPr>
          <p:spPr>
            <a:xfrm>
              <a:off x="0" y="1415288"/>
              <a:ext cx="4592955" cy="4713605"/>
            </a:xfrm>
            <a:custGeom>
              <a:avLst/>
              <a:gdLst/>
              <a:ahLst/>
              <a:cxnLst/>
              <a:rect l="l" t="t" r="r" b="b"/>
              <a:pathLst>
                <a:path w="4592955" h="4713605">
                  <a:moveTo>
                    <a:pt x="4039235" y="0"/>
                  </a:moveTo>
                  <a:lnTo>
                    <a:pt x="0" y="535920"/>
                  </a:lnTo>
                  <a:lnTo>
                    <a:pt x="0" y="757256"/>
                  </a:lnTo>
                  <a:lnTo>
                    <a:pt x="524891" y="4713224"/>
                  </a:lnTo>
                  <a:lnTo>
                    <a:pt x="4592955" y="4173474"/>
                  </a:lnTo>
                  <a:lnTo>
                    <a:pt x="4039235" y="0"/>
                  </a:lnTo>
                  <a:close/>
                </a:path>
              </a:pathLst>
            </a:custGeom>
            <a:solidFill>
              <a:srgbClr val="FFFFFF"/>
            </a:solidFill>
          </p:spPr>
          <p:txBody>
            <a:bodyPr wrap="square" lIns="0" tIns="0" rIns="0" bIns="0" rtlCol="0"/>
            <a:lstStyle/>
            <a:p>
              <a:endParaRPr/>
            </a:p>
          </p:txBody>
        </p:sp>
        <p:sp>
          <p:nvSpPr>
            <p:cNvPr id="6" name="object 10"/>
            <p:cNvSpPr/>
            <p:nvPr/>
          </p:nvSpPr>
          <p:spPr>
            <a:xfrm>
              <a:off x="0" y="1415288"/>
              <a:ext cx="4592955" cy="4713605"/>
            </a:xfrm>
            <a:custGeom>
              <a:avLst/>
              <a:gdLst/>
              <a:ahLst/>
              <a:cxnLst/>
              <a:rect l="l" t="t" r="r" b="b"/>
              <a:pathLst>
                <a:path w="4592955" h="4713605">
                  <a:moveTo>
                    <a:pt x="0" y="535920"/>
                  </a:moveTo>
                  <a:lnTo>
                    <a:pt x="4039235" y="0"/>
                  </a:lnTo>
                  <a:lnTo>
                    <a:pt x="4592955" y="4173474"/>
                  </a:lnTo>
                  <a:lnTo>
                    <a:pt x="524891" y="4713224"/>
                  </a:lnTo>
                  <a:lnTo>
                    <a:pt x="0" y="757256"/>
                  </a:lnTo>
                </a:path>
              </a:pathLst>
            </a:custGeom>
            <a:ln w="25400">
              <a:solidFill>
                <a:srgbClr val="BBBBBB"/>
              </a:solidFill>
            </a:ln>
          </p:spPr>
          <p:txBody>
            <a:bodyPr wrap="square" lIns="0" tIns="0" rIns="0" bIns="0" rtlCol="0"/>
            <a:lstStyle/>
            <a:p>
              <a:endParaRPr/>
            </a:p>
          </p:txBody>
        </p:sp>
        <p:pic>
          <p:nvPicPr>
            <p:cNvPr id="7" name="object 11"/>
            <p:cNvPicPr/>
            <p:nvPr/>
          </p:nvPicPr>
          <p:blipFill>
            <a:blip r:embed="rId3" cstate="print"/>
            <a:stretch>
              <a:fillRect/>
            </a:stretch>
          </p:blipFill>
          <p:spPr>
            <a:xfrm>
              <a:off x="92837" y="1527187"/>
              <a:ext cx="4335018" cy="3729977"/>
            </a:xfrm>
            <a:prstGeom prst="rect">
              <a:avLst/>
            </a:prstGeom>
          </p:spPr>
        </p:pic>
        <p:pic>
          <p:nvPicPr>
            <p:cNvPr id="8" name="object 12"/>
            <p:cNvPicPr/>
            <p:nvPr/>
          </p:nvPicPr>
          <p:blipFill>
            <a:blip r:embed="rId4" cstate="print"/>
            <a:stretch>
              <a:fillRect/>
            </a:stretch>
          </p:blipFill>
          <p:spPr>
            <a:xfrm>
              <a:off x="1144079" y="5002657"/>
              <a:ext cx="2730563" cy="791222"/>
            </a:xfrm>
            <a:prstGeom prst="rect">
              <a:avLst/>
            </a:prstGeom>
          </p:spPr>
        </p:pic>
      </p:grpSp>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青少年保護</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(29)</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7"/>
          <p:cNvSpPr txBox="1"/>
          <p:nvPr/>
        </p:nvSpPr>
        <p:spPr>
          <a:xfrm>
            <a:off x="4581724" y="237024"/>
            <a:ext cx="7427677" cy="6313395"/>
          </a:xfrm>
          <a:prstGeom prst="rect">
            <a:avLst/>
          </a:prstGeom>
        </p:spPr>
        <p:txBody>
          <a:bodyPr vert="horz" wrap="square" lIns="0" tIns="12700" rIns="0" bIns="0" rtlCol="0">
            <a:spAutoFit/>
          </a:bodyPr>
          <a:lstStyle/>
          <a:p>
            <a:pPr algn="just">
              <a:lnSpc>
                <a:spcPts val="2600"/>
              </a:lnSpc>
              <a:spcBef>
                <a:spcPts val="600"/>
              </a:spcBef>
              <a:buSzPct val="58333"/>
              <a:buFont typeface="Wingdings"/>
              <a:buChar char=""/>
              <a:tabLst>
                <a:tab pos="297180" algn="l"/>
              </a:tabLst>
            </a:pPr>
            <a:r>
              <a:rPr sz="1600" spc="-1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坑內工作。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600"/>
              </a:lnSpc>
              <a:spcBef>
                <a:spcPts val="600"/>
              </a:spcBef>
              <a:buSzPct val="58333"/>
              <a:buFont typeface="Wingdings"/>
              <a:buChar char=""/>
              <a:tabLst>
                <a:tab pos="297180" algn="l"/>
              </a:tabLst>
            </a:pP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處理爆炸性、易燃性等物質之工作。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marR="233679" algn="just">
              <a:lnSpc>
                <a:spcPts val="2600"/>
              </a:lnSpc>
              <a:spcBef>
                <a:spcPts val="600"/>
              </a:spcBef>
              <a:buSzPct val="58333"/>
              <a:buFont typeface="Wingdings"/>
              <a:buChar char=""/>
              <a:tabLst>
                <a:tab pos="297180" algn="l"/>
              </a:tabLst>
            </a:pPr>
            <a:r>
              <a:rPr sz="1600" spc="-1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鉛、汞、鉻、砷、黃磷、氯氣、氰</a:t>
            </a: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化氫、苯胺等有害物散布場所之工</a:t>
            </a:r>
            <a:r>
              <a:rPr sz="1600" spc="-2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600"/>
              </a:lnSpc>
              <a:spcBef>
                <a:spcPts val="600"/>
              </a:spcBef>
              <a:buSzPct val="58333"/>
              <a:buFont typeface="Wingdings"/>
              <a:buChar char=""/>
              <a:tabLst>
                <a:tab pos="297180" algn="l"/>
              </a:tabLst>
            </a:pP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有害輻射散布場所之工作。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600"/>
              </a:lnSpc>
              <a:spcBef>
                <a:spcPts val="600"/>
              </a:spcBef>
              <a:buSzPct val="58333"/>
              <a:buFont typeface="Wingdings"/>
              <a:buChar char=""/>
              <a:tabLst>
                <a:tab pos="297180" algn="l"/>
              </a:tabLst>
            </a:pP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有害粉塵散布場所之工作。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marR="233679" algn="just">
              <a:lnSpc>
                <a:spcPts val="2600"/>
              </a:lnSpc>
              <a:spcBef>
                <a:spcPts val="600"/>
              </a:spcBef>
              <a:buSzPct val="58333"/>
              <a:buFont typeface="Wingdings"/>
              <a:buChar char=""/>
              <a:tabLst>
                <a:tab pos="297180" algn="l"/>
              </a:tabLst>
            </a:pP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運轉中機器或動力傳導裝置危險部分之掃除、上油、檢查、修理或上卸皮帶、繩索等工作。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600"/>
              </a:lnSpc>
              <a:spcBef>
                <a:spcPts val="600"/>
              </a:spcBef>
              <a:buSzPct val="58333"/>
              <a:buFont typeface="Wingdings"/>
              <a:buChar char=""/>
              <a:tabLst>
                <a:tab pos="297180" algn="l"/>
              </a:tabLst>
            </a:pP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超過二百二十伏特電力線之銜接。</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600"/>
              </a:lnSpc>
              <a:spcBef>
                <a:spcPts val="600"/>
              </a:spcBef>
              <a:buSzPct val="58333"/>
              <a:buFont typeface="Wingdings"/>
              <a:buChar char=""/>
              <a:tabLst>
                <a:tab pos="297180" algn="l"/>
              </a:tabLst>
            </a:pP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已熔礦物或礦渣之處理。</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600"/>
              </a:lnSpc>
              <a:spcBef>
                <a:spcPts val="600"/>
              </a:spcBef>
              <a:buSzPct val="58333"/>
              <a:buFont typeface="Wingdings"/>
              <a:buChar char=""/>
              <a:tabLst>
                <a:tab pos="297180" algn="l"/>
              </a:tabLst>
            </a:pPr>
            <a:r>
              <a:rPr sz="1600" spc="-1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鍋爐之燒火及操作。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600"/>
              </a:lnSpc>
              <a:spcBef>
                <a:spcPts val="600"/>
              </a:spcBef>
              <a:buSzPct val="58333"/>
              <a:buFont typeface="Wingdings"/>
              <a:buChar char=""/>
              <a:tabLst>
                <a:tab pos="297180" algn="l"/>
              </a:tabLst>
            </a:pP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鑿岩機及其他有顯著振動之工作。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600"/>
              </a:lnSpc>
              <a:spcBef>
                <a:spcPts val="600"/>
              </a:spcBef>
              <a:buSzPct val="58333"/>
              <a:buFont typeface="Wingdings"/>
              <a:buChar char=""/>
              <a:tabLst>
                <a:tab pos="297180" algn="l"/>
              </a:tabLst>
            </a:pP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一定重量以上之重物處理工作。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600"/>
              </a:lnSpc>
              <a:spcBef>
                <a:spcPts val="600"/>
              </a:spcBef>
              <a:buSzPct val="58333"/>
              <a:buFont typeface="Wingdings"/>
              <a:buChar char=""/>
              <a:tabLst>
                <a:tab pos="297180" algn="l"/>
              </a:tabLst>
            </a:pP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起重機、人字臂起重桿之運轉工作。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000"/>
              </a:lnSpc>
              <a:spcBef>
                <a:spcPts val="600"/>
              </a:spcBef>
              <a:buSzPct val="58333"/>
              <a:buFont typeface="Wingdings"/>
              <a:buChar char=""/>
              <a:tabLst>
                <a:tab pos="297180" algn="l"/>
              </a:tabLst>
            </a:pPr>
            <a:r>
              <a:rPr sz="1600" spc="-15" dirty="0" err="1">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動力捲揚機、動力運搬機及索道之</a:t>
            </a:r>
            <a:r>
              <a:rPr sz="1600" spc="-10" dirty="0" err="1">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運轉工作</a:t>
            </a:r>
            <a:r>
              <a:rPr sz="1600" spc="-1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2600"/>
              </a:lnSpc>
              <a:spcBef>
                <a:spcPts val="600"/>
              </a:spcBef>
              <a:buSzPct val="58333"/>
              <a:buFont typeface="Wingdings"/>
              <a:buChar char=""/>
              <a:tabLst>
                <a:tab pos="297180" algn="l"/>
              </a:tabLst>
            </a:pP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橡膠化合物及合成樹脂之滾輾工作。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marR="233679">
              <a:lnSpc>
                <a:spcPts val="2600"/>
              </a:lnSpc>
              <a:spcBef>
                <a:spcPts val="600"/>
              </a:spcBef>
              <a:buSzPct val="58333"/>
              <a:buFont typeface="Wingdings"/>
              <a:buChar char=""/>
              <a:tabLst>
                <a:tab pos="297180" algn="l"/>
              </a:tabLst>
            </a:pPr>
            <a:r>
              <a:rPr sz="1600"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其他經中央主管機關規定之危險性</a:t>
            </a:r>
            <a:r>
              <a:rPr sz="1600" spc="-1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或有害性之工作。</a:t>
            </a:r>
            <a:endParaRPr sz="16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725293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8"/>
          <p:cNvSpPr>
            <a:spLocks noChangeAspect="1"/>
          </p:cNvSpPr>
          <p:nvPr/>
        </p:nvSpPr>
        <p:spPr>
          <a:xfrm>
            <a:off x="5274194" y="371334"/>
            <a:ext cx="4732851" cy="6120000"/>
          </a:xfrm>
          <a:custGeom>
            <a:avLst/>
            <a:gdLst/>
            <a:ahLst/>
            <a:cxnLst/>
            <a:rect l="l" t="t" r="r" b="b"/>
            <a:pathLst>
              <a:path w="4538980" h="5869305">
                <a:moveTo>
                  <a:pt x="0" y="0"/>
                </a:moveTo>
                <a:lnTo>
                  <a:pt x="0" y="5868922"/>
                </a:lnTo>
                <a:lnTo>
                  <a:pt x="4538472" y="4695139"/>
                </a:lnTo>
                <a:lnTo>
                  <a:pt x="4538472" y="1173734"/>
                </a:lnTo>
                <a:lnTo>
                  <a:pt x="0" y="0"/>
                </a:lnTo>
                <a:close/>
              </a:path>
            </a:pathLst>
          </a:custGeom>
          <a:solidFill>
            <a:srgbClr val="92D050"/>
          </a:solidFill>
        </p:spPr>
        <p:txBody>
          <a:bodyPr wrap="square" lIns="0" tIns="0" rIns="0" bIns="0" rtlCol="0"/>
          <a:lstStyle/>
          <a:p>
            <a:endParaRPr/>
          </a:p>
        </p:txBody>
      </p:sp>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母性保護</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(30</a:t>
            </a:r>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31)</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7" name="群組 16"/>
          <p:cNvGrpSpPr/>
          <p:nvPr/>
        </p:nvGrpSpPr>
        <p:grpSpPr>
          <a:xfrm>
            <a:off x="675600" y="1353681"/>
            <a:ext cx="3616960" cy="4399915"/>
            <a:chOff x="1570950" y="1273018"/>
            <a:chExt cx="3616960" cy="4399915"/>
          </a:xfrm>
        </p:grpSpPr>
        <p:grpSp>
          <p:nvGrpSpPr>
            <p:cNvPr id="3" name="object 22"/>
            <p:cNvGrpSpPr/>
            <p:nvPr/>
          </p:nvGrpSpPr>
          <p:grpSpPr>
            <a:xfrm>
              <a:off x="1570950" y="1273018"/>
              <a:ext cx="3616960" cy="4399915"/>
              <a:chOff x="252222" y="1701546"/>
              <a:chExt cx="3616960" cy="4399915"/>
            </a:xfrm>
          </p:grpSpPr>
          <p:sp>
            <p:nvSpPr>
              <p:cNvPr id="4" name="object 23"/>
              <p:cNvSpPr/>
              <p:nvPr/>
            </p:nvSpPr>
            <p:spPr>
              <a:xfrm>
                <a:off x="252222" y="1701546"/>
                <a:ext cx="3616960" cy="4399915"/>
              </a:xfrm>
              <a:custGeom>
                <a:avLst/>
                <a:gdLst/>
                <a:ahLst/>
                <a:cxnLst/>
                <a:rect l="l" t="t" r="r" b="b"/>
                <a:pathLst>
                  <a:path w="3616960" h="4399915">
                    <a:moveTo>
                      <a:pt x="0" y="0"/>
                    </a:moveTo>
                    <a:lnTo>
                      <a:pt x="0" y="4399788"/>
                    </a:lnTo>
                    <a:lnTo>
                      <a:pt x="3616452" y="3519804"/>
                    </a:lnTo>
                    <a:lnTo>
                      <a:pt x="3616452" y="879982"/>
                    </a:lnTo>
                    <a:lnTo>
                      <a:pt x="0" y="0"/>
                    </a:lnTo>
                    <a:close/>
                  </a:path>
                </a:pathLst>
              </a:custGeom>
              <a:solidFill>
                <a:srgbClr val="00AF50"/>
              </a:solidFill>
            </p:spPr>
            <p:txBody>
              <a:bodyPr wrap="square" lIns="0" tIns="0" rIns="0" bIns="0" rtlCol="0"/>
              <a:lstStyle/>
              <a:p>
                <a:endParaRPr/>
              </a:p>
            </p:txBody>
          </p:sp>
          <p:sp>
            <p:nvSpPr>
              <p:cNvPr id="5" name="object 24"/>
              <p:cNvSpPr/>
              <p:nvPr/>
            </p:nvSpPr>
            <p:spPr>
              <a:xfrm>
                <a:off x="252222" y="1701546"/>
                <a:ext cx="3616960" cy="4399915"/>
              </a:xfrm>
              <a:custGeom>
                <a:avLst/>
                <a:gdLst/>
                <a:ahLst/>
                <a:cxnLst/>
                <a:rect l="l" t="t" r="r" b="b"/>
                <a:pathLst>
                  <a:path w="3616960" h="4399915">
                    <a:moveTo>
                      <a:pt x="0" y="4399788"/>
                    </a:moveTo>
                    <a:lnTo>
                      <a:pt x="0" y="0"/>
                    </a:lnTo>
                    <a:lnTo>
                      <a:pt x="3616452" y="879982"/>
                    </a:lnTo>
                    <a:lnTo>
                      <a:pt x="3616452" y="3519804"/>
                    </a:lnTo>
                    <a:lnTo>
                      <a:pt x="0" y="4399788"/>
                    </a:lnTo>
                    <a:close/>
                  </a:path>
                </a:pathLst>
              </a:custGeom>
              <a:ln w="25908">
                <a:solidFill>
                  <a:srgbClr val="FFFFFF"/>
                </a:solidFill>
              </a:ln>
            </p:spPr>
            <p:txBody>
              <a:bodyPr wrap="square" lIns="0" tIns="0" rIns="0" bIns="0" rtlCol="0"/>
              <a:lstStyle/>
              <a:p>
                <a:endParaRPr/>
              </a:p>
            </p:txBody>
          </p:sp>
        </p:grpSp>
        <p:sp>
          <p:nvSpPr>
            <p:cNvPr id="7" name="object 26"/>
            <p:cNvSpPr txBox="1"/>
            <p:nvPr/>
          </p:nvSpPr>
          <p:spPr>
            <a:xfrm>
              <a:off x="1570950" y="1739639"/>
              <a:ext cx="3616960" cy="3217547"/>
            </a:xfrm>
            <a:prstGeom prst="rect">
              <a:avLst/>
            </a:prstGeom>
          </p:spPr>
          <p:txBody>
            <a:bodyPr vert="horz" wrap="square" lIns="0" tIns="138430" rIns="0" bIns="0" rtlCol="0">
              <a:spAutoFit/>
            </a:bodyPr>
            <a:lstStyle/>
            <a:p>
              <a:pPr>
                <a:lnSpc>
                  <a:spcPts val="4000"/>
                </a:lnSpc>
              </a:pPr>
              <a:r>
                <a:rPr sz="2000" b="1" spc="-2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一定禁止作業</a:t>
              </a:r>
              <a:endParaRPr sz="20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4000"/>
                </a:lnSpc>
                <a:buSzPct val="94444"/>
                <a:buFont typeface="Microsoft JhengHei Light"/>
                <a:buChar char="•"/>
                <a:tabLst>
                  <a:tab pos="241300" algn="l"/>
                </a:tabLst>
              </a:pPr>
              <a:r>
                <a:rPr sz="18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礦坑工作</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4000"/>
                </a:lnSpc>
                <a:buSzPct val="94444"/>
                <a:buFont typeface="Microsoft JhengHei Light"/>
                <a:buChar char="•"/>
                <a:tabLst>
                  <a:tab pos="241300" algn="l"/>
                </a:tabLst>
              </a:pPr>
              <a:r>
                <a:rPr sz="1800" b="1" spc="-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鉛及其化合物散布場所之工作</a:t>
              </a:r>
              <a:r>
                <a:rPr sz="1800" b="1" spc="-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p>
            <a:p>
              <a:pPr>
                <a:lnSpc>
                  <a:spcPts val="4000"/>
                </a:lnSpc>
                <a:buSzPct val="94444"/>
                <a:buFont typeface="Microsoft JhengHei Light"/>
                <a:buChar char="•"/>
                <a:tabLst>
                  <a:tab pos="241300" algn="l"/>
                </a:tabLst>
              </a:pPr>
              <a:r>
                <a:rPr sz="1800" b="1" spc="-1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異常氣壓之工作</a:t>
              </a:r>
              <a:r>
                <a:rPr sz="1800" b="1" spc="-1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4000"/>
                </a:lnSpc>
                <a:buSzPct val="94444"/>
                <a:buFont typeface="Microsoft JhengHei Light"/>
                <a:buChar char="•"/>
                <a:tabLst>
                  <a:tab pos="240665" algn="l"/>
                </a:tabLst>
              </a:pPr>
              <a:r>
                <a:rPr sz="1800" b="1" spc="-1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處理或暴露於弓形蟲、德國麻</a:t>
              </a:r>
              <a:r>
                <a:rPr sz="1800" b="1" spc="-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疹等影響胎兒健康之工作</a:t>
              </a:r>
              <a:r>
                <a:rPr sz="1800" b="1" spc="-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2" name="object 31"/>
          <p:cNvSpPr txBox="1"/>
          <p:nvPr/>
        </p:nvSpPr>
        <p:spPr>
          <a:xfrm>
            <a:off x="5277466" y="1170240"/>
            <a:ext cx="4497705" cy="4628190"/>
          </a:xfrm>
          <a:prstGeom prst="rect">
            <a:avLst/>
          </a:prstGeom>
        </p:spPr>
        <p:txBody>
          <a:bodyPr vert="horz" wrap="square" lIns="0" tIns="113030" rIns="0" bIns="0" rtlCol="0">
            <a:spAutoFit/>
          </a:bodyPr>
          <a:lstStyle/>
          <a:p>
            <a:pPr>
              <a:lnSpc>
                <a:spcPts val="3200"/>
              </a:lnSpc>
            </a:pPr>
            <a:r>
              <a:rPr sz="1700" b="1" spc="-15"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採取母性健康保護措施，經當事人書面同意</a:t>
            </a:r>
            <a:endParaRPr sz="17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處理中央主管機關規定之危害性化學品之工作。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鑿岩機及其他有顯著振動之工作。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一定重量以上之重物處理工作。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有害輻射散布場所之工作。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已熔礦物或礦渣之處理工作。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起重機、人字臂起重桿之運轉工作。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動力捲揚機、動力運搬機及索道之運轉工作。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4629" algn="l"/>
              </a:tabLst>
            </a:pPr>
            <a:r>
              <a:rPr sz="1600" b="1" spc="-3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橡膠化合物及合成樹脂之滾輾工作。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marR="207645">
              <a:lnSpc>
                <a:spcPts val="3200"/>
              </a:lnSpc>
              <a:buSzPct val="93750"/>
              <a:buFont typeface="Microsoft JhengHei Light"/>
              <a:buChar char="•"/>
              <a:tabLst>
                <a:tab pos="184785" algn="l"/>
                <a:tab pos="214629" algn="l"/>
              </a:tabLst>
            </a:pPr>
            <a:r>
              <a:rPr sz="160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	</a:t>
            </a: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處理或暴露於經中央主管機關規定具有致病或致死之微生物感染風險之工作。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0" name="群組 19"/>
          <p:cNvGrpSpPr/>
          <p:nvPr/>
        </p:nvGrpSpPr>
        <p:grpSpPr>
          <a:xfrm>
            <a:off x="5274194" y="342759"/>
            <a:ext cx="4732851" cy="6120000"/>
            <a:chOff x="5274194" y="342759"/>
            <a:chExt cx="4732851" cy="6120000"/>
          </a:xfrm>
        </p:grpSpPr>
        <p:sp>
          <p:nvSpPr>
            <p:cNvPr id="18" name="object 28"/>
            <p:cNvSpPr>
              <a:spLocks noChangeAspect="1"/>
            </p:cNvSpPr>
            <p:nvPr/>
          </p:nvSpPr>
          <p:spPr>
            <a:xfrm>
              <a:off x="5274194" y="342759"/>
              <a:ext cx="4732851" cy="6120000"/>
            </a:xfrm>
            <a:custGeom>
              <a:avLst/>
              <a:gdLst/>
              <a:ahLst/>
              <a:cxnLst/>
              <a:rect l="l" t="t" r="r" b="b"/>
              <a:pathLst>
                <a:path w="4538980" h="5869305">
                  <a:moveTo>
                    <a:pt x="0" y="0"/>
                  </a:moveTo>
                  <a:lnTo>
                    <a:pt x="0" y="5868922"/>
                  </a:lnTo>
                  <a:lnTo>
                    <a:pt x="4538472" y="4695139"/>
                  </a:lnTo>
                  <a:lnTo>
                    <a:pt x="4538472" y="1173734"/>
                  </a:lnTo>
                  <a:lnTo>
                    <a:pt x="0" y="0"/>
                  </a:lnTo>
                  <a:close/>
                </a:path>
              </a:pathLst>
            </a:custGeom>
            <a:solidFill>
              <a:srgbClr val="92D050"/>
            </a:solidFill>
          </p:spPr>
          <p:txBody>
            <a:bodyPr wrap="square" lIns="0" tIns="0" rIns="0" bIns="0" rtlCol="0"/>
            <a:lstStyle/>
            <a:p>
              <a:endParaRPr/>
            </a:p>
          </p:txBody>
        </p:sp>
        <p:sp>
          <p:nvSpPr>
            <p:cNvPr id="19" name="object 31"/>
            <p:cNvSpPr txBox="1"/>
            <p:nvPr/>
          </p:nvSpPr>
          <p:spPr>
            <a:xfrm>
              <a:off x="5277466" y="1141665"/>
              <a:ext cx="4497705" cy="4628190"/>
            </a:xfrm>
            <a:prstGeom prst="rect">
              <a:avLst/>
            </a:prstGeom>
          </p:spPr>
          <p:txBody>
            <a:bodyPr vert="horz" wrap="square" lIns="0" tIns="113030" rIns="0" bIns="0" rtlCol="0">
              <a:spAutoFit/>
            </a:bodyPr>
            <a:lstStyle/>
            <a:p>
              <a:pPr>
                <a:lnSpc>
                  <a:spcPts val="3200"/>
                </a:lnSpc>
              </a:pPr>
              <a:r>
                <a:rPr sz="1700" b="1" spc="-15"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採取母性健康保護措施，經當事人書面同意</a:t>
              </a:r>
              <a:endParaRPr sz="17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處理中央主管機關規定之危害性化學品之工作。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鑿岩機及其他有顯著振動之工作。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一定重量以上之重物處理工作。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有害輻射散布場所之工作。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已熔礦物或礦渣之處理工作。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起重機、人字臂起重桿之運轉工作。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動力捲揚機、動力運搬機及索道之運轉工作。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4629" algn="l"/>
                </a:tabLst>
              </a:pPr>
              <a:r>
                <a:rPr sz="1600" b="1" spc="-3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橡膠化合物及合成樹脂之滾輾工作。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marR="207645">
                <a:lnSpc>
                  <a:spcPts val="3200"/>
                </a:lnSpc>
                <a:buSzPct val="93750"/>
                <a:buFont typeface="Microsoft JhengHei Light"/>
                <a:buChar char="•"/>
                <a:tabLst>
                  <a:tab pos="184785" algn="l"/>
                  <a:tab pos="214629" algn="l"/>
                </a:tabLst>
              </a:pPr>
              <a:r>
                <a:rPr sz="1600" b="1" spc="-30" dirty="0" err="1">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處理或暴露於經中央主管機關規定具有致病或致死之微生物感染風險之工作</a:t>
              </a: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6" name="object 35"/>
          <p:cNvSpPr txBox="1"/>
          <p:nvPr/>
        </p:nvSpPr>
        <p:spPr>
          <a:xfrm>
            <a:off x="4589184" y="588144"/>
            <a:ext cx="5545415"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妊娠中</a:t>
            </a:r>
            <a:r>
              <a:rPr sz="2800" b="1" spc="-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之女性勞工不得從事工作</a:t>
            </a:r>
            <a:endParaRPr sz="28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19592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8"/>
          <p:cNvSpPr>
            <a:spLocks noChangeAspect="1"/>
          </p:cNvSpPr>
          <p:nvPr/>
        </p:nvSpPr>
        <p:spPr>
          <a:xfrm>
            <a:off x="5274194" y="371334"/>
            <a:ext cx="4732851" cy="6120000"/>
          </a:xfrm>
          <a:custGeom>
            <a:avLst/>
            <a:gdLst/>
            <a:ahLst/>
            <a:cxnLst/>
            <a:rect l="l" t="t" r="r" b="b"/>
            <a:pathLst>
              <a:path w="4538980" h="5869305">
                <a:moveTo>
                  <a:pt x="0" y="0"/>
                </a:moveTo>
                <a:lnTo>
                  <a:pt x="0" y="5868922"/>
                </a:lnTo>
                <a:lnTo>
                  <a:pt x="4538472" y="4695139"/>
                </a:lnTo>
                <a:lnTo>
                  <a:pt x="4538472" y="1173734"/>
                </a:lnTo>
                <a:lnTo>
                  <a:pt x="0" y="0"/>
                </a:lnTo>
                <a:close/>
              </a:path>
            </a:pathLst>
          </a:custGeom>
          <a:solidFill>
            <a:srgbClr val="92D050"/>
          </a:solidFill>
        </p:spPr>
        <p:txBody>
          <a:bodyPr wrap="square" lIns="0" tIns="0" rIns="0" bIns="0" rtlCol="0"/>
          <a:lstStyle/>
          <a:p>
            <a:endParaRPr/>
          </a:p>
        </p:txBody>
      </p:sp>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母性保護</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(30</a:t>
            </a:r>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31)</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7" name="群組 16"/>
          <p:cNvGrpSpPr/>
          <p:nvPr/>
        </p:nvGrpSpPr>
        <p:grpSpPr>
          <a:xfrm>
            <a:off x="675600" y="1353681"/>
            <a:ext cx="3616960" cy="4399915"/>
            <a:chOff x="1570950" y="1273018"/>
            <a:chExt cx="3616960" cy="4399915"/>
          </a:xfrm>
        </p:grpSpPr>
        <p:grpSp>
          <p:nvGrpSpPr>
            <p:cNvPr id="3" name="object 22"/>
            <p:cNvGrpSpPr/>
            <p:nvPr/>
          </p:nvGrpSpPr>
          <p:grpSpPr>
            <a:xfrm>
              <a:off x="1570950" y="1273018"/>
              <a:ext cx="3616960" cy="4399915"/>
              <a:chOff x="252222" y="1701546"/>
              <a:chExt cx="3616960" cy="4399915"/>
            </a:xfrm>
          </p:grpSpPr>
          <p:sp>
            <p:nvSpPr>
              <p:cNvPr id="4" name="object 23"/>
              <p:cNvSpPr/>
              <p:nvPr/>
            </p:nvSpPr>
            <p:spPr>
              <a:xfrm>
                <a:off x="252222" y="1701546"/>
                <a:ext cx="3616960" cy="4399915"/>
              </a:xfrm>
              <a:custGeom>
                <a:avLst/>
                <a:gdLst/>
                <a:ahLst/>
                <a:cxnLst/>
                <a:rect l="l" t="t" r="r" b="b"/>
                <a:pathLst>
                  <a:path w="3616960" h="4399915">
                    <a:moveTo>
                      <a:pt x="0" y="0"/>
                    </a:moveTo>
                    <a:lnTo>
                      <a:pt x="0" y="4399788"/>
                    </a:lnTo>
                    <a:lnTo>
                      <a:pt x="3616452" y="3519804"/>
                    </a:lnTo>
                    <a:lnTo>
                      <a:pt x="3616452" y="879982"/>
                    </a:lnTo>
                    <a:lnTo>
                      <a:pt x="0" y="0"/>
                    </a:lnTo>
                    <a:close/>
                  </a:path>
                </a:pathLst>
              </a:custGeom>
              <a:solidFill>
                <a:srgbClr val="00AF50"/>
              </a:solidFill>
            </p:spPr>
            <p:txBody>
              <a:bodyPr wrap="square" lIns="0" tIns="0" rIns="0" bIns="0" rtlCol="0"/>
              <a:lstStyle/>
              <a:p>
                <a:endParaRPr/>
              </a:p>
            </p:txBody>
          </p:sp>
          <p:sp>
            <p:nvSpPr>
              <p:cNvPr id="5" name="object 24"/>
              <p:cNvSpPr/>
              <p:nvPr/>
            </p:nvSpPr>
            <p:spPr>
              <a:xfrm>
                <a:off x="252222" y="1701546"/>
                <a:ext cx="3616960" cy="4399915"/>
              </a:xfrm>
              <a:custGeom>
                <a:avLst/>
                <a:gdLst/>
                <a:ahLst/>
                <a:cxnLst/>
                <a:rect l="l" t="t" r="r" b="b"/>
                <a:pathLst>
                  <a:path w="3616960" h="4399915">
                    <a:moveTo>
                      <a:pt x="0" y="4399788"/>
                    </a:moveTo>
                    <a:lnTo>
                      <a:pt x="0" y="0"/>
                    </a:lnTo>
                    <a:lnTo>
                      <a:pt x="3616452" y="879982"/>
                    </a:lnTo>
                    <a:lnTo>
                      <a:pt x="3616452" y="3519804"/>
                    </a:lnTo>
                    <a:lnTo>
                      <a:pt x="0" y="4399788"/>
                    </a:lnTo>
                    <a:close/>
                  </a:path>
                </a:pathLst>
              </a:custGeom>
              <a:ln w="25908">
                <a:solidFill>
                  <a:srgbClr val="FFFFFF"/>
                </a:solidFill>
              </a:ln>
            </p:spPr>
            <p:txBody>
              <a:bodyPr wrap="square" lIns="0" tIns="0" rIns="0" bIns="0" rtlCol="0"/>
              <a:lstStyle/>
              <a:p>
                <a:endParaRPr/>
              </a:p>
            </p:txBody>
          </p:sp>
        </p:grpSp>
        <p:sp>
          <p:nvSpPr>
            <p:cNvPr id="7" name="object 26"/>
            <p:cNvSpPr txBox="1"/>
            <p:nvPr/>
          </p:nvSpPr>
          <p:spPr>
            <a:xfrm>
              <a:off x="1570950" y="1739639"/>
              <a:ext cx="3616960" cy="1678665"/>
            </a:xfrm>
            <a:prstGeom prst="rect">
              <a:avLst/>
            </a:prstGeom>
          </p:spPr>
          <p:txBody>
            <a:bodyPr vert="horz" wrap="square" lIns="0" tIns="138430" rIns="0" bIns="0" rtlCol="0">
              <a:spAutoFit/>
            </a:bodyPr>
            <a:lstStyle/>
            <a:p>
              <a:pPr>
                <a:lnSpc>
                  <a:spcPts val="4000"/>
                </a:lnSpc>
              </a:pPr>
              <a:r>
                <a:rPr sz="2000" b="1" spc="-2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一定禁止作業</a:t>
              </a:r>
              <a:endParaRPr sz="20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4000"/>
                </a:lnSpc>
                <a:buSzPct val="94444"/>
                <a:buFont typeface="Microsoft JhengHei Light"/>
                <a:buChar char="•"/>
                <a:tabLst>
                  <a:tab pos="241300" algn="l"/>
                </a:tabLst>
              </a:pPr>
              <a:r>
                <a:rPr sz="1800" b="1" spc="-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礦坑工作</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4000"/>
                </a:lnSpc>
                <a:buSzPct val="94444"/>
                <a:buFont typeface="Microsoft JhengHei Light"/>
                <a:buChar char="•"/>
                <a:tabLst>
                  <a:tab pos="241300" algn="l"/>
                </a:tabLst>
              </a:pPr>
              <a:r>
                <a:rPr sz="1800" b="1" spc="-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鉛及其化合物散布場所之工作</a:t>
              </a:r>
              <a:r>
                <a:rPr sz="1800" b="1" spc="-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2" name="object 31"/>
          <p:cNvSpPr txBox="1"/>
          <p:nvPr/>
        </p:nvSpPr>
        <p:spPr>
          <a:xfrm>
            <a:off x="5277466" y="1170240"/>
            <a:ext cx="4497705" cy="4628190"/>
          </a:xfrm>
          <a:prstGeom prst="rect">
            <a:avLst/>
          </a:prstGeom>
        </p:spPr>
        <p:txBody>
          <a:bodyPr vert="horz" wrap="square" lIns="0" tIns="113030" rIns="0" bIns="0" rtlCol="0">
            <a:spAutoFit/>
          </a:bodyPr>
          <a:lstStyle/>
          <a:p>
            <a:pPr>
              <a:lnSpc>
                <a:spcPts val="3200"/>
              </a:lnSpc>
            </a:pPr>
            <a:r>
              <a:rPr sz="1700" b="1" spc="-15"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採取母性健康保護措施，經當事人書面同意</a:t>
            </a:r>
            <a:endParaRPr sz="17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處理中央主管機關規定之危害性化學品之工作。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鑿岩機及其他有顯著振動之工作。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一定重量以上之重物處理工作。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有害輻射散布場所之工作。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已熔礦物或礦渣之處理工作。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起重機、人字臂起重桿之運轉工作。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動力捲揚機、動力運搬機及索道之運轉工作。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4629" algn="l"/>
              </a:tabLst>
            </a:pPr>
            <a:r>
              <a:rPr sz="1600" b="1" spc="-3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橡膠化合物及合成樹脂之滾輾工作。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marR="207645">
              <a:lnSpc>
                <a:spcPts val="3200"/>
              </a:lnSpc>
              <a:buSzPct val="93750"/>
              <a:buFont typeface="Microsoft JhengHei Light"/>
              <a:buChar char="•"/>
              <a:tabLst>
                <a:tab pos="184785" algn="l"/>
                <a:tab pos="214629" algn="l"/>
              </a:tabLst>
            </a:pPr>
            <a:r>
              <a:rPr sz="160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	</a:t>
            </a: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處理或暴露於經中央主管機關規定具有致病或致死之微生物感染風險之工作。</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0" name="群組 19"/>
          <p:cNvGrpSpPr/>
          <p:nvPr/>
        </p:nvGrpSpPr>
        <p:grpSpPr>
          <a:xfrm>
            <a:off x="5274194" y="342759"/>
            <a:ext cx="4732851" cy="6120000"/>
            <a:chOff x="5274194" y="342759"/>
            <a:chExt cx="4732851" cy="6120000"/>
          </a:xfrm>
        </p:grpSpPr>
        <p:sp>
          <p:nvSpPr>
            <p:cNvPr id="18" name="object 28"/>
            <p:cNvSpPr>
              <a:spLocks noChangeAspect="1"/>
            </p:cNvSpPr>
            <p:nvPr/>
          </p:nvSpPr>
          <p:spPr>
            <a:xfrm>
              <a:off x="5274194" y="342759"/>
              <a:ext cx="4732851" cy="6120000"/>
            </a:xfrm>
            <a:custGeom>
              <a:avLst/>
              <a:gdLst/>
              <a:ahLst/>
              <a:cxnLst/>
              <a:rect l="l" t="t" r="r" b="b"/>
              <a:pathLst>
                <a:path w="4538980" h="5869305">
                  <a:moveTo>
                    <a:pt x="0" y="0"/>
                  </a:moveTo>
                  <a:lnTo>
                    <a:pt x="0" y="5868922"/>
                  </a:lnTo>
                  <a:lnTo>
                    <a:pt x="4538472" y="4695139"/>
                  </a:lnTo>
                  <a:lnTo>
                    <a:pt x="4538472" y="1173734"/>
                  </a:lnTo>
                  <a:lnTo>
                    <a:pt x="0" y="0"/>
                  </a:lnTo>
                  <a:close/>
                </a:path>
              </a:pathLst>
            </a:custGeom>
            <a:solidFill>
              <a:srgbClr val="92D050"/>
            </a:solidFill>
          </p:spPr>
          <p:txBody>
            <a:bodyPr wrap="square" lIns="0" tIns="0" rIns="0" bIns="0" rtlCol="0"/>
            <a:lstStyle/>
            <a:p>
              <a:endParaRPr/>
            </a:p>
          </p:txBody>
        </p:sp>
        <p:sp>
          <p:nvSpPr>
            <p:cNvPr id="19" name="object 31"/>
            <p:cNvSpPr txBox="1"/>
            <p:nvPr/>
          </p:nvSpPr>
          <p:spPr>
            <a:xfrm>
              <a:off x="5277466" y="1141665"/>
              <a:ext cx="4497705" cy="1345240"/>
            </a:xfrm>
            <a:prstGeom prst="rect">
              <a:avLst/>
            </a:prstGeom>
          </p:spPr>
          <p:txBody>
            <a:bodyPr vert="horz" wrap="square" lIns="0" tIns="113030" rIns="0" bIns="0" rtlCol="0">
              <a:spAutoFit/>
            </a:bodyPr>
            <a:lstStyle/>
            <a:p>
              <a:pPr>
                <a:lnSpc>
                  <a:spcPts val="3200"/>
                </a:lnSpc>
              </a:pPr>
              <a:r>
                <a:rPr sz="1700" b="1" spc="-15"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採取母性健康保護措施，經當事人書面同意</a:t>
              </a:r>
              <a:endParaRPr sz="17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err="1">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鑿岩機及其他有顯著振動之工作</a:t>
              </a: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200"/>
                </a:lnSpc>
                <a:buSzPct val="93750"/>
                <a:buFont typeface="Microsoft JhengHei Light"/>
                <a:buChar char="•"/>
                <a:tabLst>
                  <a:tab pos="215265" algn="l"/>
                </a:tabLst>
              </a:pPr>
              <a:r>
                <a:rPr sz="1600" b="1" spc="-30" dirty="0" err="1">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一定重量以上之重物處理工作</a:t>
              </a:r>
              <a:r>
                <a:rPr sz="16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6" name="object 35"/>
          <p:cNvSpPr txBox="1"/>
          <p:nvPr/>
        </p:nvSpPr>
        <p:spPr>
          <a:xfrm>
            <a:off x="4505326" y="588144"/>
            <a:ext cx="6429374" cy="443711"/>
          </a:xfrm>
          <a:prstGeom prst="rect">
            <a:avLst/>
          </a:prstGeom>
        </p:spPr>
        <p:txBody>
          <a:bodyPr vert="horz" wrap="square" lIns="0" tIns="12700" rIns="0" bIns="0" rtlCol="0">
            <a:spAutoFit/>
          </a:bodyPr>
          <a:lstStyle/>
          <a:p>
            <a:pPr marL="12700">
              <a:lnSpc>
                <a:spcPct val="100000"/>
              </a:lnSpc>
              <a:spcBef>
                <a:spcPts val="100"/>
              </a:spcBef>
            </a:pPr>
            <a:r>
              <a:rPr lang="zh-TW" altLang="en-US"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分娩後未滿一年</a:t>
            </a:r>
            <a:r>
              <a:rPr sz="2800" b="1" spc="-5" dirty="0" err="1">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之女性勞工不得從事工作</a:t>
            </a:r>
            <a:endParaRPr sz="28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4" name="object 22"/>
          <p:cNvPicPr/>
          <p:nvPr/>
        </p:nvPicPr>
        <p:blipFill>
          <a:blip r:embed="rId3" cstate="print"/>
          <a:stretch>
            <a:fillRect/>
          </a:stretch>
        </p:blipFill>
        <p:spPr>
          <a:xfrm>
            <a:off x="538359" y="3588495"/>
            <a:ext cx="4284726" cy="2855214"/>
          </a:xfrm>
          <a:prstGeom prst="rect">
            <a:avLst/>
          </a:prstGeom>
        </p:spPr>
      </p:pic>
    </p:spTree>
    <p:extLst>
      <p:ext uri="{BB962C8B-B14F-4D97-AF65-F5344CB8AC3E}">
        <p14:creationId xmlns:p14="http://schemas.microsoft.com/office/powerpoint/2010/main" val="1465722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安全衛生教育訓練</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(32)</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 name="object 3"/>
          <p:cNvGrpSpPr/>
          <p:nvPr/>
        </p:nvGrpSpPr>
        <p:grpSpPr>
          <a:xfrm>
            <a:off x="2039493" y="237755"/>
            <a:ext cx="8971407" cy="3799699"/>
            <a:chOff x="391668" y="525412"/>
            <a:chExt cx="8971407" cy="3799699"/>
          </a:xfrm>
        </p:grpSpPr>
        <p:pic>
          <p:nvPicPr>
            <p:cNvPr id="4" name="object 4"/>
            <p:cNvPicPr/>
            <p:nvPr/>
          </p:nvPicPr>
          <p:blipFill>
            <a:blip r:embed="rId3" cstate="print"/>
            <a:stretch>
              <a:fillRect/>
            </a:stretch>
          </p:blipFill>
          <p:spPr>
            <a:xfrm>
              <a:off x="391668" y="1437131"/>
              <a:ext cx="3963924" cy="2887980"/>
            </a:xfrm>
            <a:prstGeom prst="rect">
              <a:avLst/>
            </a:prstGeom>
          </p:spPr>
        </p:pic>
        <p:sp>
          <p:nvSpPr>
            <p:cNvPr id="5" name="object 5"/>
            <p:cNvSpPr/>
            <p:nvPr/>
          </p:nvSpPr>
          <p:spPr>
            <a:xfrm>
              <a:off x="4887975" y="525412"/>
              <a:ext cx="4475100" cy="3505200"/>
            </a:xfrm>
            <a:custGeom>
              <a:avLst/>
              <a:gdLst/>
              <a:ahLst/>
              <a:cxnLst/>
              <a:rect l="l" t="t" r="r" b="b"/>
              <a:pathLst>
                <a:path w="4144645" h="3505200">
                  <a:moveTo>
                    <a:pt x="2729969" y="3175000"/>
                  </a:moveTo>
                  <a:lnTo>
                    <a:pt x="1624277" y="3175000"/>
                  </a:lnTo>
                  <a:lnTo>
                    <a:pt x="1651146" y="3225800"/>
                  </a:lnTo>
                  <a:lnTo>
                    <a:pt x="1680384" y="3263900"/>
                  </a:lnTo>
                  <a:lnTo>
                    <a:pt x="1711861" y="3302000"/>
                  </a:lnTo>
                  <a:lnTo>
                    <a:pt x="1745447" y="3327400"/>
                  </a:lnTo>
                  <a:lnTo>
                    <a:pt x="1781010" y="3365500"/>
                  </a:lnTo>
                  <a:lnTo>
                    <a:pt x="1818422" y="3390900"/>
                  </a:lnTo>
                  <a:lnTo>
                    <a:pt x="1857551" y="3416300"/>
                  </a:lnTo>
                  <a:lnTo>
                    <a:pt x="1898267" y="3441700"/>
                  </a:lnTo>
                  <a:lnTo>
                    <a:pt x="1940441" y="3467100"/>
                  </a:lnTo>
                  <a:lnTo>
                    <a:pt x="2071943" y="3505200"/>
                  </a:lnTo>
                  <a:lnTo>
                    <a:pt x="2289065" y="3505200"/>
                  </a:lnTo>
                  <a:lnTo>
                    <a:pt x="2412427" y="3467100"/>
                  </a:lnTo>
                  <a:lnTo>
                    <a:pt x="2451656" y="3441700"/>
                  </a:lnTo>
                  <a:lnTo>
                    <a:pt x="2489734" y="3429000"/>
                  </a:lnTo>
                  <a:lnTo>
                    <a:pt x="2526537" y="3403600"/>
                  </a:lnTo>
                  <a:lnTo>
                    <a:pt x="2561942" y="3378200"/>
                  </a:lnTo>
                  <a:lnTo>
                    <a:pt x="2595826" y="3340100"/>
                  </a:lnTo>
                  <a:lnTo>
                    <a:pt x="2628066" y="3314700"/>
                  </a:lnTo>
                  <a:lnTo>
                    <a:pt x="2658537" y="3276600"/>
                  </a:lnTo>
                  <a:lnTo>
                    <a:pt x="2687118" y="3238500"/>
                  </a:lnTo>
                  <a:lnTo>
                    <a:pt x="2713684" y="3200400"/>
                  </a:lnTo>
                  <a:lnTo>
                    <a:pt x="2729969" y="3175000"/>
                  </a:lnTo>
                  <a:close/>
                </a:path>
                <a:path w="4144645" h="3505200">
                  <a:moveTo>
                    <a:pt x="1102772" y="304800"/>
                  </a:moveTo>
                  <a:lnTo>
                    <a:pt x="1004747" y="304800"/>
                  </a:lnTo>
                  <a:lnTo>
                    <a:pt x="955622" y="317500"/>
                  </a:lnTo>
                  <a:lnTo>
                    <a:pt x="910768" y="317500"/>
                  </a:lnTo>
                  <a:lnTo>
                    <a:pt x="824802" y="342900"/>
                  </a:lnTo>
                  <a:lnTo>
                    <a:pt x="783858" y="368300"/>
                  </a:lnTo>
                  <a:lnTo>
                    <a:pt x="744387" y="381000"/>
                  </a:lnTo>
                  <a:lnTo>
                    <a:pt x="706473" y="406400"/>
                  </a:lnTo>
                  <a:lnTo>
                    <a:pt x="670202" y="431800"/>
                  </a:lnTo>
                  <a:lnTo>
                    <a:pt x="635657" y="469900"/>
                  </a:lnTo>
                  <a:lnTo>
                    <a:pt x="602924" y="495300"/>
                  </a:lnTo>
                  <a:lnTo>
                    <a:pt x="572086" y="533400"/>
                  </a:lnTo>
                  <a:lnTo>
                    <a:pt x="543230" y="558800"/>
                  </a:lnTo>
                  <a:lnTo>
                    <a:pt x="516440" y="596900"/>
                  </a:lnTo>
                  <a:lnTo>
                    <a:pt x="491800" y="635000"/>
                  </a:lnTo>
                  <a:lnTo>
                    <a:pt x="469395" y="685800"/>
                  </a:lnTo>
                  <a:lnTo>
                    <a:pt x="449310" y="723900"/>
                  </a:lnTo>
                  <a:lnTo>
                    <a:pt x="431629" y="762000"/>
                  </a:lnTo>
                  <a:lnTo>
                    <a:pt x="416438" y="812800"/>
                  </a:lnTo>
                  <a:lnTo>
                    <a:pt x="403820" y="850900"/>
                  </a:lnTo>
                  <a:lnTo>
                    <a:pt x="393862" y="901700"/>
                  </a:lnTo>
                  <a:lnTo>
                    <a:pt x="386647" y="952500"/>
                  </a:lnTo>
                  <a:lnTo>
                    <a:pt x="382260" y="1003300"/>
                  </a:lnTo>
                  <a:lnTo>
                    <a:pt x="380786" y="1054100"/>
                  </a:lnTo>
                  <a:lnTo>
                    <a:pt x="382310" y="1104900"/>
                  </a:lnTo>
                  <a:lnTo>
                    <a:pt x="386916" y="1155700"/>
                  </a:lnTo>
                  <a:lnTo>
                    <a:pt x="383360" y="1168400"/>
                  </a:lnTo>
                  <a:lnTo>
                    <a:pt x="338825" y="1168400"/>
                  </a:lnTo>
                  <a:lnTo>
                    <a:pt x="295680" y="1181100"/>
                  </a:lnTo>
                  <a:lnTo>
                    <a:pt x="254234" y="1206500"/>
                  </a:lnTo>
                  <a:lnTo>
                    <a:pt x="214794" y="1231900"/>
                  </a:lnTo>
                  <a:lnTo>
                    <a:pt x="177670" y="1257300"/>
                  </a:lnTo>
                  <a:lnTo>
                    <a:pt x="143170" y="1282700"/>
                  </a:lnTo>
                  <a:lnTo>
                    <a:pt x="111601" y="1320800"/>
                  </a:lnTo>
                  <a:lnTo>
                    <a:pt x="83273" y="1358900"/>
                  </a:lnTo>
                  <a:lnTo>
                    <a:pt x="58494" y="1397000"/>
                  </a:lnTo>
                  <a:lnTo>
                    <a:pt x="38298" y="1447800"/>
                  </a:lnTo>
                  <a:lnTo>
                    <a:pt x="22428" y="1485900"/>
                  </a:lnTo>
                  <a:lnTo>
                    <a:pt x="10806" y="1536700"/>
                  </a:lnTo>
                  <a:lnTo>
                    <a:pt x="3356" y="1587500"/>
                  </a:lnTo>
                  <a:lnTo>
                    <a:pt x="0" y="1625600"/>
                  </a:lnTo>
                  <a:lnTo>
                    <a:pt x="660" y="1676400"/>
                  </a:lnTo>
                  <a:lnTo>
                    <a:pt x="5262" y="1727200"/>
                  </a:lnTo>
                  <a:lnTo>
                    <a:pt x="13726" y="1765300"/>
                  </a:lnTo>
                  <a:lnTo>
                    <a:pt x="25977" y="1816100"/>
                  </a:lnTo>
                  <a:lnTo>
                    <a:pt x="41936" y="1854200"/>
                  </a:lnTo>
                  <a:lnTo>
                    <a:pt x="61528" y="1892300"/>
                  </a:lnTo>
                  <a:lnTo>
                    <a:pt x="84675" y="1930400"/>
                  </a:lnTo>
                  <a:lnTo>
                    <a:pt x="111301" y="1968500"/>
                  </a:lnTo>
                  <a:lnTo>
                    <a:pt x="141327" y="2006600"/>
                  </a:lnTo>
                  <a:lnTo>
                    <a:pt x="174677" y="2032000"/>
                  </a:lnTo>
                  <a:lnTo>
                    <a:pt x="211275" y="2057400"/>
                  </a:lnTo>
                  <a:lnTo>
                    <a:pt x="181066" y="2108200"/>
                  </a:lnTo>
                  <a:lnTo>
                    <a:pt x="155200" y="2146300"/>
                  </a:lnTo>
                  <a:lnTo>
                    <a:pt x="133805" y="2197100"/>
                  </a:lnTo>
                  <a:lnTo>
                    <a:pt x="117009" y="2235200"/>
                  </a:lnTo>
                  <a:lnTo>
                    <a:pt x="104939" y="2286000"/>
                  </a:lnTo>
                  <a:lnTo>
                    <a:pt x="97725" y="2336800"/>
                  </a:lnTo>
                  <a:lnTo>
                    <a:pt x="95493" y="2400300"/>
                  </a:lnTo>
                  <a:lnTo>
                    <a:pt x="98372" y="2451100"/>
                  </a:lnTo>
                  <a:lnTo>
                    <a:pt x="105694" y="2501900"/>
                  </a:lnTo>
                  <a:lnTo>
                    <a:pt x="117121" y="2540000"/>
                  </a:lnTo>
                  <a:lnTo>
                    <a:pt x="132414" y="2590800"/>
                  </a:lnTo>
                  <a:lnTo>
                    <a:pt x="151333" y="2628900"/>
                  </a:lnTo>
                  <a:lnTo>
                    <a:pt x="173640" y="2667000"/>
                  </a:lnTo>
                  <a:lnTo>
                    <a:pt x="199096" y="2705100"/>
                  </a:lnTo>
                  <a:lnTo>
                    <a:pt x="227463" y="2743200"/>
                  </a:lnTo>
                  <a:lnTo>
                    <a:pt x="258503" y="2768600"/>
                  </a:lnTo>
                  <a:lnTo>
                    <a:pt x="291975" y="2794000"/>
                  </a:lnTo>
                  <a:lnTo>
                    <a:pt x="327643" y="2819400"/>
                  </a:lnTo>
                  <a:lnTo>
                    <a:pt x="365266" y="2844800"/>
                  </a:lnTo>
                  <a:lnTo>
                    <a:pt x="404606" y="2857500"/>
                  </a:lnTo>
                  <a:lnTo>
                    <a:pt x="445425" y="2870200"/>
                  </a:lnTo>
                  <a:lnTo>
                    <a:pt x="576908" y="2870200"/>
                  </a:lnTo>
                  <a:lnTo>
                    <a:pt x="579575" y="2882900"/>
                  </a:lnTo>
                  <a:lnTo>
                    <a:pt x="582369" y="2882900"/>
                  </a:lnTo>
                  <a:lnTo>
                    <a:pt x="607384" y="2933700"/>
                  </a:lnTo>
                  <a:lnTo>
                    <a:pt x="634352" y="2971800"/>
                  </a:lnTo>
                  <a:lnTo>
                    <a:pt x="663163" y="3009900"/>
                  </a:lnTo>
                  <a:lnTo>
                    <a:pt x="693708" y="3048000"/>
                  </a:lnTo>
                  <a:lnTo>
                    <a:pt x="725879" y="3086100"/>
                  </a:lnTo>
                  <a:lnTo>
                    <a:pt x="759566" y="3111500"/>
                  </a:lnTo>
                  <a:lnTo>
                    <a:pt x="794661" y="3149600"/>
                  </a:lnTo>
                  <a:lnTo>
                    <a:pt x="831054" y="3175000"/>
                  </a:lnTo>
                  <a:lnTo>
                    <a:pt x="868636" y="3200400"/>
                  </a:lnTo>
                  <a:lnTo>
                    <a:pt x="907299" y="3213100"/>
                  </a:lnTo>
                  <a:lnTo>
                    <a:pt x="946933" y="3238500"/>
                  </a:lnTo>
                  <a:lnTo>
                    <a:pt x="987430" y="3251200"/>
                  </a:lnTo>
                  <a:lnTo>
                    <a:pt x="1155863" y="3302000"/>
                  </a:lnTo>
                  <a:lnTo>
                    <a:pt x="1285903" y="3302000"/>
                  </a:lnTo>
                  <a:lnTo>
                    <a:pt x="1329377" y="3289300"/>
                  </a:lnTo>
                  <a:lnTo>
                    <a:pt x="1372732" y="3289300"/>
                  </a:lnTo>
                  <a:lnTo>
                    <a:pt x="1500998" y="3251200"/>
                  </a:lnTo>
                  <a:lnTo>
                    <a:pt x="1583920" y="3200400"/>
                  </a:lnTo>
                  <a:lnTo>
                    <a:pt x="1624277" y="3175000"/>
                  </a:lnTo>
                  <a:lnTo>
                    <a:pt x="2729969" y="3175000"/>
                  </a:lnTo>
                  <a:lnTo>
                    <a:pt x="2738112" y="3162300"/>
                  </a:lnTo>
                  <a:lnTo>
                    <a:pt x="2760279" y="3124200"/>
                  </a:lnTo>
                  <a:lnTo>
                    <a:pt x="2780062" y="3073400"/>
                  </a:lnTo>
                  <a:lnTo>
                    <a:pt x="2797337" y="3022600"/>
                  </a:lnTo>
                  <a:lnTo>
                    <a:pt x="2811981" y="2984500"/>
                  </a:lnTo>
                  <a:lnTo>
                    <a:pt x="3414270" y="2984500"/>
                  </a:lnTo>
                  <a:lnTo>
                    <a:pt x="3431988" y="2971800"/>
                  </a:lnTo>
                  <a:lnTo>
                    <a:pt x="3465622" y="2933700"/>
                  </a:lnTo>
                  <a:lnTo>
                    <a:pt x="3497328" y="2908300"/>
                  </a:lnTo>
                  <a:lnTo>
                    <a:pt x="3526977" y="2870200"/>
                  </a:lnTo>
                  <a:lnTo>
                    <a:pt x="3554442" y="2844800"/>
                  </a:lnTo>
                  <a:lnTo>
                    <a:pt x="3579596" y="2806700"/>
                  </a:lnTo>
                  <a:lnTo>
                    <a:pt x="3602311" y="2768600"/>
                  </a:lnTo>
                  <a:lnTo>
                    <a:pt x="3622459" y="2717800"/>
                  </a:lnTo>
                  <a:lnTo>
                    <a:pt x="3639914" y="2679700"/>
                  </a:lnTo>
                  <a:lnTo>
                    <a:pt x="3654547" y="2628900"/>
                  </a:lnTo>
                  <a:lnTo>
                    <a:pt x="3666230" y="2590800"/>
                  </a:lnTo>
                  <a:lnTo>
                    <a:pt x="3674837" y="2540000"/>
                  </a:lnTo>
                  <a:lnTo>
                    <a:pt x="3680240" y="2489200"/>
                  </a:lnTo>
                  <a:lnTo>
                    <a:pt x="3682312" y="2438400"/>
                  </a:lnTo>
                  <a:lnTo>
                    <a:pt x="3823907" y="2400300"/>
                  </a:lnTo>
                  <a:lnTo>
                    <a:pt x="3868762" y="2374900"/>
                  </a:lnTo>
                  <a:lnTo>
                    <a:pt x="3912154" y="2349500"/>
                  </a:lnTo>
                  <a:lnTo>
                    <a:pt x="3953906" y="2324100"/>
                  </a:lnTo>
                  <a:lnTo>
                    <a:pt x="3993843" y="2298700"/>
                  </a:lnTo>
                  <a:lnTo>
                    <a:pt x="4027724" y="2260600"/>
                  </a:lnTo>
                  <a:lnTo>
                    <a:pt x="4059314" y="2235200"/>
                  </a:lnTo>
                  <a:lnTo>
                    <a:pt x="4088597" y="2197100"/>
                  </a:lnTo>
                  <a:lnTo>
                    <a:pt x="4115556" y="2159000"/>
                  </a:lnTo>
                  <a:lnTo>
                    <a:pt x="4140176" y="2120900"/>
                  </a:lnTo>
                  <a:lnTo>
                    <a:pt x="4144084" y="2108200"/>
                  </a:lnTo>
                  <a:lnTo>
                    <a:pt x="4144084" y="1282700"/>
                  </a:lnTo>
                  <a:lnTo>
                    <a:pt x="4141960" y="1282700"/>
                  </a:lnTo>
                  <a:lnTo>
                    <a:pt x="4116398" y="1244600"/>
                  </a:lnTo>
                  <a:lnTo>
                    <a:pt x="4123327" y="1219200"/>
                  </a:lnTo>
                  <a:lnTo>
                    <a:pt x="4129637" y="1206500"/>
                  </a:lnTo>
                  <a:lnTo>
                    <a:pt x="4135329" y="1181100"/>
                  </a:lnTo>
                  <a:lnTo>
                    <a:pt x="4140401" y="1168400"/>
                  </a:lnTo>
                  <a:lnTo>
                    <a:pt x="4144084" y="1143000"/>
                  </a:lnTo>
                  <a:lnTo>
                    <a:pt x="4144084" y="863600"/>
                  </a:lnTo>
                  <a:lnTo>
                    <a:pt x="4132691" y="825500"/>
                  </a:lnTo>
                  <a:lnTo>
                    <a:pt x="4117782" y="774700"/>
                  </a:lnTo>
                  <a:lnTo>
                    <a:pt x="4099752" y="736600"/>
                  </a:lnTo>
                  <a:lnTo>
                    <a:pt x="4078711" y="698500"/>
                  </a:lnTo>
                  <a:lnTo>
                    <a:pt x="4054770" y="660400"/>
                  </a:lnTo>
                  <a:lnTo>
                    <a:pt x="4028040" y="622300"/>
                  </a:lnTo>
                  <a:lnTo>
                    <a:pt x="3998631" y="584200"/>
                  </a:lnTo>
                  <a:lnTo>
                    <a:pt x="3966654" y="546100"/>
                  </a:lnTo>
                  <a:lnTo>
                    <a:pt x="3932218" y="520700"/>
                  </a:lnTo>
                  <a:lnTo>
                    <a:pt x="3895434" y="495300"/>
                  </a:lnTo>
                  <a:lnTo>
                    <a:pt x="3856413" y="469900"/>
                  </a:lnTo>
                  <a:lnTo>
                    <a:pt x="3815265" y="457200"/>
                  </a:lnTo>
                  <a:lnTo>
                    <a:pt x="3772101" y="431800"/>
                  </a:lnTo>
                  <a:lnTo>
                    <a:pt x="3766757" y="406400"/>
                  </a:lnTo>
                  <a:lnTo>
                    <a:pt x="1380818" y="406400"/>
                  </a:lnTo>
                  <a:lnTo>
                    <a:pt x="1337299" y="381000"/>
                  </a:lnTo>
                  <a:lnTo>
                    <a:pt x="1292388" y="355600"/>
                  </a:lnTo>
                  <a:lnTo>
                    <a:pt x="1102772" y="304800"/>
                  </a:lnTo>
                  <a:close/>
                </a:path>
                <a:path w="4144645" h="3505200">
                  <a:moveTo>
                    <a:pt x="3414270" y="2984500"/>
                  </a:moveTo>
                  <a:lnTo>
                    <a:pt x="2811981" y="2984500"/>
                  </a:lnTo>
                  <a:lnTo>
                    <a:pt x="2857584" y="3009900"/>
                  </a:lnTo>
                  <a:lnTo>
                    <a:pt x="2905156" y="3035300"/>
                  </a:lnTo>
                  <a:lnTo>
                    <a:pt x="3056509" y="3073400"/>
                  </a:lnTo>
                  <a:lnTo>
                    <a:pt x="3196818" y="3073400"/>
                  </a:lnTo>
                  <a:lnTo>
                    <a:pt x="3280713" y="3048000"/>
                  </a:lnTo>
                  <a:lnTo>
                    <a:pt x="3320787" y="3035300"/>
                  </a:lnTo>
                  <a:lnTo>
                    <a:pt x="3359443" y="3009900"/>
                  </a:lnTo>
                  <a:lnTo>
                    <a:pt x="3396552" y="2997200"/>
                  </a:lnTo>
                  <a:lnTo>
                    <a:pt x="3414270" y="2984500"/>
                  </a:lnTo>
                  <a:close/>
                </a:path>
                <a:path w="4144645" h="3505200">
                  <a:moveTo>
                    <a:pt x="1879772" y="88900"/>
                  </a:moveTo>
                  <a:lnTo>
                    <a:pt x="1836964" y="88900"/>
                  </a:lnTo>
                  <a:lnTo>
                    <a:pt x="1794407" y="101600"/>
                  </a:lnTo>
                  <a:lnTo>
                    <a:pt x="1752313" y="101600"/>
                  </a:lnTo>
                  <a:lnTo>
                    <a:pt x="1710895" y="114300"/>
                  </a:lnTo>
                  <a:lnTo>
                    <a:pt x="1630943" y="139700"/>
                  </a:lnTo>
                  <a:lnTo>
                    <a:pt x="1592834" y="165100"/>
                  </a:lnTo>
                  <a:lnTo>
                    <a:pt x="1556255" y="190500"/>
                  </a:lnTo>
                  <a:lnTo>
                    <a:pt x="1521417" y="215900"/>
                  </a:lnTo>
                  <a:lnTo>
                    <a:pt x="1488534" y="254000"/>
                  </a:lnTo>
                  <a:lnTo>
                    <a:pt x="1457820" y="279400"/>
                  </a:lnTo>
                  <a:lnTo>
                    <a:pt x="1429487" y="317500"/>
                  </a:lnTo>
                  <a:lnTo>
                    <a:pt x="1403749" y="368300"/>
                  </a:lnTo>
                  <a:lnTo>
                    <a:pt x="1380818" y="406400"/>
                  </a:lnTo>
                  <a:lnTo>
                    <a:pt x="3766757" y="406400"/>
                  </a:lnTo>
                  <a:lnTo>
                    <a:pt x="3761413" y="381000"/>
                  </a:lnTo>
                  <a:lnTo>
                    <a:pt x="3746334" y="330200"/>
                  </a:lnTo>
                  <a:lnTo>
                    <a:pt x="3727027" y="292100"/>
                  </a:lnTo>
                  <a:lnTo>
                    <a:pt x="3715342" y="266700"/>
                  </a:lnTo>
                  <a:lnTo>
                    <a:pt x="2212033" y="266700"/>
                  </a:lnTo>
                  <a:lnTo>
                    <a:pt x="2184053" y="228600"/>
                  </a:lnTo>
                  <a:lnTo>
                    <a:pt x="2154311" y="203200"/>
                  </a:lnTo>
                  <a:lnTo>
                    <a:pt x="2122950" y="190500"/>
                  </a:lnTo>
                  <a:lnTo>
                    <a:pt x="2090113" y="165100"/>
                  </a:lnTo>
                  <a:lnTo>
                    <a:pt x="2049248" y="139700"/>
                  </a:lnTo>
                  <a:lnTo>
                    <a:pt x="1879772" y="88900"/>
                  </a:lnTo>
                  <a:close/>
                </a:path>
                <a:path w="4144645" h="3505200">
                  <a:moveTo>
                    <a:pt x="2656630" y="0"/>
                  </a:moveTo>
                  <a:lnTo>
                    <a:pt x="2523953" y="0"/>
                  </a:lnTo>
                  <a:lnTo>
                    <a:pt x="2439376" y="25400"/>
                  </a:lnTo>
                  <a:lnTo>
                    <a:pt x="2399304" y="50800"/>
                  </a:lnTo>
                  <a:lnTo>
                    <a:pt x="2361178" y="76200"/>
                  </a:lnTo>
                  <a:lnTo>
                    <a:pt x="2325349" y="101600"/>
                  </a:lnTo>
                  <a:lnTo>
                    <a:pt x="2292169" y="139700"/>
                  </a:lnTo>
                  <a:lnTo>
                    <a:pt x="2261988" y="177800"/>
                  </a:lnTo>
                  <a:lnTo>
                    <a:pt x="2235159" y="215900"/>
                  </a:lnTo>
                  <a:lnTo>
                    <a:pt x="2212033" y="266700"/>
                  </a:lnTo>
                  <a:lnTo>
                    <a:pt x="3715342" y="266700"/>
                  </a:lnTo>
                  <a:lnTo>
                    <a:pt x="3703657" y="241300"/>
                  </a:lnTo>
                  <a:lnTo>
                    <a:pt x="3676388" y="203200"/>
                  </a:lnTo>
                  <a:lnTo>
                    <a:pt x="3666053" y="190500"/>
                  </a:lnTo>
                  <a:lnTo>
                    <a:pt x="2937584" y="190500"/>
                  </a:lnTo>
                  <a:lnTo>
                    <a:pt x="2905669" y="139700"/>
                  </a:lnTo>
                  <a:lnTo>
                    <a:pt x="2869813" y="101600"/>
                  </a:lnTo>
                  <a:lnTo>
                    <a:pt x="2830409" y="76200"/>
                  </a:lnTo>
                  <a:lnTo>
                    <a:pt x="2744858" y="25400"/>
                  </a:lnTo>
                  <a:lnTo>
                    <a:pt x="2656630" y="0"/>
                  </a:lnTo>
                  <a:close/>
                </a:path>
                <a:path w="4144645" h="3505200">
                  <a:moveTo>
                    <a:pt x="3370483" y="0"/>
                  </a:moveTo>
                  <a:lnTo>
                    <a:pt x="3241264" y="0"/>
                  </a:lnTo>
                  <a:lnTo>
                    <a:pt x="3116175" y="38100"/>
                  </a:lnTo>
                  <a:lnTo>
                    <a:pt x="3076714" y="63500"/>
                  </a:lnTo>
                  <a:lnTo>
                    <a:pt x="3038843" y="88900"/>
                  </a:lnTo>
                  <a:lnTo>
                    <a:pt x="3002842" y="114300"/>
                  </a:lnTo>
                  <a:lnTo>
                    <a:pt x="2968995" y="152400"/>
                  </a:lnTo>
                  <a:lnTo>
                    <a:pt x="2937584" y="190500"/>
                  </a:lnTo>
                  <a:lnTo>
                    <a:pt x="3666053" y="190500"/>
                  </a:lnTo>
                  <a:lnTo>
                    <a:pt x="3610811" y="127000"/>
                  </a:lnTo>
                  <a:lnTo>
                    <a:pt x="3574316" y="88900"/>
                  </a:lnTo>
                  <a:lnTo>
                    <a:pt x="3536021" y="63500"/>
                  </a:lnTo>
                  <a:lnTo>
                    <a:pt x="3496207" y="38100"/>
                  </a:lnTo>
                  <a:lnTo>
                    <a:pt x="3370483" y="0"/>
                  </a:lnTo>
                  <a:close/>
                </a:path>
              </a:pathLst>
            </a:custGeom>
            <a:solidFill>
              <a:srgbClr val="92D050"/>
            </a:solidFill>
          </p:spPr>
          <p:txBody>
            <a:bodyPr wrap="square" lIns="0" tIns="0" rIns="0" bIns="0" rtlCol="0"/>
            <a:lstStyle/>
            <a:p>
              <a:endParaRPr/>
            </a:p>
          </p:txBody>
        </p:sp>
        <p:pic>
          <p:nvPicPr>
            <p:cNvPr id="6" name="object 6"/>
            <p:cNvPicPr/>
            <p:nvPr/>
          </p:nvPicPr>
          <p:blipFill>
            <a:blip r:embed="rId4" cstate="print"/>
            <a:stretch>
              <a:fillRect/>
            </a:stretch>
          </p:blipFill>
          <p:spPr>
            <a:xfrm>
              <a:off x="3634359" y="2677540"/>
              <a:ext cx="195199" cy="195325"/>
            </a:xfrm>
            <a:prstGeom prst="rect">
              <a:avLst/>
            </a:prstGeom>
          </p:spPr>
        </p:pic>
        <p:sp>
          <p:nvSpPr>
            <p:cNvPr id="7" name="object 7"/>
            <p:cNvSpPr/>
            <p:nvPr/>
          </p:nvSpPr>
          <p:spPr>
            <a:xfrm>
              <a:off x="3897376" y="2426461"/>
              <a:ext cx="1043940" cy="586105"/>
            </a:xfrm>
            <a:custGeom>
              <a:avLst/>
              <a:gdLst/>
              <a:ahLst/>
              <a:cxnLst/>
              <a:rect l="l" t="t" r="r" b="b"/>
              <a:pathLst>
                <a:path w="1043939" h="586105">
                  <a:moveTo>
                    <a:pt x="390525" y="326771"/>
                  </a:moveTo>
                  <a:lnTo>
                    <a:pt x="385368" y="282003"/>
                  </a:lnTo>
                  <a:lnTo>
                    <a:pt x="370687" y="240906"/>
                  </a:lnTo>
                  <a:lnTo>
                    <a:pt x="347637" y="204635"/>
                  </a:lnTo>
                  <a:lnTo>
                    <a:pt x="317411" y="174383"/>
                  </a:lnTo>
                  <a:lnTo>
                    <a:pt x="281165" y="151307"/>
                  </a:lnTo>
                  <a:lnTo>
                    <a:pt x="240080" y="136613"/>
                  </a:lnTo>
                  <a:lnTo>
                    <a:pt x="195326" y="131445"/>
                  </a:lnTo>
                  <a:lnTo>
                    <a:pt x="150545" y="136613"/>
                  </a:lnTo>
                  <a:lnTo>
                    <a:pt x="109448" y="151307"/>
                  </a:lnTo>
                  <a:lnTo>
                    <a:pt x="73177" y="174383"/>
                  </a:lnTo>
                  <a:lnTo>
                    <a:pt x="42926" y="204635"/>
                  </a:lnTo>
                  <a:lnTo>
                    <a:pt x="19850" y="240906"/>
                  </a:lnTo>
                  <a:lnTo>
                    <a:pt x="5156" y="282003"/>
                  </a:lnTo>
                  <a:lnTo>
                    <a:pt x="0" y="326771"/>
                  </a:lnTo>
                  <a:lnTo>
                    <a:pt x="5156" y="371538"/>
                  </a:lnTo>
                  <a:lnTo>
                    <a:pt x="19850" y="412623"/>
                  </a:lnTo>
                  <a:lnTo>
                    <a:pt x="42926" y="448868"/>
                  </a:lnTo>
                  <a:lnTo>
                    <a:pt x="73177" y="479094"/>
                  </a:lnTo>
                  <a:lnTo>
                    <a:pt x="109448" y="502145"/>
                  </a:lnTo>
                  <a:lnTo>
                    <a:pt x="150545" y="516826"/>
                  </a:lnTo>
                  <a:lnTo>
                    <a:pt x="195326" y="521970"/>
                  </a:lnTo>
                  <a:lnTo>
                    <a:pt x="240080" y="516826"/>
                  </a:lnTo>
                  <a:lnTo>
                    <a:pt x="281165" y="502145"/>
                  </a:lnTo>
                  <a:lnTo>
                    <a:pt x="317411" y="479094"/>
                  </a:lnTo>
                  <a:lnTo>
                    <a:pt x="347637" y="448868"/>
                  </a:lnTo>
                  <a:lnTo>
                    <a:pt x="370687" y="412623"/>
                  </a:lnTo>
                  <a:lnTo>
                    <a:pt x="385368" y="371538"/>
                  </a:lnTo>
                  <a:lnTo>
                    <a:pt x="390525" y="326771"/>
                  </a:lnTo>
                  <a:close/>
                </a:path>
                <a:path w="1043939" h="586105">
                  <a:moveTo>
                    <a:pt x="1043813" y="292862"/>
                  </a:moveTo>
                  <a:lnTo>
                    <a:pt x="1039977" y="245351"/>
                  </a:lnTo>
                  <a:lnTo>
                    <a:pt x="1028865" y="200279"/>
                  </a:lnTo>
                  <a:lnTo>
                    <a:pt x="1011110" y="158254"/>
                  </a:lnTo>
                  <a:lnTo>
                    <a:pt x="987285" y="119888"/>
                  </a:lnTo>
                  <a:lnTo>
                    <a:pt x="957999" y="85763"/>
                  </a:lnTo>
                  <a:lnTo>
                    <a:pt x="923874" y="56489"/>
                  </a:lnTo>
                  <a:lnTo>
                    <a:pt x="885494" y="32689"/>
                  </a:lnTo>
                  <a:lnTo>
                    <a:pt x="843483" y="14935"/>
                  </a:lnTo>
                  <a:lnTo>
                    <a:pt x="798436" y="3835"/>
                  </a:lnTo>
                  <a:lnTo>
                    <a:pt x="750951" y="0"/>
                  </a:lnTo>
                  <a:lnTo>
                    <a:pt x="703427" y="3835"/>
                  </a:lnTo>
                  <a:lnTo>
                    <a:pt x="658355" y="14935"/>
                  </a:lnTo>
                  <a:lnTo>
                    <a:pt x="616331" y="32689"/>
                  </a:lnTo>
                  <a:lnTo>
                    <a:pt x="577964" y="56489"/>
                  </a:lnTo>
                  <a:lnTo>
                    <a:pt x="543839" y="85763"/>
                  </a:lnTo>
                  <a:lnTo>
                    <a:pt x="514565" y="119888"/>
                  </a:lnTo>
                  <a:lnTo>
                    <a:pt x="490766" y="158254"/>
                  </a:lnTo>
                  <a:lnTo>
                    <a:pt x="473011" y="200279"/>
                  </a:lnTo>
                  <a:lnTo>
                    <a:pt x="461911" y="245351"/>
                  </a:lnTo>
                  <a:lnTo>
                    <a:pt x="458089" y="292862"/>
                  </a:lnTo>
                  <a:lnTo>
                    <a:pt x="461911" y="340360"/>
                  </a:lnTo>
                  <a:lnTo>
                    <a:pt x="473011" y="385406"/>
                  </a:lnTo>
                  <a:lnTo>
                    <a:pt x="490766" y="427418"/>
                  </a:lnTo>
                  <a:lnTo>
                    <a:pt x="514565" y="465797"/>
                  </a:lnTo>
                  <a:lnTo>
                    <a:pt x="543839" y="499922"/>
                  </a:lnTo>
                  <a:lnTo>
                    <a:pt x="577964" y="529209"/>
                  </a:lnTo>
                  <a:lnTo>
                    <a:pt x="616331" y="553034"/>
                  </a:lnTo>
                  <a:lnTo>
                    <a:pt x="658355" y="570788"/>
                  </a:lnTo>
                  <a:lnTo>
                    <a:pt x="703427" y="581901"/>
                  </a:lnTo>
                  <a:lnTo>
                    <a:pt x="750951" y="585724"/>
                  </a:lnTo>
                  <a:lnTo>
                    <a:pt x="798436" y="581901"/>
                  </a:lnTo>
                  <a:lnTo>
                    <a:pt x="843483" y="570788"/>
                  </a:lnTo>
                  <a:lnTo>
                    <a:pt x="885494" y="553034"/>
                  </a:lnTo>
                  <a:lnTo>
                    <a:pt x="923874" y="529209"/>
                  </a:lnTo>
                  <a:lnTo>
                    <a:pt x="957999" y="499922"/>
                  </a:lnTo>
                  <a:lnTo>
                    <a:pt x="987285" y="465797"/>
                  </a:lnTo>
                  <a:lnTo>
                    <a:pt x="1011110" y="427418"/>
                  </a:lnTo>
                  <a:lnTo>
                    <a:pt x="1028865" y="385406"/>
                  </a:lnTo>
                  <a:lnTo>
                    <a:pt x="1039977" y="340360"/>
                  </a:lnTo>
                  <a:lnTo>
                    <a:pt x="1043813" y="292862"/>
                  </a:lnTo>
                  <a:close/>
                </a:path>
              </a:pathLst>
            </a:custGeom>
            <a:solidFill>
              <a:srgbClr val="92D050"/>
            </a:solidFill>
          </p:spPr>
          <p:txBody>
            <a:bodyPr wrap="square" lIns="0" tIns="0" rIns="0" bIns="0" rtlCol="0"/>
            <a:lstStyle/>
            <a:p>
              <a:endParaRPr/>
            </a:p>
          </p:txBody>
        </p:sp>
      </p:grpSp>
      <p:sp>
        <p:nvSpPr>
          <p:cNvPr id="8" name="object 8"/>
          <p:cNvSpPr txBox="1"/>
          <p:nvPr/>
        </p:nvSpPr>
        <p:spPr>
          <a:xfrm>
            <a:off x="7072978" y="765006"/>
            <a:ext cx="3937921" cy="2525691"/>
          </a:xfrm>
          <a:prstGeom prst="rect">
            <a:avLst/>
          </a:prstGeom>
        </p:spPr>
        <p:txBody>
          <a:bodyPr vert="horz" wrap="square" lIns="0" tIns="12065" rIns="0" bIns="0" rtlCol="0">
            <a:spAutoFit/>
          </a:bodyPr>
          <a:lstStyle/>
          <a:p>
            <a:pPr marR="5080" algn="just">
              <a:lnSpc>
                <a:spcPts val="2800"/>
              </a:lnSpc>
            </a:pPr>
            <a:r>
              <a:rPr lang="zh-TW" altLang="en-US" sz="1600" b="1" spc="-30" dirty="0">
                <a:latin typeface="Times New Roman" panose="02020603050405020304" pitchFamily="18" charset="0"/>
                <a:ea typeface="標楷體" panose="03000509000000000000" pitchFamily="65" charset="-120"/>
                <a:cs typeface="Times New Roman" panose="02020603050405020304" pitchFamily="18" charset="0"/>
              </a:rPr>
              <a:t>與</a:t>
            </a:r>
            <a:r>
              <a:rPr sz="1600" b="1" spc="-30" dirty="0" err="1">
                <a:latin typeface="Times New Roman" panose="02020603050405020304" pitchFamily="18" charset="0"/>
                <a:ea typeface="標楷體" panose="03000509000000000000" pitchFamily="65" charset="-120"/>
                <a:cs typeface="Times New Roman" panose="02020603050405020304" pitchFamily="18" charset="0"/>
              </a:rPr>
              <a:t>作業安全</a:t>
            </a:r>
            <a:r>
              <a:rPr lang="zh-TW" altLang="en-US" sz="1600" b="1" spc="-30" dirty="0">
                <a:latin typeface="Times New Roman" panose="02020603050405020304" pitchFamily="18" charset="0"/>
                <a:ea typeface="標楷體" panose="03000509000000000000" pitchFamily="65" charset="-120"/>
                <a:cs typeface="Times New Roman" panose="02020603050405020304" pitchFamily="18" charset="0"/>
              </a:rPr>
              <a:t>及</a:t>
            </a:r>
            <a:r>
              <a:rPr sz="1600" b="1" spc="-30" dirty="0" err="1">
                <a:latin typeface="Times New Roman" panose="02020603050405020304" pitchFamily="18" charset="0"/>
                <a:ea typeface="標楷體" panose="03000509000000000000" pitchFamily="65" charset="-120"/>
                <a:cs typeface="Times New Roman" panose="02020603050405020304" pitchFamily="18" charset="0"/>
              </a:rPr>
              <a:t>衛生有關法規概要</a:t>
            </a:r>
            <a:endParaRPr lang="en-US" sz="1600" b="1" spc="-30" dirty="0">
              <a:latin typeface="Times New Roman" panose="02020603050405020304" pitchFamily="18" charset="0"/>
              <a:ea typeface="標楷體" panose="03000509000000000000" pitchFamily="65" charset="-120"/>
              <a:cs typeface="Times New Roman" panose="02020603050405020304" pitchFamily="18" charset="0"/>
            </a:endParaRPr>
          </a:p>
          <a:p>
            <a:pPr marR="5080" algn="just">
              <a:lnSpc>
                <a:spcPts val="2800"/>
              </a:lnSpc>
            </a:pPr>
            <a:r>
              <a:rPr sz="1600" b="1" spc="-30" dirty="0" err="1">
                <a:latin typeface="Times New Roman" panose="02020603050405020304" pitchFamily="18" charset="0"/>
                <a:ea typeface="標楷體" panose="03000509000000000000" pitchFamily="65" charset="-120"/>
                <a:cs typeface="Times New Roman" panose="02020603050405020304" pitchFamily="18" charset="0"/>
              </a:rPr>
              <a:t>職業安全衛生概念</a:t>
            </a:r>
            <a:endParaRPr lang="en-US" sz="1600" b="1" spc="-30" dirty="0">
              <a:latin typeface="Times New Roman" panose="02020603050405020304" pitchFamily="18" charset="0"/>
              <a:ea typeface="標楷體" panose="03000509000000000000" pitchFamily="65" charset="-120"/>
              <a:cs typeface="Times New Roman" panose="02020603050405020304" pitchFamily="18" charset="0"/>
            </a:endParaRPr>
          </a:p>
          <a:p>
            <a:pPr marR="5080" algn="just">
              <a:lnSpc>
                <a:spcPts val="2800"/>
              </a:lnSpc>
            </a:pPr>
            <a:r>
              <a:rPr sz="1600" b="1" spc="-30" dirty="0" err="1">
                <a:latin typeface="Times New Roman" panose="02020603050405020304" pitchFamily="18" charset="0"/>
                <a:ea typeface="標楷體" panose="03000509000000000000" pitchFamily="65" charset="-120"/>
                <a:cs typeface="Times New Roman" panose="02020603050405020304" pitchFamily="18" charset="0"/>
              </a:rPr>
              <a:t>安全衛生工作守則</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marR="5080">
              <a:lnSpc>
                <a:spcPts val="2800"/>
              </a:lnSpc>
            </a:pPr>
            <a:r>
              <a:rPr sz="1600" b="1" spc="-30" dirty="0" err="1">
                <a:latin typeface="Times New Roman" panose="02020603050405020304" pitchFamily="18" charset="0"/>
                <a:ea typeface="標楷體" panose="03000509000000000000" pitchFamily="65" charset="-120"/>
                <a:cs typeface="Times New Roman" panose="02020603050405020304" pitchFamily="18" charset="0"/>
              </a:rPr>
              <a:t>作業前、中、後之自動檢查標準</a:t>
            </a:r>
            <a:r>
              <a:rPr lang="zh-TW" altLang="en-US" sz="1600" b="1" spc="-30" dirty="0">
                <a:latin typeface="Times New Roman" panose="02020603050405020304" pitchFamily="18" charset="0"/>
                <a:ea typeface="標楷體" panose="03000509000000000000" pitchFamily="65" charset="-120"/>
                <a:cs typeface="Times New Roman" panose="02020603050405020304" pitchFamily="18" charset="0"/>
              </a:rPr>
              <a:t>及</a:t>
            </a:r>
            <a:r>
              <a:rPr sz="1600" b="1" spc="-30" dirty="0" err="1">
                <a:latin typeface="Times New Roman" panose="02020603050405020304" pitchFamily="18" charset="0"/>
                <a:ea typeface="標楷體" panose="03000509000000000000" pitchFamily="65" charset="-120"/>
                <a:cs typeface="Times New Roman" panose="02020603050405020304" pitchFamily="18" charset="0"/>
              </a:rPr>
              <a:t>作業程序</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2800"/>
              </a:lnSpc>
            </a:pPr>
            <a:r>
              <a:rPr sz="1600" b="1" spc="-30" dirty="0">
                <a:latin typeface="Times New Roman" panose="02020603050405020304" pitchFamily="18" charset="0"/>
                <a:ea typeface="標楷體" panose="03000509000000000000" pitchFamily="65" charset="-120"/>
                <a:cs typeface="Times New Roman" panose="02020603050405020304" pitchFamily="18" charset="0"/>
              </a:rPr>
              <a:t>緊急事故應變處理</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2800"/>
              </a:lnSpc>
            </a:pPr>
            <a:r>
              <a:rPr sz="1600" b="1" spc="-30" dirty="0">
                <a:latin typeface="Times New Roman" panose="02020603050405020304" pitchFamily="18" charset="0"/>
                <a:ea typeface="標楷體" panose="03000509000000000000" pitchFamily="65" charset="-120"/>
                <a:cs typeface="Times New Roman" panose="02020603050405020304" pitchFamily="18" charset="0"/>
              </a:rPr>
              <a:t>消防及急救常識暨演練</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marR="5080">
              <a:lnSpc>
                <a:spcPts val="2800"/>
              </a:lnSpc>
            </a:pPr>
            <a:r>
              <a:rPr sz="1600" b="1" spc="-30" dirty="0">
                <a:latin typeface="Times New Roman" panose="02020603050405020304" pitchFamily="18" charset="0"/>
                <a:ea typeface="標楷體" panose="03000509000000000000" pitchFamily="65" charset="-120"/>
                <a:cs typeface="Times New Roman" panose="02020603050405020304" pitchFamily="18" charset="0"/>
              </a:rPr>
              <a:t>其他與勞工作業有關之安全</a:t>
            </a:r>
            <a:r>
              <a:rPr sz="1600" b="1" spc="-35" dirty="0">
                <a:latin typeface="Times New Roman" panose="02020603050405020304" pitchFamily="18" charset="0"/>
                <a:ea typeface="標楷體" panose="03000509000000000000" pitchFamily="65" charset="-120"/>
                <a:cs typeface="Times New Roman" panose="02020603050405020304" pitchFamily="18" charset="0"/>
              </a:rPr>
              <a:t>衛生知識</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9" name="object 9"/>
          <p:cNvGrpSpPr/>
          <p:nvPr/>
        </p:nvGrpSpPr>
        <p:grpSpPr>
          <a:xfrm>
            <a:off x="4029582" y="3512660"/>
            <a:ext cx="5381117" cy="3058160"/>
            <a:chOff x="2381757" y="3800317"/>
            <a:chExt cx="5381117" cy="3058160"/>
          </a:xfrm>
        </p:grpSpPr>
        <p:sp>
          <p:nvSpPr>
            <p:cNvPr id="10" name="object 10"/>
            <p:cNvSpPr/>
            <p:nvPr/>
          </p:nvSpPr>
          <p:spPr>
            <a:xfrm>
              <a:off x="2750317" y="3800317"/>
              <a:ext cx="5012557" cy="3058160"/>
            </a:xfrm>
            <a:custGeom>
              <a:avLst/>
              <a:gdLst/>
              <a:ahLst/>
              <a:cxnLst/>
              <a:rect l="l" t="t" r="r" b="b"/>
              <a:pathLst>
                <a:path w="4505959" h="3058159">
                  <a:moveTo>
                    <a:pt x="3740468" y="2873849"/>
                  </a:moveTo>
                  <a:lnTo>
                    <a:pt x="608323" y="2873849"/>
                  </a:lnTo>
                  <a:lnTo>
                    <a:pt x="613911" y="2884175"/>
                  </a:lnTo>
                  <a:lnTo>
                    <a:pt x="642337" y="2931735"/>
                  </a:lnTo>
                  <a:lnTo>
                    <a:pt x="669769" y="2972047"/>
                  </a:lnTo>
                  <a:lnTo>
                    <a:pt x="699026" y="3010202"/>
                  </a:lnTo>
                  <a:lnTo>
                    <a:pt x="730004" y="3046173"/>
                  </a:lnTo>
                  <a:lnTo>
                    <a:pt x="741117" y="3057682"/>
                  </a:lnTo>
                  <a:lnTo>
                    <a:pt x="2952779" y="3057682"/>
                  </a:lnTo>
                  <a:lnTo>
                    <a:pt x="2963555" y="3029840"/>
                  </a:lnTo>
                  <a:lnTo>
                    <a:pt x="2978397" y="2983127"/>
                  </a:lnTo>
                  <a:lnTo>
                    <a:pt x="3616030" y="2983127"/>
                  </a:lnTo>
                  <a:lnTo>
                    <a:pt x="3635030" y="2970515"/>
                  </a:lnTo>
                  <a:lnTo>
                    <a:pt x="3670655" y="2942827"/>
                  </a:lnTo>
                  <a:lnTo>
                    <a:pt x="3704237" y="2912503"/>
                  </a:lnTo>
                  <a:lnTo>
                    <a:pt x="3735641" y="2879686"/>
                  </a:lnTo>
                  <a:lnTo>
                    <a:pt x="3740468" y="2873849"/>
                  </a:lnTo>
                  <a:close/>
                </a:path>
                <a:path w="4505959" h="3058159">
                  <a:moveTo>
                    <a:pt x="3616030" y="2983127"/>
                  </a:moveTo>
                  <a:lnTo>
                    <a:pt x="2978397" y="2983127"/>
                  </a:lnTo>
                  <a:lnTo>
                    <a:pt x="3019681" y="3008145"/>
                  </a:lnTo>
                  <a:lnTo>
                    <a:pt x="3062517" y="3029556"/>
                  </a:lnTo>
                  <a:lnTo>
                    <a:pt x="3106696" y="3047293"/>
                  </a:lnTo>
                  <a:lnTo>
                    <a:pt x="3140325" y="3057682"/>
                  </a:lnTo>
                  <a:lnTo>
                    <a:pt x="3455049" y="3057682"/>
                  </a:lnTo>
                  <a:lnTo>
                    <a:pt x="3517253" y="3036356"/>
                  </a:lnTo>
                  <a:lnTo>
                    <a:pt x="3558194" y="3017421"/>
                  </a:lnTo>
                  <a:lnTo>
                    <a:pt x="3597498" y="2995427"/>
                  </a:lnTo>
                  <a:lnTo>
                    <a:pt x="3616030" y="2983127"/>
                  </a:lnTo>
                  <a:close/>
                </a:path>
                <a:path w="4505959" h="3058159">
                  <a:moveTo>
                    <a:pt x="1116194" y="309025"/>
                  </a:moveTo>
                  <a:lnTo>
                    <a:pt x="1064138" y="310331"/>
                  </a:lnTo>
                  <a:lnTo>
                    <a:pt x="1012056" y="315752"/>
                  </a:lnTo>
                  <a:lnTo>
                    <a:pt x="966430" y="323964"/>
                  </a:lnTo>
                  <a:lnTo>
                    <a:pt x="921991" y="335147"/>
                  </a:lnTo>
                  <a:lnTo>
                    <a:pt x="878817" y="349189"/>
                  </a:lnTo>
                  <a:lnTo>
                    <a:pt x="836989" y="365979"/>
                  </a:lnTo>
                  <a:lnTo>
                    <a:pt x="796585" y="385408"/>
                  </a:lnTo>
                  <a:lnTo>
                    <a:pt x="757684" y="407364"/>
                  </a:lnTo>
                  <a:lnTo>
                    <a:pt x="720367" y="431736"/>
                  </a:lnTo>
                  <a:lnTo>
                    <a:pt x="684712" y="458413"/>
                  </a:lnTo>
                  <a:lnTo>
                    <a:pt x="650799" y="487286"/>
                  </a:lnTo>
                  <a:lnTo>
                    <a:pt x="618707" y="518243"/>
                  </a:lnTo>
                  <a:lnTo>
                    <a:pt x="588516" y="551173"/>
                  </a:lnTo>
                  <a:lnTo>
                    <a:pt x="560304" y="585966"/>
                  </a:lnTo>
                  <a:lnTo>
                    <a:pt x="534152" y="622510"/>
                  </a:lnTo>
                  <a:lnTo>
                    <a:pt x="510138" y="660696"/>
                  </a:lnTo>
                  <a:lnTo>
                    <a:pt x="488342" y="700413"/>
                  </a:lnTo>
                  <a:lnTo>
                    <a:pt x="468844" y="741548"/>
                  </a:lnTo>
                  <a:lnTo>
                    <a:pt x="451721" y="783993"/>
                  </a:lnTo>
                  <a:lnTo>
                    <a:pt x="437055" y="827636"/>
                  </a:lnTo>
                  <a:lnTo>
                    <a:pt x="424924" y="872366"/>
                  </a:lnTo>
                  <a:lnTo>
                    <a:pt x="415408" y="918073"/>
                  </a:lnTo>
                  <a:lnTo>
                    <a:pt x="408585" y="964646"/>
                  </a:lnTo>
                  <a:lnTo>
                    <a:pt x="404536" y="1011974"/>
                  </a:lnTo>
                  <a:lnTo>
                    <a:pt x="403340" y="1059946"/>
                  </a:lnTo>
                  <a:lnTo>
                    <a:pt x="405075" y="1108452"/>
                  </a:lnTo>
                  <a:lnTo>
                    <a:pt x="409822" y="1157381"/>
                  </a:lnTo>
                  <a:lnTo>
                    <a:pt x="406012" y="1168303"/>
                  </a:lnTo>
                  <a:lnTo>
                    <a:pt x="358845" y="1176191"/>
                  </a:lnTo>
                  <a:lnTo>
                    <a:pt x="313152" y="1189208"/>
                  </a:lnTo>
                  <a:lnTo>
                    <a:pt x="269256" y="1207127"/>
                  </a:lnTo>
                  <a:lnTo>
                    <a:pt x="227484" y="1229726"/>
                  </a:lnTo>
                  <a:lnTo>
                    <a:pt x="188159" y="1256778"/>
                  </a:lnTo>
                  <a:lnTo>
                    <a:pt x="151607" y="1288059"/>
                  </a:lnTo>
                  <a:lnTo>
                    <a:pt x="118154" y="1323345"/>
                  </a:lnTo>
                  <a:lnTo>
                    <a:pt x="88124" y="1362410"/>
                  </a:lnTo>
                  <a:lnTo>
                    <a:pt x="61842" y="1405031"/>
                  </a:lnTo>
                  <a:lnTo>
                    <a:pt x="40486" y="1448944"/>
                  </a:lnTo>
                  <a:lnTo>
                    <a:pt x="23705" y="1494070"/>
                  </a:lnTo>
                  <a:lnTo>
                    <a:pt x="11418" y="1540075"/>
                  </a:lnTo>
                  <a:lnTo>
                    <a:pt x="3543" y="1586627"/>
                  </a:lnTo>
                  <a:lnTo>
                    <a:pt x="0" y="1633393"/>
                  </a:lnTo>
                  <a:lnTo>
                    <a:pt x="707" y="1680039"/>
                  </a:lnTo>
                  <a:lnTo>
                    <a:pt x="5584" y="1726234"/>
                  </a:lnTo>
                  <a:lnTo>
                    <a:pt x="14550" y="1771643"/>
                  </a:lnTo>
                  <a:lnTo>
                    <a:pt x="27524" y="1815935"/>
                  </a:lnTo>
                  <a:lnTo>
                    <a:pt x="44425" y="1858776"/>
                  </a:lnTo>
                  <a:lnTo>
                    <a:pt x="65172" y="1899834"/>
                  </a:lnTo>
                  <a:lnTo>
                    <a:pt x="89685" y="1938774"/>
                  </a:lnTo>
                  <a:lnTo>
                    <a:pt x="117881" y="1975266"/>
                  </a:lnTo>
                  <a:lnTo>
                    <a:pt x="149681" y="2008975"/>
                  </a:lnTo>
                  <a:lnTo>
                    <a:pt x="185003" y="2039568"/>
                  </a:lnTo>
                  <a:lnTo>
                    <a:pt x="223767" y="2066714"/>
                  </a:lnTo>
                  <a:lnTo>
                    <a:pt x="191738" y="2107194"/>
                  </a:lnTo>
                  <a:lnTo>
                    <a:pt x="164321" y="2150742"/>
                  </a:lnTo>
                  <a:lnTo>
                    <a:pt x="141652" y="2196918"/>
                  </a:lnTo>
                  <a:lnTo>
                    <a:pt x="123865" y="2245282"/>
                  </a:lnTo>
                  <a:lnTo>
                    <a:pt x="111098" y="2295393"/>
                  </a:lnTo>
                  <a:lnTo>
                    <a:pt x="103484" y="2346813"/>
                  </a:lnTo>
                  <a:lnTo>
                    <a:pt x="101159" y="2399100"/>
                  </a:lnTo>
                  <a:lnTo>
                    <a:pt x="104260" y="2451816"/>
                  </a:lnTo>
                  <a:lnTo>
                    <a:pt x="111997" y="2500416"/>
                  </a:lnTo>
                  <a:lnTo>
                    <a:pt x="124085" y="2547042"/>
                  </a:lnTo>
                  <a:lnTo>
                    <a:pt x="140272" y="2591484"/>
                  </a:lnTo>
                  <a:lnTo>
                    <a:pt x="160302" y="2633528"/>
                  </a:lnTo>
                  <a:lnTo>
                    <a:pt x="183925" y="2672963"/>
                  </a:lnTo>
                  <a:lnTo>
                    <a:pt x="210885" y="2709576"/>
                  </a:lnTo>
                  <a:lnTo>
                    <a:pt x="240929" y="2743156"/>
                  </a:lnTo>
                  <a:lnTo>
                    <a:pt x="273805" y="2773489"/>
                  </a:lnTo>
                  <a:lnTo>
                    <a:pt x="309258" y="2800365"/>
                  </a:lnTo>
                  <a:lnTo>
                    <a:pt x="347036" y="2823570"/>
                  </a:lnTo>
                  <a:lnTo>
                    <a:pt x="386884" y="2842893"/>
                  </a:lnTo>
                  <a:lnTo>
                    <a:pt x="428550" y="2858122"/>
                  </a:lnTo>
                  <a:lnTo>
                    <a:pt x="471781" y="2869044"/>
                  </a:lnTo>
                  <a:lnTo>
                    <a:pt x="516322" y="2875447"/>
                  </a:lnTo>
                  <a:lnTo>
                    <a:pt x="561920" y="2877120"/>
                  </a:lnTo>
                  <a:lnTo>
                    <a:pt x="608323" y="2873849"/>
                  </a:lnTo>
                  <a:lnTo>
                    <a:pt x="3740468" y="2873849"/>
                  </a:lnTo>
                  <a:lnTo>
                    <a:pt x="3791375" y="2807132"/>
                  </a:lnTo>
                  <a:lnTo>
                    <a:pt x="3815435" y="2767678"/>
                  </a:lnTo>
                  <a:lnTo>
                    <a:pt x="3836776" y="2726295"/>
                  </a:lnTo>
                  <a:lnTo>
                    <a:pt x="3855263" y="2683123"/>
                  </a:lnTo>
                  <a:lnTo>
                    <a:pt x="3870762" y="2638304"/>
                  </a:lnTo>
                  <a:lnTo>
                    <a:pt x="3883136" y="2591979"/>
                  </a:lnTo>
                  <a:lnTo>
                    <a:pt x="3892251" y="2544288"/>
                  </a:lnTo>
                  <a:lnTo>
                    <a:pt x="3897972" y="2495374"/>
                  </a:lnTo>
                  <a:lnTo>
                    <a:pt x="3900163" y="2445377"/>
                  </a:lnTo>
                  <a:lnTo>
                    <a:pt x="3951223" y="2435574"/>
                  </a:lnTo>
                  <a:lnTo>
                    <a:pt x="4001298" y="2421864"/>
                  </a:lnTo>
                  <a:lnTo>
                    <a:pt x="4050192" y="2404335"/>
                  </a:lnTo>
                  <a:lnTo>
                    <a:pt x="4097714" y="2383070"/>
                  </a:lnTo>
                  <a:lnTo>
                    <a:pt x="4143670" y="2358157"/>
                  </a:lnTo>
                  <a:lnTo>
                    <a:pt x="4187866" y="2329681"/>
                  </a:lnTo>
                  <a:lnTo>
                    <a:pt x="4230109" y="2297727"/>
                  </a:lnTo>
                  <a:lnTo>
                    <a:pt x="4266010" y="2266422"/>
                  </a:lnTo>
                  <a:lnTo>
                    <a:pt x="4299482" y="2233158"/>
                  </a:lnTo>
                  <a:lnTo>
                    <a:pt x="4330509" y="2198074"/>
                  </a:lnTo>
                  <a:lnTo>
                    <a:pt x="4359073" y="2161308"/>
                  </a:lnTo>
                  <a:lnTo>
                    <a:pt x="4385157" y="2122998"/>
                  </a:lnTo>
                  <a:lnTo>
                    <a:pt x="4408746" y="2083284"/>
                  </a:lnTo>
                  <a:lnTo>
                    <a:pt x="4429821" y="2042303"/>
                  </a:lnTo>
                  <a:lnTo>
                    <a:pt x="4448365" y="2000194"/>
                  </a:lnTo>
                  <a:lnTo>
                    <a:pt x="4464362" y="1957096"/>
                  </a:lnTo>
                  <a:lnTo>
                    <a:pt x="4477795" y="1913147"/>
                  </a:lnTo>
                  <a:lnTo>
                    <a:pt x="4488647" y="1868485"/>
                  </a:lnTo>
                  <a:lnTo>
                    <a:pt x="4496900" y="1823251"/>
                  </a:lnTo>
                  <a:lnTo>
                    <a:pt x="4502538" y="1777581"/>
                  </a:lnTo>
                  <a:lnTo>
                    <a:pt x="4505544" y="1731614"/>
                  </a:lnTo>
                  <a:lnTo>
                    <a:pt x="4505901" y="1685489"/>
                  </a:lnTo>
                  <a:lnTo>
                    <a:pt x="4503592" y="1639345"/>
                  </a:lnTo>
                  <a:lnTo>
                    <a:pt x="4498599" y="1593320"/>
                  </a:lnTo>
                  <a:lnTo>
                    <a:pt x="4490906" y="1547552"/>
                  </a:lnTo>
                  <a:lnTo>
                    <a:pt x="4480497" y="1502180"/>
                  </a:lnTo>
                  <a:lnTo>
                    <a:pt x="4467353" y="1457343"/>
                  </a:lnTo>
                  <a:lnTo>
                    <a:pt x="4451458" y="1413180"/>
                  </a:lnTo>
                  <a:lnTo>
                    <a:pt x="4432795" y="1369828"/>
                  </a:lnTo>
                  <a:lnTo>
                    <a:pt x="4411348" y="1327426"/>
                  </a:lnTo>
                  <a:lnTo>
                    <a:pt x="4387098" y="1286113"/>
                  </a:lnTo>
                  <a:lnTo>
                    <a:pt x="4360030" y="1246027"/>
                  </a:lnTo>
                  <a:lnTo>
                    <a:pt x="4367338" y="1226953"/>
                  </a:lnTo>
                  <a:lnTo>
                    <a:pt x="4380050" y="1188091"/>
                  </a:lnTo>
                  <a:lnTo>
                    <a:pt x="4395629" y="1120960"/>
                  </a:lnTo>
                  <a:lnTo>
                    <a:pt x="4402099" y="1073656"/>
                  </a:lnTo>
                  <a:lnTo>
                    <a:pt x="4404941" y="1026580"/>
                  </a:lnTo>
                  <a:lnTo>
                    <a:pt x="4404254" y="979917"/>
                  </a:lnTo>
                  <a:lnTo>
                    <a:pt x="4400140" y="933855"/>
                  </a:lnTo>
                  <a:lnTo>
                    <a:pt x="4392698" y="888580"/>
                  </a:lnTo>
                  <a:lnTo>
                    <a:pt x="4382029" y="844279"/>
                  </a:lnTo>
                  <a:lnTo>
                    <a:pt x="4368233" y="801139"/>
                  </a:lnTo>
                  <a:lnTo>
                    <a:pt x="4351410" y="759346"/>
                  </a:lnTo>
                  <a:lnTo>
                    <a:pt x="4331661" y="719088"/>
                  </a:lnTo>
                  <a:lnTo>
                    <a:pt x="4309086" y="680551"/>
                  </a:lnTo>
                  <a:lnTo>
                    <a:pt x="4283785" y="643922"/>
                  </a:lnTo>
                  <a:lnTo>
                    <a:pt x="4255859" y="609388"/>
                  </a:lnTo>
                  <a:lnTo>
                    <a:pt x="4225407" y="577135"/>
                  </a:lnTo>
                  <a:lnTo>
                    <a:pt x="4192531" y="547350"/>
                  </a:lnTo>
                  <a:lnTo>
                    <a:pt x="4157330" y="520221"/>
                  </a:lnTo>
                  <a:lnTo>
                    <a:pt x="4119904" y="495933"/>
                  </a:lnTo>
                  <a:lnTo>
                    <a:pt x="4080355" y="474675"/>
                  </a:lnTo>
                  <a:lnTo>
                    <a:pt x="4038782" y="456631"/>
                  </a:lnTo>
                  <a:lnTo>
                    <a:pt x="3995286" y="441990"/>
                  </a:lnTo>
                  <a:lnTo>
                    <a:pt x="3988648" y="411510"/>
                  </a:lnTo>
                  <a:lnTo>
                    <a:pt x="1462525" y="411510"/>
                  </a:lnTo>
                  <a:lnTo>
                    <a:pt x="1416425" y="385209"/>
                  </a:lnTo>
                  <a:lnTo>
                    <a:pt x="1368857" y="362724"/>
                  </a:lnTo>
                  <a:lnTo>
                    <a:pt x="1320026" y="344096"/>
                  </a:lnTo>
                  <a:lnTo>
                    <a:pt x="1270138" y="329370"/>
                  </a:lnTo>
                  <a:lnTo>
                    <a:pt x="1219400" y="318587"/>
                  </a:lnTo>
                  <a:lnTo>
                    <a:pt x="1168016" y="311791"/>
                  </a:lnTo>
                  <a:lnTo>
                    <a:pt x="1116194" y="309025"/>
                  </a:lnTo>
                  <a:close/>
                </a:path>
                <a:path w="4505959" h="3058159">
                  <a:moveTo>
                    <a:pt x="1945659" y="97643"/>
                  </a:moveTo>
                  <a:lnTo>
                    <a:pt x="1900576" y="100290"/>
                  </a:lnTo>
                  <a:lnTo>
                    <a:pt x="1855986" y="106789"/>
                  </a:lnTo>
                  <a:lnTo>
                    <a:pt x="1812114" y="117068"/>
                  </a:lnTo>
                  <a:lnTo>
                    <a:pt x="1769186" y="131051"/>
                  </a:lnTo>
                  <a:lnTo>
                    <a:pt x="1727427" y="148667"/>
                  </a:lnTo>
                  <a:lnTo>
                    <a:pt x="1687063" y="169840"/>
                  </a:lnTo>
                  <a:lnTo>
                    <a:pt x="1648319" y="194499"/>
                  </a:lnTo>
                  <a:lnTo>
                    <a:pt x="1611422" y="222568"/>
                  </a:lnTo>
                  <a:lnTo>
                    <a:pt x="1576596" y="253976"/>
                  </a:lnTo>
                  <a:lnTo>
                    <a:pt x="1544068" y="288647"/>
                  </a:lnTo>
                  <a:lnTo>
                    <a:pt x="1514063" y="326509"/>
                  </a:lnTo>
                  <a:lnTo>
                    <a:pt x="1486807" y="367488"/>
                  </a:lnTo>
                  <a:lnTo>
                    <a:pt x="1462525" y="411510"/>
                  </a:lnTo>
                  <a:lnTo>
                    <a:pt x="3988648" y="411510"/>
                  </a:lnTo>
                  <a:lnTo>
                    <a:pt x="3968056" y="340189"/>
                  </a:lnTo>
                  <a:lnTo>
                    <a:pt x="3947606" y="292227"/>
                  </a:lnTo>
                  <a:lnTo>
                    <a:pt x="2342889" y="267492"/>
                  </a:lnTo>
                  <a:lnTo>
                    <a:pt x="2313262" y="238647"/>
                  </a:lnTo>
                  <a:lnTo>
                    <a:pt x="2281802" y="212183"/>
                  </a:lnTo>
                  <a:lnTo>
                    <a:pt x="2248627" y="188196"/>
                  </a:lnTo>
                  <a:lnTo>
                    <a:pt x="2213857" y="166781"/>
                  </a:lnTo>
                  <a:lnTo>
                    <a:pt x="2170559" y="144769"/>
                  </a:lnTo>
                  <a:lnTo>
                    <a:pt x="2126399" y="127050"/>
                  </a:lnTo>
                  <a:lnTo>
                    <a:pt x="2081603" y="113552"/>
                  </a:lnTo>
                  <a:lnTo>
                    <a:pt x="2036398" y="104201"/>
                  </a:lnTo>
                  <a:lnTo>
                    <a:pt x="1991008" y="98922"/>
                  </a:lnTo>
                  <a:lnTo>
                    <a:pt x="1945659" y="97643"/>
                  </a:lnTo>
                  <a:close/>
                </a:path>
                <a:path w="4505959" h="3058159">
                  <a:moveTo>
                    <a:pt x="2734333" y="0"/>
                  </a:moveTo>
                  <a:lnTo>
                    <a:pt x="2690621" y="3869"/>
                  </a:lnTo>
                  <a:lnTo>
                    <a:pt x="2647614" y="12154"/>
                  </a:lnTo>
                  <a:lnTo>
                    <a:pt x="2605620" y="24747"/>
                  </a:lnTo>
                  <a:lnTo>
                    <a:pt x="2564944" y="41539"/>
                  </a:lnTo>
                  <a:lnTo>
                    <a:pt x="2525894" y="62419"/>
                  </a:lnTo>
                  <a:lnTo>
                    <a:pt x="2488775" y="87281"/>
                  </a:lnTo>
                  <a:lnTo>
                    <a:pt x="2453895" y="116015"/>
                  </a:lnTo>
                  <a:lnTo>
                    <a:pt x="2421559" y="148511"/>
                  </a:lnTo>
                  <a:lnTo>
                    <a:pt x="2392075" y="184662"/>
                  </a:lnTo>
                  <a:lnTo>
                    <a:pt x="2365750" y="224359"/>
                  </a:lnTo>
                  <a:lnTo>
                    <a:pt x="2342889" y="267492"/>
                  </a:lnTo>
                  <a:lnTo>
                    <a:pt x="3934164" y="267492"/>
                  </a:lnTo>
                  <a:lnTo>
                    <a:pt x="3922849" y="246671"/>
                  </a:lnTo>
                  <a:lnTo>
                    <a:pt x="3893971" y="203856"/>
                  </a:lnTo>
                  <a:lnTo>
                    <a:pt x="3882653" y="190149"/>
                  </a:lnTo>
                  <a:lnTo>
                    <a:pt x="3111366" y="190149"/>
                  </a:lnTo>
                  <a:lnTo>
                    <a:pt x="3077544" y="148179"/>
                  </a:lnTo>
                  <a:lnTo>
                    <a:pt x="3039579" y="110710"/>
                  </a:lnTo>
                  <a:lnTo>
                    <a:pt x="2997852" y="78099"/>
                  </a:lnTo>
                  <a:lnTo>
                    <a:pt x="2952743" y="50703"/>
                  </a:lnTo>
                  <a:lnTo>
                    <a:pt x="2910302" y="30952"/>
                  </a:lnTo>
                  <a:lnTo>
                    <a:pt x="2866635" y="15976"/>
                  </a:lnTo>
                  <a:lnTo>
                    <a:pt x="2822646" y="5944"/>
                  </a:lnTo>
                  <a:lnTo>
                    <a:pt x="2778443" y="655"/>
                  </a:lnTo>
                  <a:lnTo>
                    <a:pt x="2734333" y="0"/>
                  </a:lnTo>
                  <a:close/>
                </a:path>
                <a:path w="4505959" h="3058159">
                  <a:moveTo>
                    <a:pt x="3500920" y="655"/>
                  </a:moveTo>
                  <a:lnTo>
                    <a:pt x="3496649" y="655"/>
                  </a:lnTo>
                  <a:lnTo>
                    <a:pt x="3455790" y="2379"/>
                  </a:lnTo>
                  <a:lnTo>
                    <a:pt x="3412961" y="8066"/>
                  </a:lnTo>
                  <a:lnTo>
                    <a:pt x="3370685" y="17598"/>
                  </a:lnTo>
                  <a:lnTo>
                    <a:pt x="3329213" y="30952"/>
                  </a:lnTo>
                  <a:lnTo>
                    <a:pt x="3288797" y="48108"/>
                  </a:lnTo>
                  <a:lnTo>
                    <a:pt x="3249689" y="69044"/>
                  </a:lnTo>
                  <a:lnTo>
                    <a:pt x="3212140" y="93737"/>
                  </a:lnTo>
                  <a:lnTo>
                    <a:pt x="3176402" y="122167"/>
                  </a:lnTo>
                  <a:lnTo>
                    <a:pt x="3142727" y="154311"/>
                  </a:lnTo>
                  <a:lnTo>
                    <a:pt x="3111366" y="190149"/>
                  </a:lnTo>
                  <a:lnTo>
                    <a:pt x="3882653" y="190149"/>
                  </a:lnTo>
                  <a:lnTo>
                    <a:pt x="3824598" y="127792"/>
                  </a:lnTo>
                  <a:lnTo>
                    <a:pt x="3788119" y="97900"/>
                  </a:lnTo>
                  <a:lnTo>
                    <a:pt x="3749928" y="72048"/>
                  </a:lnTo>
                  <a:lnTo>
                    <a:pt x="3710277" y="50214"/>
                  </a:lnTo>
                  <a:lnTo>
                    <a:pt x="3669416" y="32376"/>
                  </a:lnTo>
                  <a:lnTo>
                    <a:pt x="3627599" y="18514"/>
                  </a:lnTo>
                  <a:lnTo>
                    <a:pt x="3585076" y="8605"/>
                  </a:lnTo>
                  <a:lnTo>
                    <a:pt x="3542099" y="2627"/>
                  </a:lnTo>
                  <a:lnTo>
                    <a:pt x="3500920" y="655"/>
                  </a:lnTo>
                  <a:close/>
                </a:path>
              </a:pathLst>
            </a:custGeom>
            <a:solidFill>
              <a:srgbClr val="D0FDAF"/>
            </a:solidFill>
          </p:spPr>
          <p:txBody>
            <a:bodyPr wrap="square" lIns="0" tIns="0" rIns="0" bIns="0" rtlCol="0"/>
            <a:lstStyle/>
            <a:p>
              <a:endParaRPr/>
            </a:p>
          </p:txBody>
        </p:sp>
        <p:pic>
          <p:nvPicPr>
            <p:cNvPr id="11" name="object 11"/>
            <p:cNvPicPr/>
            <p:nvPr/>
          </p:nvPicPr>
          <p:blipFill>
            <a:blip r:embed="rId5" cstate="print"/>
            <a:stretch>
              <a:fillRect/>
            </a:stretch>
          </p:blipFill>
          <p:spPr>
            <a:xfrm>
              <a:off x="2381757" y="4052570"/>
              <a:ext cx="195325" cy="195325"/>
            </a:xfrm>
            <a:prstGeom prst="rect">
              <a:avLst/>
            </a:prstGeom>
          </p:spPr>
        </p:pic>
        <p:sp>
          <p:nvSpPr>
            <p:cNvPr id="12" name="object 12"/>
            <p:cNvSpPr/>
            <p:nvPr/>
          </p:nvSpPr>
          <p:spPr>
            <a:xfrm>
              <a:off x="2456561" y="4050283"/>
              <a:ext cx="831850" cy="678180"/>
            </a:xfrm>
            <a:custGeom>
              <a:avLst/>
              <a:gdLst/>
              <a:ahLst/>
              <a:cxnLst/>
              <a:rect l="l" t="t" r="r" b="b"/>
              <a:pathLst>
                <a:path w="831850" h="678179">
                  <a:moveTo>
                    <a:pt x="831342" y="385064"/>
                  </a:moveTo>
                  <a:lnTo>
                    <a:pt x="827506" y="337553"/>
                  </a:lnTo>
                  <a:lnTo>
                    <a:pt x="816406" y="292481"/>
                  </a:lnTo>
                  <a:lnTo>
                    <a:pt x="798652" y="250456"/>
                  </a:lnTo>
                  <a:lnTo>
                    <a:pt x="774852" y="212090"/>
                  </a:lnTo>
                  <a:lnTo>
                    <a:pt x="745578" y="177965"/>
                  </a:lnTo>
                  <a:lnTo>
                    <a:pt x="711454" y="148691"/>
                  </a:lnTo>
                  <a:lnTo>
                    <a:pt x="673087" y="124891"/>
                  </a:lnTo>
                  <a:lnTo>
                    <a:pt x="631063" y="107137"/>
                  </a:lnTo>
                  <a:lnTo>
                    <a:pt x="585990" y="96037"/>
                  </a:lnTo>
                  <a:lnTo>
                    <a:pt x="538480" y="92202"/>
                  </a:lnTo>
                  <a:lnTo>
                    <a:pt x="490982" y="96037"/>
                  </a:lnTo>
                  <a:lnTo>
                    <a:pt x="445935" y="107137"/>
                  </a:lnTo>
                  <a:lnTo>
                    <a:pt x="403923" y="124891"/>
                  </a:lnTo>
                  <a:lnTo>
                    <a:pt x="381228" y="138963"/>
                  </a:lnTo>
                  <a:lnTo>
                    <a:pt x="370674" y="109397"/>
                  </a:lnTo>
                  <a:lnTo>
                    <a:pt x="347637" y="73139"/>
                  </a:lnTo>
                  <a:lnTo>
                    <a:pt x="317385" y="42887"/>
                  </a:lnTo>
                  <a:lnTo>
                    <a:pt x="281127" y="19850"/>
                  </a:lnTo>
                  <a:lnTo>
                    <a:pt x="240004" y="5156"/>
                  </a:lnTo>
                  <a:lnTo>
                    <a:pt x="195199" y="0"/>
                  </a:lnTo>
                  <a:lnTo>
                    <a:pt x="150431" y="5156"/>
                  </a:lnTo>
                  <a:lnTo>
                    <a:pt x="109347" y="19850"/>
                  </a:lnTo>
                  <a:lnTo>
                    <a:pt x="73101" y="42887"/>
                  </a:lnTo>
                  <a:lnTo>
                    <a:pt x="42875" y="73139"/>
                  </a:lnTo>
                  <a:lnTo>
                    <a:pt x="19824" y="109397"/>
                  </a:lnTo>
                  <a:lnTo>
                    <a:pt x="5143" y="150520"/>
                  </a:lnTo>
                  <a:lnTo>
                    <a:pt x="0" y="195326"/>
                  </a:lnTo>
                  <a:lnTo>
                    <a:pt x="5143" y="240093"/>
                  </a:lnTo>
                  <a:lnTo>
                    <a:pt x="19824" y="281178"/>
                  </a:lnTo>
                  <a:lnTo>
                    <a:pt x="42875" y="317423"/>
                  </a:lnTo>
                  <a:lnTo>
                    <a:pt x="73101" y="347649"/>
                  </a:lnTo>
                  <a:lnTo>
                    <a:pt x="109347" y="370700"/>
                  </a:lnTo>
                  <a:lnTo>
                    <a:pt x="150431" y="385381"/>
                  </a:lnTo>
                  <a:lnTo>
                    <a:pt x="195199" y="390525"/>
                  </a:lnTo>
                  <a:lnTo>
                    <a:pt x="240004" y="385381"/>
                  </a:lnTo>
                  <a:lnTo>
                    <a:pt x="245757" y="383336"/>
                  </a:lnTo>
                  <a:lnTo>
                    <a:pt x="245618" y="385064"/>
                  </a:lnTo>
                  <a:lnTo>
                    <a:pt x="249440" y="432562"/>
                  </a:lnTo>
                  <a:lnTo>
                    <a:pt x="260553" y="477608"/>
                  </a:lnTo>
                  <a:lnTo>
                    <a:pt x="278307" y="519620"/>
                  </a:lnTo>
                  <a:lnTo>
                    <a:pt x="302133" y="557999"/>
                  </a:lnTo>
                  <a:lnTo>
                    <a:pt x="331419" y="592124"/>
                  </a:lnTo>
                  <a:lnTo>
                    <a:pt x="365544" y="621411"/>
                  </a:lnTo>
                  <a:lnTo>
                    <a:pt x="403923" y="645236"/>
                  </a:lnTo>
                  <a:lnTo>
                    <a:pt x="445935" y="662990"/>
                  </a:lnTo>
                  <a:lnTo>
                    <a:pt x="490982" y="674103"/>
                  </a:lnTo>
                  <a:lnTo>
                    <a:pt x="538480" y="677926"/>
                  </a:lnTo>
                  <a:lnTo>
                    <a:pt x="585990" y="674103"/>
                  </a:lnTo>
                  <a:lnTo>
                    <a:pt x="631063" y="662990"/>
                  </a:lnTo>
                  <a:lnTo>
                    <a:pt x="673087" y="645236"/>
                  </a:lnTo>
                  <a:lnTo>
                    <a:pt x="711454" y="621411"/>
                  </a:lnTo>
                  <a:lnTo>
                    <a:pt x="745578" y="592124"/>
                  </a:lnTo>
                  <a:lnTo>
                    <a:pt x="774852" y="557999"/>
                  </a:lnTo>
                  <a:lnTo>
                    <a:pt x="798652" y="519620"/>
                  </a:lnTo>
                  <a:lnTo>
                    <a:pt x="816406" y="477608"/>
                  </a:lnTo>
                  <a:lnTo>
                    <a:pt x="827506" y="432562"/>
                  </a:lnTo>
                  <a:lnTo>
                    <a:pt x="831342" y="385064"/>
                  </a:lnTo>
                  <a:close/>
                </a:path>
              </a:pathLst>
            </a:custGeom>
            <a:solidFill>
              <a:srgbClr val="D0FDAF"/>
            </a:solidFill>
          </p:spPr>
          <p:txBody>
            <a:bodyPr wrap="square" lIns="0" tIns="0" rIns="0" bIns="0" rtlCol="0"/>
            <a:lstStyle/>
            <a:p>
              <a:endParaRPr/>
            </a:p>
          </p:txBody>
        </p:sp>
      </p:grpSp>
      <p:sp>
        <p:nvSpPr>
          <p:cNvPr id="13" name="object 13"/>
          <p:cNvSpPr txBox="1"/>
          <p:nvPr/>
        </p:nvSpPr>
        <p:spPr>
          <a:xfrm>
            <a:off x="4873559" y="4216633"/>
            <a:ext cx="4318066" cy="2125710"/>
          </a:xfrm>
          <a:prstGeom prst="rect">
            <a:avLst/>
          </a:prstGeom>
        </p:spPr>
        <p:txBody>
          <a:bodyPr vert="horz" wrap="square" lIns="0" tIns="12065" rIns="0" bIns="0" rtlCol="0">
            <a:spAutoFit/>
          </a:bodyPr>
          <a:lstStyle/>
          <a:p>
            <a:pPr marR="5080">
              <a:lnSpc>
                <a:spcPts val="2800"/>
              </a:lnSpc>
            </a:pPr>
            <a:r>
              <a:rPr sz="1600" b="1" spc="-30" dirty="0" err="1">
                <a:latin typeface="Times New Roman" panose="02020603050405020304" pitchFamily="18" charset="0"/>
                <a:ea typeface="標楷體" panose="03000509000000000000" pitchFamily="65" charset="-120"/>
                <a:cs typeface="Times New Roman" panose="02020603050405020304" pitchFamily="18" charset="0"/>
              </a:rPr>
              <a:t>新僱勞工或在職勞工於變更工</a:t>
            </a:r>
            <a:r>
              <a:rPr sz="1600" b="1" spc="500" dirty="0">
                <a:latin typeface="Times New Roman" panose="02020603050405020304" pitchFamily="18" charset="0"/>
                <a:ea typeface="標楷體" panose="03000509000000000000" pitchFamily="65" charset="-120"/>
                <a:cs typeface="Times New Roman" panose="02020603050405020304" pitchFamily="18" charset="0"/>
              </a:rPr>
              <a:t> </a:t>
            </a:r>
            <a:r>
              <a:rPr sz="1600" b="1" spc="-25" dirty="0">
                <a:latin typeface="Times New Roman" panose="02020603050405020304" pitchFamily="18" charset="0"/>
                <a:ea typeface="標楷體" panose="03000509000000000000" pitchFamily="65" charset="-120"/>
                <a:cs typeface="Times New Roman" panose="02020603050405020304" pitchFamily="18" charset="0"/>
              </a:rPr>
              <a:t>作前依實際需要排定時數，</a:t>
            </a:r>
            <a:r>
              <a:rPr sz="1600" b="1" spc="-4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不得</a:t>
            </a:r>
            <a:r>
              <a:rPr sz="1600" b="1" spc="-2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少於三小時</a:t>
            </a:r>
            <a:r>
              <a:rPr sz="1600" b="1" spc="-30" dirty="0">
                <a:latin typeface="Times New Roman" panose="02020603050405020304" pitchFamily="18" charset="0"/>
                <a:ea typeface="標楷體" panose="03000509000000000000" pitchFamily="65" charset="-120"/>
                <a:cs typeface="Times New Roman" panose="02020603050405020304" pitchFamily="18" charset="0"/>
              </a:rPr>
              <a:t>。但從事使用生產性機械或設備、車輛系營建機械、高空工作車、捲揚機等之操作及營造作業、缺氧作業、電焊作業</a:t>
            </a:r>
            <a:r>
              <a:rPr sz="1600" b="1" spc="-25" dirty="0">
                <a:latin typeface="Times New Roman" panose="02020603050405020304" pitchFamily="18" charset="0"/>
                <a:ea typeface="標楷體" panose="03000509000000000000" pitchFamily="65" charset="-120"/>
                <a:cs typeface="Times New Roman" panose="02020603050405020304" pitchFamily="18" charset="0"/>
              </a:rPr>
              <a:t>等</a:t>
            </a:r>
            <a:r>
              <a:rPr sz="1600" b="1" spc="-2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應各增列三小時</a:t>
            </a:r>
            <a:r>
              <a:rPr sz="1600" b="1" spc="-30" dirty="0">
                <a:latin typeface="Times New Roman" panose="02020603050405020304" pitchFamily="18" charset="0"/>
                <a:ea typeface="標楷體" panose="03000509000000000000" pitchFamily="65" charset="-120"/>
                <a:cs typeface="Times New Roman" panose="02020603050405020304" pitchFamily="18" charset="0"/>
              </a:rPr>
              <a:t>；對製造、處</a:t>
            </a:r>
            <a:r>
              <a:rPr sz="1600" b="1" spc="-25" dirty="0">
                <a:latin typeface="Times New Roman" panose="02020603050405020304" pitchFamily="18" charset="0"/>
                <a:ea typeface="標楷體" panose="03000509000000000000" pitchFamily="65" charset="-120"/>
                <a:cs typeface="Times New Roman" panose="02020603050405020304" pitchFamily="18" charset="0"/>
              </a:rPr>
              <a:t>置或使用危害性化學品者應</a:t>
            </a:r>
            <a:r>
              <a:rPr sz="1600" b="1" spc="-4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增列</a:t>
            </a:r>
            <a:r>
              <a:rPr sz="1600" b="1" spc="-2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三小時</a:t>
            </a:r>
            <a:r>
              <a:rPr sz="1600" b="1" spc="-50" dirty="0">
                <a:latin typeface="Times New Roman" panose="02020603050405020304" pitchFamily="18" charset="0"/>
                <a:ea typeface="標楷體" panose="03000509000000000000" pitchFamily="65" charset="-120"/>
                <a:cs typeface="Times New Roman" panose="02020603050405020304" pitchFamily="18" charset="0"/>
              </a:rPr>
              <a:t>。</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5" name="object 14"/>
          <p:cNvGrpSpPr/>
          <p:nvPr/>
        </p:nvGrpSpPr>
        <p:grpSpPr>
          <a:xfrm>
            <a:off x="19197" y="4036786"/>
            <a:ext cx="4816801" cy="2376000"/>
            <a:chOff x="3416384" y="3132303"/>
            <a:chExt cx="4816801" cy="2376000"/>
          </a:xfrm>
        </p:grpSpPr>
        <p:pic>
          <p:nvPicPr>
            <p:cNvPr id="17" name="object 16"/>
            <p:cNvPicPr/>
            <p:nvPr/>
          </p:nvPicPr>
          <p:blipFill>
            <a:blip r:embed="rId6" cstate="print"/>
            <a:stretch>
              <a:fillRect/>
            </a:stretch>
          </p:blipFill>
          <p:spPr>
            <a:xfrm>
              <a:off x="4302252" y="3445764"/>
              <a:ext cx="3124200" cy="1499616"/>
            </a:xfrm>
            <a:prstGeom prst="rect">
              <a:avLst/>
            </a:prstGeom>
          </p:spPr>
        </p:pic>
        <p:pic>
          <p:nvPicPr>
            <p:cNvPr id="18" name="object 17"/>
            <p:cNvPicPr>
              <a:picLocks noChangeAspect="1"/>
            </p:cNvPicPr>
            <p:nvPr/>
          </p:nvPicPr>
          <p:blipFill>
            <a:blip r:embed="rId7" cstate="print"/>
            <a:stretch>
              <a:fillRect/>
            </a:stretch>
          </p:blipFill>
          <p:spPr>
            <a:xfrm>
              <a:off x="3416384" y="3132303"/>
              <a:ext cx="4816801" cy="2376000"/>
            </a:xfrm>
            <a:prstGeom prst="rect">
              <a:avLst/>
            </a:prstGeom>
          </p:spPr>
        </p:pic>
      </p:grpSp>
    </p:spTree>
    <p:extLst>
      <p:ext uri="{BB962C8B-B14F-4D97-AF65-F5344CB8AC3E}">
        <p14:creationId xmlns:p14="http://schemas.microsoft.com/office/powerpoint/2010/main" val="4039252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宣導勞工周知</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(33)</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 name="object 3"/>
          <p:cNvGrpSpPr>
            <a:grpSpLocks noChangeAspect="1"/>
          </p:cNvGrpSpPr>
          <p:nvPr/>
        </p:nvGrpSpPr>
        <p:grpSpPr>
          <a:xfrm>
            <a:off x="1123946" y="1107577"/>
            <a:ext cx="9893277" cy="4032001"/>
            <a:chOff x="157672" y="1756949"/>
            <a:chExt cx="9098280" cy="3665220"/>
          </a:xfrm>
        </p:grpSpPr>
        <p:pic>
          <p:nvPicPr>
            <p:cNvPr id="4" name="object 4"/>
            <p:cNvPicPr/>
            <p:nvPr/>
          </p:nvPicPr>
          <p:blipFill>
            <a:blip r:embed="rId3" cstate="print"/>
            <a:stretch>
              <a:fillRect/>
            </a:stretch>
          </p:blipFill>
          <p:spPr>
            <a:xfrm>
              <a:off x="157672" y="1756949"/>
              <a:ext cx="9098280" cy="3665220"/>
            </a:xfrm>
            <a:prstGeom prst="rect">
              <a:avLst/>
            </a:prstGeom>
          </p:spPr>
        </p:pic>
        <p:pic>
          <p:nvPicPr>
            <p:cNvPr id="7" name="object 7"/>
            <p:cNvPicPr/>
            <p:nvPr/>
          </p:nvPicPr>
          <p:blipFill>
            <a:blip r:embed="rId4" cstate="print"/>
            <a:stretch>
              <a:fillRect/>
            </a:stretch>
          </p:blipFill>
          <p:spPr>
            <a:xfrm>
              <a:off x="789431" y="2740152"/>
              <a:ext cx="7728204" cy="1377696"/>
            </a:xfrm>
            <a:prstGeom prst="rect">
              <a:avLst/>
            </a:prstGeom>
          </p:spPr>
        </p:pic>
        <p:sp>
          <p:nvSpPr>
            <p:cNvPr id="9" name="object 9"/>
            <p:cNvSpPr/>
            <p:nvPr/>
          </p:nvSpPr>
          <p:spPr>
            <a:xfrm>
              <a:off x="851153" y="2810637"/>
              <a:ext cx="7609840" cy="1259205"/>
            </a:xfrm>
            <a:custGeom>
              <a:avLst/>
              <a:gdLst/>
              <a:ahLst/>
              <a:cxnLst/>
              <a:rect l="l" t="t" r="r" b="b"/>
              <a:pathLst>
                <a:path w="7609840" h="1259204">
                  <a:moveTo>
                    <a:pt x="7399528" y="0"/>
                  </a:moveTo>
                  <a:lnTo>
                    <a:pt x="209804" y="0"/>
                  </a:lnTo>
                  <a:lnTo>
                    <a:pt x="161696" y="5543"/>
                  </a:lnTo>
                  <a:lnTo>
                    <a:pt x="117536" y="21333"/>
                  </a:lnTo>
                  <a:lnTo>
                    <a:pt x="78580" y="46106"/>
                  </a:lnTo>
                  <a:lnTo>
                    <a:pt x="46090" y="78602"/>
                  </a:lnTo>
                  <a:lnTo>
                    <a:pt x="21324" y="117558"/>
                  </a:lnTo>
                  <a:lnTo>
                    <a:pt x="5540" y="161712"/>
                  </a:lnTo>
                  <a:lnTo>
                    <a:pt x="0" y="209803"/>
                  </a:lnTo>
                  <a:lnTo>
                    <a:pt x="0" y="1049020"/>
                  </a:lnTo>
                  <a:lnTo>
                    <a:pt x="5540" y="1097111"/>
                  </a:lnTo>
                  <a:lnTo>
                    <a:pt x="21324" y="1141265"/>
                  </a:lnTo>
                  <a:lnTo>
                    <a:pt x="46090" y="1180221"/>
                  </a:lnTo>
                  <a:lnTo>
                    <a:pt x="78580" y="1212717"/>
                  </a:lnTo>
                  <a:lnTo>
                    <a:pt x="117536" y="1237490"/>
                  </a:lnTo>
                  <a:lnTo>
                    <a:pt x="161696" y="1253280"/>
                  </a:lnTo>
                  <a:lnTo>
                    <a:pt x="209804" y="1258824"/>
                  </a:lnTo>
                  <a:lnTo>
                    <a:pt x="7399528" y="1258824"/>
                  </a:lnTo>
                  <a:lnTo>
                    <a:pt x="7447619" y="1253280"/>
                  </a:lnTo>
                  <a:lnTo>
                    <a:pt x="7491773" y="1237490"/>
                  </a:lnTo>
                  <a:lnTo>
                    <a:pt x="7530729" y="1212717"/>
                  </a:lnTo>
                  <a:lnTo>
                    <a:pt x="7563225" y="1180221"/>
                  </a:lnTo>
                  <a:lnTo>
                    <a:pt x="7587998" y="1141265"/>
                  </a:lnTo>
                  <a:lnTo>
                    <a:pt x="7603788" y="1097111"/>
                  </a:lnTo>
                  <a:lnTo>
                    <a:pt x="7609332" y="1049020"/>
                  </a:lnTo>
                  <a:lnTo>
                    <a:pt x="7609332" y="209803"/>
                  </a:lnTo>
                  <a:lnTo>
                    <a:pt x="7603788" y="161712"/>
                  </a:lnTo>
                  <a:lnTo>
                    <a:pt x="7587998" y="117558"/>
                  </a:lnTo>
                  <a:lnTo>
                    <a:pt x="7563225" y="78602"/>
                  </a:lnTo>
                  <a:lnTo>
                    <a:pt x="7530729" y="46106"/>
                  </a:lnTo>
                  <a:lnTo>
                    <a:pt x="7491773" y="21333"/>
                  </a:lnTo>
                  <a:lnTo>
                    <a:pt x="7447619" y="5543"/>
                  </a:lnTo>
                  <a:lnTo>
                    <a:pt x="7399528" y="0"/>
                  </a:lnTo>
                  <a:close/>
                </a:path>
              </a:pathLst>
            </a:custGeom>
            <a:solidFill>
              <a:srgbClr val="D0FDAF"/>
            </a:solidFill>
          </p:spPr>
          <p:txBody>
            <a:bodyPr wrap="square" lIns="0" tIns="0" rIns="0" bIns="0" rtlCol="0"/>
            <a:lstStyle/>
            <a:p>
              <a:endParaRPr>
                <a:latin typeface="標楷體" panose="03000509000000000000" pitchFamily="65" charset="-120"/>
                <a:ea typeface="標楷體" panose="03000509000000000000" pitchFamily="65" charset="-120"/>
              </a:endParaRPr>
            </a:p>
          </p:txBody>
        </p:sp>
      </p:grpSp>
      <p:sp>
        <p:nvSpPr>
          <p:cNvPr id="11" name="object 11"/>
          <p:cNvSpPr txBox="1"/>
          <p:nvPr/>
        </p:nvSpPr>
        <p:spPr>
          <a:xfrm>
            <a:off x="1969896" y="1591821"/>
            <a:ext cx="7941309" cy="1862455"/>
          </a:xfrm>
          <a:prstGeom prst="rect">
            <a:avLst/>
          </a:prstGeom>
        </p:spPr>
        <p:txBody>
          <a:bodyPr vert="horz" wrap="square" lIns="0" tIns="12700" rIns="0" bIns="0" rtlCol="0">
            <a:spAutoFit/>
          </a:bodyPr>
          <a:lstStyle/>
          <a:p>
            <a:pPr marL="12700" marR="5080" algn="ctr">
              <a:lnSpc>
                <a:spcPct val="151100"/>
              </a:lnSpc>
              <a:spcBef>
                <a:spcPts val="100"/>
              </a:spcBef>
            </a:pPr>
            <a:r>
              <a:rPr sz="2400" b="1" spc="-15" dirty="0">
                <a:latin typeface="Times New Roman" panose="02020603050405020304" pitchFamily="18" charset="0"/>
                <a:ea typeface="標楷體" panose="03000509000000000000" pitchFamily="65" charset="-120"/>
                <a:cs typeface="Times New Roman" panose="02020603050405020304" pitchFamily="18" charset="0"/>
              </a:rPr>
              <a:t>雇主應負責宣導本法及有關安全衛生之規定，</a:t>
            </a:r>
            <a:r>
              <a:rPr sz="24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使勞工周知</a:t>
            </a:r>
            <a:r>
              <a:rPr sz="2400" b="1" spc="-50" dirty="0">
                <a:latin typeface="Times New Roman" panose="02020603050405020304" pitchFamily="18" charset="0"/>
                <a:ea typeface="標楷體" panose="03000509000000000000" pitchFamily="65" charset="-120"/>
                <a:cs typeface="Times New Roman" panose="02020603050405020304" pitchFamily="18" charset="0"/>
              </a:rPr>
              <a:t>。</a:t>
            </a:r>
            <a:r>
              <a:rPr sz="24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宣導本法及有關安全衛生規定時，得以教育、公告、</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a:p>
            <a:pPr marL="447040" marR="474980" algn="ctr">
              <a:lnSpc>
                <a:spcPct val="100000"/>
              </a:lnSpc>
              <a:tabLst>
                <a:tab pos="1056640" algn="l"/>
                <a:tab pos="1666239" algn="l"/>
              </a:tabLst>
            </a:pPr>
            <a:r>
              <a:rPr sz="2400" b="1" spc="-5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分</a:t>
            </a:r>
            <a:r>
              <a:rPr sz="24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	發印刷品、集會報告、電子郵件、網際網路或</a:t>
            </a:r>
            <a:r>
              <a:rPr sz="2400" b="1" spc="-5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其</a:t>
            </a:r>
            <a:r>
              <a:rPr sz="2400" b="1" spc="-1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他足</a:t>
            </a:r>
            <a:r>
              <a:rPr sz="2400" b="1" spc="-5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使</a:t>
            </a:r>
            <a:r>
              <a:rPr sz="24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	勞工周</a:t>
            </a:r>
            <a:r>
              <a:rPr sz="24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知</a:t>
            </a:r>
            <a:r>
              <a:rPr sz="24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之</a:t>
            </a:r>
            <a:r>
              <a:rPr sz="2400" b="1" spc="-2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方</a:t>
            </a:r>
            <a:r>
              <a:rPr sz="24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式為</a:t>
            </a:r>
            <a:r>
              <a:rPr sz="2400" b="1" spc="-2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之</a:t>
            </a:r>
            <a:r>
              <a:rPr sz="2400" b="1" spc="-5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2" name="object 12"/>
          <p:cNvPicPr/>
          <p:nvPr/>
        </p:nvPicPr>
        <p:blipFill>
          <a:blip r:embed="rId5" cstate="print"/>
          <a:stretch>
            <a:fillRect/>
          </a:stretch>
        </p:blipFill>
        <p:spPr>
          <a:xfrm>
            <a:off x="1314450" y="3795904"/>
            <a:ext cx="4128516" cy="2296668"/>
          </a:xfrm>
          <a:prstGeom prst="rect">
            <a:avLst/>
          </a:prstGeom>
        </p:spPr>
      </p:pic>
    </p:spTree>
    <p:extLst>
      <p:ext uri="{BB962C8B-B14F-4D97-AF65-F5344CB8AC3E}">
        <p14:creationId xmlns:p14="http://schemas.microsoft.com/office/powerpoint/2010/main" val="116982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4"/>
          <p:cNvGrpSpPr>
            <a:grpSpLocks noChangeAspect="1"/>
          </p:cNvGrpSpPr>
          <p:nvPr/>
        </p:nvGrpSpPr>
        <p:grpSpPr>
          <a:xfrm>
            <a:off x="702900" y="1195621"/>
            <a:ext cx="10052393" cy="5292000"/>
            <a:chOff x="24383" y="1473708"/>
            <a:chExt cx="8875776" cy="4672583"/>
          </a:xfrm>
        </p:grpSpPr>
        <p:pic>
          <p:nvPicPr>
            <p:cNvPr id="8" name="object 5"/>
            <p:cNvPicPr/>
            <p:nvPr/>
          </p:nvPicPr>
          <p:blipFill>
            <a:blip r:embed="rId3" cstate="print"/>
            <a:stretch>
              <a:fillRect/>
            </a:stretch>
          </p:blipFill>
          <p:spPr>
            <a:xfrm>
              <a:off x="24383" y="1473708"/>
              <a:ext cx="8847582" cy="4539234"/>
            </a:xfrm>
            <a:prstGeom prst="rect">
              <a:avLst/>
            </a:prstGeom>
          </p:spPr>
        </p:pic>
        <p:pic>
          <p:nvPicPr>
            <p:cNvPr id="9" name="object 6"/>
            <p:cNvPicPr/>
            <p:nvPr/>
          </p:nvPicPr>
          <p:blipFill>
            <a:blip r:embed="rId4" cstate="print"/>
            <a:stretch>
              <a:fillRect/>
            </a:stretch>
          </p:blipFill>
          <p:spPr>
            <a:xfrm>
              <a:off x="6589776" y="4076699"/>
              <a:ext cx="2310383" cy="2069592"/>
            </a:xfrm>
            <a:prstGeom prst="rect">
              <a:avLst/>
            </a:prstGeom>
          </p:spPr>
        </p:pic>
      </p:grpSp>
      <p:sp>
        <p:nvSpPr>
          <p:cNvPr id="5"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8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課程大綱</a:t>
            </a:r>
            <a:endParaRPr lang="en-US" sz="48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064404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訂定工作守則</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(34)</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3"/>
          <p:cNvSpPr txBox="1"/>
          <p:nvPr/>
        </p:nvSpPr>
        <p:spPr>
          <a:xfrm>
            <a:off x="345135" y="1255205"/>
            <a:ext cx="5512740" cy="1397819"/>
          </a:xfrm>
          <a:prstGeom prst="rect">
            <a:avLst/>
          </a:prstGeom>
        </p:spPr>
        <p:txBody>
          <a:bodyPr vert="horz" wrap="square" lIns="0" tIns="12700" rIns="0" bIns="0" rtlCol="0">
            <a:spAutoFit/>
          </a:bodyPr>
          <a:lstStyle/>
          <a:p>
            <a:pPr marL="12700" marR="5080" algn="just">
              <a:lnSpc>
                <a:spcPct val="150000"/>
              </a:lnSpc>
              <a:spcBef>
                <a:spcPts val="100"/>
              </a:spcBef>
            </a:pPr>
            <a:r>
              <a:rPr sz="2000" spc="-15" dirty="0">
                <a:latin typeface="Times New Roman" panose="02020603050405020304" pitchFamily="18" charset="0"/>
                <a:ea typeface="標楷體" panose="03000509000000000000" pitchFamily="65" charset="-120"/>
                <a:cs typeface="Times New Roman" panose="02020603050405020304" pitchFamily="18" charset="0"/>
              </a:rPr>
              <a:t>雇主應依本法及有關規定</a:t>
            </a:r>
            <a:r>
              <a:rPr sz="2000" spc="-2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會同勞</a:t>
            </a:r>
            <a:r>
              <a:rPr sz="2000" spc="-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工代表訂</a:t>
            </a:r>
            <a:r>
              <a:rPr sz="2000" spc="-20" dirty="0">
                <a:latin typeface="Times New Roman" panose="02020603050405020304" pitchFamily="18" charset="0"/>
                <a:ea typeface="標楷體" panose="03000509000000000000" pitchFamily="65" charset="-120"/>
                <a:cs typeface="Times New Roman" panose="02020603050405020304" pitchFamily="18" charset="0"/>
              </a:rPr>
              <a:t>定適合其需要之安全衛生工作守則，報經勞動檢查機構</a:t>
            </a:r>
            <a:r>
              <a:rPr sz="2000" spc="-5" dirty="0">
                <a:latin typeface="Times New Roman" panose="02020603050405020304" pitchFamily="18" charset="0"/>
                <a:ea typeface="標楷體" panose="03000509000000000000" pitchFamily="65" charset="-120"/>
                <a:cs typeface="Times New Roman" panose="02020603050405020304" pitchFamily="18" charset="0"/>
              </a:rPr>
              <a:t>備查後，</a:t>
            </a:r>
            <a:r>
              <a:rPr sz="2000"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公告實施</a:t>
            </a:r>
            <a:r>
              <a:rPr sz="2000" spc="-50" dirty="0">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object 5"/>
          <p:cNvPicPr>
            <a:picLocks noChangeAspect="1"/>
          </p:cNvPicPr>
          <p:nvPr/>
        </p:nvPicPr>
        <p:blipFill>
          <a:blip r:embed="rId3" cstate="print"/>
          <a:stretch>
            <a:fillRect/>
          </a:stretch>
        </p:blipFill>
        <p:spPr>
          <a:xfrm>
            <a:off x="345135" y="2653024"/>
            <a:ext cx="4431361" cy="2952000"/>
          </a:xfrm>
          <a:prstGeom prst="rect">
            <a:avLst/>
          </a:prstGeom>
        </p:spPr>
      </p:pic>
      <p:pic>
        <p:nvPicPr>
          <p:cNvPr id="6" name="object 6"/>
          <p:cNvPicPr>
            <a:picLocks noChangeAspect="1"/>
          </p:cNvPicPr>
          <p:nvPr/>
        </p:nvPicPr>
        <p:blipFill>
          <a:blip r:embed="rId4" cstate="print"/>
          <a:stretch>
            <a:fillRect/>
          </a:stretch>
        </p:blipFill>
        <p:spPr>
          <a:xfrm>
            <a:off x="6812570" y="806347"/>
            <a:ext cx="4871856" cy="5364000"/>
          </a:xfrm>
          <a:prstGeom prst="rect">
            <a:avLst/>
          </a:prstGeom>
        </p:spPr>
      </p:pic>
      <p:sp>
        <p:nvSpPr>
          <p:cNvPr id="7" name="object 9"/>
          <p:cNvSpPr/>
          <p:nvPr/>
        </p:nvSpPr>
        <p:spPr>
          <a:xfrm>
            <a:off x="1654465" y="3954219"/>
            <a:ext cx="5158105" cy="2173605"/>
          </a:xfrm>
          <a:custGeom>
            <a:avLst/>
            <a:gdLst/>
            <a:ahLst/>
            <a:cxnLst/>
            <a:rect l="l" t="t" r="r" b="b"/>
            <a:pathLst>
              <a:path w="5158105" h="2173604">
                <a:moveTo>
                  <a:pt x="2557746" y="1682800"/>
                </a:moveTo>
                <a:lnTo>
                  <a:pt x="1947417" y="1682800"/>
                </a:lnTo>
                <a:lnTo>
                  <a:pt x="2142929" y="2173478"/>
                </a:lnTo>
                <a:lnTo>
                  <a:pt x="2239828" y="2173478"/>
                </a:lnTo>
                <a:lnTo>
                  <a:pt x="2557746" y="1682800"/>
                </a:lnTo>
                <a:close/>
              </a:path>
              <a:path w="5158105" h="2173604">
                <a:moveTo>
                  <a:pt x="3458278" y="1563573"/>
                </a:moveTo>
                <a:lnTo>
                  <a:pt x="2634996" y="1563573"/>
                </a:lnTo>
                <a:lnTo>
                  <a:pt x="3337179" y="1995258"/>
                </a:lnTo>
                <a:lnTo>
                  <a:pt x="3458278" y="1563573"/>
                </a:lnTo>
                <a:close/>
              </a:path>
              <a:path w="5158105" h="2173604">
                <a:moveTo>
                  <a:pt x="3462005" y="1550289"/>
                </a:moveTo>
                <a:lnTo>
                  <a:pt x="1431671" y="1550289"/>
                </a:lnTo>
                <a:lnTo>
                  <a:pt x="1235837" y="1934171"/>
                </a:lnTo>
                <a:lnTo>
                  <a:pt x="1947417" y="1682800"/>
                </a:lnTo>
                <a:lnTo>
                  <a:pt x="2557746" y="1682800"/>
                </a:lnTo>
                <a:lnTo>
                  <a:pt x="2634996" y="1563573"/>
                </a:lnTo>
                <a:lnTo>
                  <a:pt x="3458278" y="1563573"/>
                </a:lnTo>
                <a:lnTo>
                  <a:pt x="3462005" y="1550289"/>
                </a:lnTo>
                <a:close/>
              </a:path>
              <a:path w="5158105" h="2173604">
                <a:moveTo>
                  <a:pt x="4317675" y="1453807"/>
                </a:moveTo>
                <a:lnTo>
                  <a:pt x="3489071" y="1453807"/>
                </a:lnTo>
                <a:lnTo>
                  <a:pt x="4529455" y="1744090"/>
                </a:lnTo>
                <a:lnTo>
                  <a:pt x="4317675" y="1453807"/>
                </a:lnTo>
                <a:close/>
              </a:path>
              <a:path w="5158105" h="2173604">
                <a:moveTo>
                  <a:pt x="45338" y="480821"/>
                </a:moveTo>
                <a:lnTo>
                  <a:pt x="1130300" y="937120"/>
                </a:lnTo>
                <a:lnTo>
                  <a:pt x="0" y="1119098"/>
                </a:lnTo>
                <a:lnTo>
                  <a:pt x="937895" y="1368780"/>
                </a:lnTo>
                <a:lnTo>
                  <a:pt x="76326" y="1713572"/>
                </a:lnTo>
                <a:lnTo>
                  <a:pt x="1431671" y="1550289"/>
                </a:lnTo>
                <a:lnTo>
                  <a:pt x="3462005" y="1550289"/>
                </a:lnTo>
                <a:lnTo>
                  <a:pt x="3489071" y="1453807"/>
                </a:lnTo>
                <a:lnTo>
                  <a:pt x="4317675" y="1453807"/>
                </a:lnTo>
                <a:lnTo>
                  <a:pt x="4170679" y="1252321"/>
                </a:lnTo>
                <a:lnTo>
                  <a:pt x="5157851" y="1210366"/>
                </a:lnTo>
                <a:lnTo>
                  <a:pt x="5157851" y="1163333"/>
                </a:lnTo>
                <a:lnTo>
                  <a:pt x="4342130" y="992073"/>
                </a:lnTo>
                <a:lnTo>
                  <a:pt x="5003005" y="759713"/>
                </a:lnTo>
                <a:lnTo>
                  <a:pt x="1781048" y="759713"/>
                </a:lnTo>
                <a:lnTo>
                  <a:pt x="45338" y="480821"/>
                </a:lnTo>
                <a:close/>
              </a:path>
              <a:path w="5158105" h="2173604">
                <a:moveTo>
                  <a:pt x="2007742" y="338963"/>
                </a:moveTo>
                <a:lnTo>
                  <a:pt x="1781048" y="759713"/>
                </a:lnTo>
                <a:lnTo>
                  <a:pt x="5003005" y="759713"/>
                </a:lnTo>
                <a:lnTo>
                  <a:pt x="5157851" y="705271"/>
                </a:lnTo>
                <a:lnTo>
                  <a:pt x="5157851" y="696245"/>
                </a:lnTo>
                <a:lnTo>
                  <a:pt x="4096766" y="692276"/>
                </a:lnTo>
                <a:lnTo>
                  <a:pt x="4154512" y="645794"/>
                </a:lnTo>
                <a:lnTo>
                  <a:pt x="2634869" y="645794"/>
                </a:lnTo>
                <a:lnTo>
                  <a:pt x="2007742" y="338963"/>
                </a:lnTo>
                <a:close/>
              </a:path>
              <a:path w="5158105" h="2173604">
                <a:moveTo>
                  <a:pt x="3507994" y="0"/>
                </a:moveTo>
                <a:lnTo>
                  <a:pt x="2634869" y="645794"/>
                </a:lnTo>
                <a:lnTo>
                  <a:pt x="4154512" y="645794"/>
                </a:lnTo>
                <a:lnTo>
                  <a:pt x="4287520" y="538733"/>
                </a:lnTo>
                <a:lnTo>
                  <a:pt x="3456304" y="538733"/>
                </a:lnTo>
                <a:lnTo>
                  <a:pt x="3507994" y="0"/>
                </a:lnTo>
                <a:close/>
              </a:path>
              <a:path w="5158105" h="2173604">
                <a:moveTo>
                  <a:pt x="4488687" y="376808"/>
                </a:moveTo>
                <a:lnTo>
                  <a:pt x="3456304" y="538733"/>
                </a:lnTo>
                <a:lnTo>
                  <a:pt x="4287520" y="538733"/>
                </a:lnTo>
                <a:lnTo>
                  <a:pt x="4488687" y="376808"/>
                </a:lnTo>
                <a:close/>
              </a:path>
            </a:pathLst>
          </a:custGeom>
          <a:solidFill>
            <a:srgbClr val="FFFF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 name="object 11"/>
          <p:cNvPicPr/>
          <p:nvPr/>
        </p:nvPicPr>
        <p:blipFill>
          <a:blip r:embed="rId5" cstate="print"/>
          <a:stretch>
            <a:fillRect/>
          </a:stretch>
        </p:blipFill>
        <p:spPr>
          <a:xfrm>
            <a:off x="3040189" y="4741582"/>
            <a:ext cx="2701290" cy="628002"/>
          </a:xfrm>
          <a:prstGeom prst="rect">
            <a:avLst/>
          </a:prstGeom>
        </p:spPr>
      </p:pic>
    </p:spTree>
    <p:extLst>
      <p:ext uri="{BB962C8B-B14F-4D97-AF65-F5344CB8AC3E}">
        <p14:creationId xmlns:p14="http://schemas.microsoft.com/office/powerpoint/2010/main" val="550721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object 27"/>
          <p:cNvPicPr/>
          <p:nvPr/>
        </p:nvPicPr>
        <p:blipFill>
          <a:blip r:embed="rId3" cstate="print">
            <a:duotone>
              <a:schemeClr val="bg2">
                <a:shade val="45000"/>
                <a:satMod val="135000"/>
              </a:schemeClr>
              <a:prstClr val="white"/>
            </a:duotone>
          </a:blip>
          <a:stretch>
            <a:fillRect/>
          </a:stretch>
        </p:blipFill>
        <p:spPr>
          <a:xfrm>
            <a:off x="1776035" y="649150"/>
            <a:ext cx="2358000" cy="1027937"/>
          </a:xfrm>
          <a:prstGeom prst="rect">
            <a:avLst/>
          </a:prstGeom>
        </p:spPr>
      </p:pic>
      <p:pic>
        <p:nvPicPr>
          <p:cNvPr id="74" name="object 27"/>
          <p:cNvPicPr/>
          <p:nvPr/>
        </p:nvPicPr>
        <p:blipFill>
          <a:blip r:embed="rId3" cstate="print">
            <a:duotone>
              <a:schemeClr val="bg2">
                <a:shade val="45000"/>
                <a:satMod val="135000"/>
              </a:schemeClr>
              <a:prstClr val="white"/>
            </a:duotone>
          </a:blip>
          <a:stretch>
            <a:fillRect/>
          </a:stretch>
        </p:blipFill>
        <p:spPr>
          <a:xfrm>
            <a:off x="1785366" y="2534337"/>
            <a:ext cx="2358390" cy="1027937"/>
          </a:xfrm>
          <a:prstGeom prst="rect">
            <a:avLst/>
          </a:prstGeom>
        </p:spPr>
      </p:pic>
      <p:pic>
        <p:nvPicPr>
          <p:cNvPr id="6" name="object 4"/>
          <p:cNvPicPr/>
          <p:nvPr/>
        </p:nvPicPr>
        <p:blipFill>
          <a:blip r:embed="rId4" cstate="print"/>
          <a:stretch>
            <a:fillRect/>
          </a:stretch>
        </p:blipFill>
        <p:spPr>
          <a:xfrm>
            <a:off x="680465" y="1976934"/>
            <a:ext cx="775703" cy="3185160"/>
          </a:xfrm>
          <a:prstGeom prst="rect">
            <a:avLst/>
          </a:prstGeom>
        </p:spPr>
      </p:pic>
      <p:sp>
        <p:nvSpPr>
          <p:cNvPr id="7" name="object 5"/>
          <p:cNvSpPr/>
          <p:nvPr/>
        </p:nvSpPr>
        <p:spPr>
          <a:xfrm>
            <a:off x="727709" y="2004367"/>
            <a:ext cx="685800" cy="3095625"/>
          </a:xfrm>
          <a:custGeom>
            <a:avLst/>
            <a:gdLst/>
            <a:ahLst/>
            <a:cxnLst/>
            <a:rect l="l" t="t" r="r" b="b"/>
            <a:pathLst>
              <a:path w="685800" h="3095625">
                <a:moveTo>
                  <a:pt x="571500" y="0"/>
                </a:moveTo>
                <a:lnTo>
                  <a:pt x="114300" y="0"/>
                </a:lnTo>
                <a:lnTo>
                  <a:pt x="69806" y="8983"/>
                </a:lnTo>
                <a:lnTo>
                  <a:pt x="33475" y="33480"/>
                </a:lnTo>
                <a:lnTo>
                  <a:pt x="8981" y="69812"/>
                </a:lnTo>
                <a:lnTo>
                  <a:pt x="0" y="114300"/>
                </a:lnTo>
                <a:lnTo>
                  <a:pt x="0" y="2980944"/>
                </a:lnTo>
                <a:lnTo>
                  <a:pt x="8981" y="3025431"/>
                </a:lnTo>
                <a:lnTo>
                  <a:pt x="33475" y="3061763"/>
                </a:lnTo>
                <a:lnTo>
                  <a:pt x="69806" y="3086260"/>
                </a:lnTo>
                <a:lnTo>
                  <a:pt x="114300" y="3095244"/>
                </a:lnTo>
                <a:lnTo>
                  <a:pt x="571500" y="3095244"/>
                </a:lnTo>
                <a:lnTo>
                  <a:pt x="615993" y="3086260"/>
                </a:lnTo>
                <a:lnTo>
                  <a:pt x="652324" y="3061763"/>
                </a:lnTo>
                <a:lnTo>
                  <a:pt x="676818" y="3025431"/>
                </a:lnTo>
                <a:lnTo>
                  <a:pt x="685800" y="2980944"/>
                </a:lnTo>
                <a:lnTo>
                  <a:pt x="685800" y="114300"/>
                </a:lnTo>
                <a:lnTo>
                  <a:pt x="676818" y="69812"/>
                </a:lnTo>
                <a:lnTo>
                  <a:pt x="652324" y="33480"/>
                </a:lnTo>
                <a:lnTo>
                  <a:pt x="615993" y="8983"/>
                </a:lnTo>
                <a:lnTo>
                  <a:pt x="571500"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object 6"/>
          <p:cNvSpPr/>
          <p:nvPr/>
        </p:nvSpPr>
        <p:spPr>
          <a:xfrm>
            <a:off x="727709" y="2004367"/>
            <a:ext cx="685800" cy="3095625"/>
          </a:xfrm>
          <a:custGeom>
            <a:avLst/>
            <a:gdLst/>
            <a:ahLst/>
            <a:cxnLst/>
            <a:rect l="l" t="t" r="r" b="b"/>
            <a:pathLst>
              <a:path w="685800" h="3095625">
                <a:moveTo>
                  <a:pt x="0" y="114300"/>
                </a:moveTo>
                <a:lnTo>
                  <a:pt x="8981" y="69812"/>
                </a:lnTo>
                <a:lnTo>
                  <a:pt x="33475" y="33480"/>
                </a:lnTo>
                <a:lnTo>
                  <a:pt x="69806" y="8983"/>
                </a:lnTo>
                <a:lnTo>
                  <a:pt x="114300" y="0"/>
                </a:lnTo>
                <a:lnTo>
                  <a:pt x="571500" y="0"/>
                </a:lnTo>
                <a:lnTo>
                  <a:pt x="615993" y="8983"/>
                </a:lnTo>
                <a:lnTo>
                  <a:pt x="652324" y="33480"/>
                </a:lnTo>
                <a:lnTo>
                  <a:pt x="676818" y="69812"/>
                </a:lnTo>
                <a:lnTo>
                  <a:pt x="685800" y="114300"/>
                </a:lnTo>
                <a:lnTo>
                  <a:pt x="685800" y="2980944"/>
                </a:lnTo>
                <a:lnTo>
                  <a:pt x="676818" y="3025431"/>
                </a:lnTo>
                <a:lnTo>
                  <a:pt x="652324" y="3061763"/>
                </a:lnTo>
                <a:lnTo>
                  <a:pt x="615993" y="3086260"/>
                </a:lnTo>
                <a:lnTo>
                  <a:pt x="571500" y="3095244"/>
                </a:lnTo>
                <a:lnTo>
                  <a:pt x="114300" y="3095244"/>
                </a:lnTo>
                <a:lnTo>
                  <a:pt x="69806" y="3086260"/>
                </a:lnTo>
                <a:lnTo>
                  <a:pt x="33475" y="3061763"/>
                </a:lnTo>
                <a:lnTo>
                  <a:pt x="8981" y="3025431"/>
                </a:lnTo>
                <a:lnTo>
                  <a:pt x="0" y="2980944"/>
                </a:lnTo>
                <a:lnTo>
                  <a:pt x="0" y="114300"/>
                </a:lnTo>
                <a:close/>
              </a:path>
            </a:pathLst>
          </a:custGeom>
          <a:ln w="9144">
            <a:solidFill>
              <a:srgbClr val="F8F8F8"/>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object 7"/>
          <p:cNvSpPr/>
          <p:nvPr/>
        </p:nvSpPr>
        <p:spPr>
          <a:xfrm>
            <a:off x="845058" y="2015034"/>
            <a:ext cx="568960" cy="3096895"/>
          </a:xfrm>
          <a:custGeom>
            <a:avLst/>
            <a:gdLst/>
            <a:ahLst/>
            <a:cxnLst/>
            <a:rect l="l" t="t" r="r" b="b"/>
            <a:pathLst>
              <a:path w="568960" h="3096895">
                <a:moveTo>
                  <a:pt x="568452" y="0"/>
                </a:moveTo>
                <a:lnTo>
                  <a:pt x="0" y="0"/>
                </a:lnTo>
                <a:lnTo>
                  <a:pt x="0" y="3096767"/>
                </a:lnTo>
                <a:lnTo>
                  <a:pt x="568452" y="3096767"/>
                </a:lnTo>
                <a:lnTo>
                  <a:pt x="568452" y="0"/>
                </a:lnTo>
                <a:close/>
              </a:path>
            </a:pathLst>
          </a:custGeom>
          <a:solidFill>
            <a:srgbClr val="FFC0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object 8"/>
          <p:cNvPicPr/>
          <p:nvPr/>
        </p:nvPicPr>
        <p:blipFill>
          <a:blip r:embed="rId5" cstate="print"/>
          <a:stretch>
            <a:fillRect/>
          </a:stretch>
        </p:blipFill>
        <p:spPr>
          <a:xfrm>
            <a:off x="887729" y="2095806"/>
            <a:ext cx="403136" cy="2926842"/>
          </a:xfrm>
          <a:prstGeom prst="rect">
            <a:avLst/>
          </a:prstGeom>
        </p:spPr>
      </p:pic>
      <p:sp>
        <p:nvSpPr>
          <p:cNvPr id="11" name="object 9"/>
          <p:cNvSpPr/>
          <p:nvPr/>
        </p:nvSpPr>
        <p:spPr>
          <a:xfrm>
            <a:off x="1973693" y="1590367"/>
            <a:ext cx="7417434" cy="4657725"/>
          </a:xfrm>
          <a:custGeom>
            <a:avLst/>
            <a:gdLst/>
            <a:ahLst/>
            <a:cxnLst/>
            <a:rect l="l" t="t" r="r" b="b"/>
            <a:pathLst>
              <a:path w="7417434" h="4657725">
                <a:moveTo>
                  <a:pt x="0" y="4657344"/>
                </a:moveTo>
                <a:lnTo>
                  <a:pt x="7417308" y="4657344"/>
                </a:lnTo>
              </a:path>
              <a:path w="7417434" h="4657725">
                <a:moveTo>
                  <a:pt x="0" y="3726180"/>
                </a:moveTo>
                <a:lnTo>
                  <a:pt x="7417308" y="3726180"/>
                </a:lnTo>
              </a:path>
              <a:path w="7417434" h="4657725">
                <a:moveTo>
                  <a:pt x="0" y="2795016"/>
                </a:moveTo>
                <a:lnTo>
                  <a:pt x="7417308" y="2795016"/>
                </a:lnTo>
              </a:path>
              <a:path w="7417434" h="4657725">
                <a:moveTo>
                  <a:pt x="0" y="1863852"/>
                </a:moveTo>
                <a:lnTo>
                  <a:pt x="7417308" y="1863852"/>
                </a:lnTo>
              </a:path>
              <a:path w="7417434" h="4657725">
                <a:moveTo>
                  <a:pt x="0" y="931164"/>
                </a:moveTo>
                <a:lnTo>
                  <a:pt x="7417308" y="931164"/>
                </a:lnTo>
              </a:path>
              <a:path w="7417434" h="4657725">
                <a:moveTo>
                  <a:pt x="0" y="0"/>
                </a:moveTo>
                <a:lnTo>
                  <a:pt x="7417308" y="0"/>
                </a:lnTo>
              </a:path>
            </a:pathLst>
          </a:custGeom>
          <a:ln w="25908">
            <a:solidFill>
              <a:srgbClr val="DAECEE"/>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8" name="object 36"/>
          <p:cNvPicPr/>
          <p:nvPr/>
        </p:nvPicPr>
        <p:blipFill>
          <a:blip r:embed="rId6" cstate="print"/>
          <a:stretch>
            <a:fillRect/>
          </a:stretch>
        </p:blipFill>
        <p:spPr>
          <a:xfrm>
            <a:off x="1762886" y="3481110"/>
            <a:ext cx="2358000" cy="1056906"/>
          </a:xfrm>
          <a:prstGeom prst="rect">
            <a:avLst/>
          </a:prstGeom>
        </p:spPr>
      </p:pic>
      <p:sp>
        <p:nvSpPr>
          <p:cNvPr id="45" name="object 43"/>
          <p:cNvSpPr txBox="1"/>
          <p:nvPr/>
        </p:nvSpPr>
        <p:spPr>
          <a:xfrm>
            <a:off x="1973693" y="3621770"/>
            <a:ext cx="1932305" cy="613117"/>
          </a:xfrm>
          <a:prstGeom prst="rect">
            <a:avLst/>
          </a:prstGeom>
        </p:spPr>
        <p:txBody>
          <a:bodyPr vert="horz" wrap="square" lIns="0" tIns="77470" rIns="0" bIns="0" rtlCol="0">
            <a:spAutoFit/>
          </a:bodyPr>
          <a:lstStyle/>
          <a:p>
            <a:pPr marL="304165" marR="5080" indent="-291465">
              <a:lnSpc>
                <a:spcPct val="78900"/>
              </a:lnSpc>
              <a:spcBef>
                <a:spcPts val="610"/>
              </a:spcBef>
            </a:pP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第四章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監督與檢</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查</a:t>
            </a:r>
            <a:r>
              <a:rPr sz="2400" b="1" spc="21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(35-</a:t>
            </a:r>
            <a:r>
              <a:rPr sz="2400" b="1" spc="11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39)</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3" name="object 61"/>
          <p:cNvSpPr txBox="1"/>
          <p:nvPr/>
        </p:nvSpPr>
        <p:spPr>
          <a:xfrm>
            <a:off x="4284725" y="3639453"/>
            <a:ext cx="5133720" cy="566420"/>
          </a:xfrm>
          <a:prstGeom prst="rect">
            <a:avLst/>
          </a:prstGeom>
        </p:spPr>
        <p:txBody>
          <a:bodyPr vert="horz" wrap="square" lIns="0" tIns="27939" rIns="0" bIns="0" rtlCol="0">
            <a:spAutoFit/>
          </a:bodyPr>
          <a:lstStyle/>
          <a:p>
            <a:pPr marL="12700" marR="5080">
              <a:lnSpc>
                <a:spcPts val="2100"/>
              </a:lnSpc>
              <a:spcBef>
                <a:spcPts val="219"/>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職業安全衛生諮詢會、檢查、停工、協助及</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顧問服務機構輔導、職業災害之調查…等。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4" name="object 66"/>
          <p:cNvSpPr txBox="1"/>
          <p:nvPr/>
        </p:nvSpPr>
        <p:spPr>
          <a:xfrm>
            <a:off x="4278120" y="5424069"/>
            <a:ext cx="5140325" cy="797654"/>
          </a:xfrm>
          <a:prstGeom prst="rect">
            <a:avLst/>
          </a:prstGeom>
        </p:spPr>
        <p:txBody>
          <a:bodyPr vert="horz" wrap="square" lIns="0" tIns="0" rIns="0" bIns="0" rtlCol="0">
            <a:spAutoFit/>
          </a:bodyPr>
          <a:lstStyle/>
          <a:p>
            <a:pPr marL="12700">
              <a:lnSpc>
                <a:spcPts val="1900"/>
              </a:lnSpc>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促進安衛文化發展、機關推動安衛之評核、工作</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a:p>
            <a:pPr marL="12700" marR="5080">
              <a:lnSpc>
                <a:spcPct val="100000"/>
              </a:lnSpc>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場所負責人指揮或監督從事勞動之人員之比照適</a:t>
            </a:r>
            <a:r>
              <a:rPr sz="1800" b="1" spc="4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用…等。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6" name="object 62"/>
          <p:cNvSpPr txBox="1"/>
          <p:nvPr/>
        </p:nvSpPr>
        <p:spPr>
          <a:xfrm>
            <a:off x="4301616" y="1023545"/>
            <a:ext cx="5116829" cy="566822"/>
          </a:xfrm>
          <a:prstGeom prst="rect">
            <a:avLst/>
          </a:prstGeom>
        </p:spPr>
        <p:txBody>
          <a:bodyPr vert="horz" wrap="square" lIns="0" tIns="12700" rIns="0" bIns="0" rtlCol="0">
            <a:spAutoFit/>
          </a:bodyPr>
          <a:lstStyle/>
          <a:p>
            <a:pPr marL="12700" marR="5080">
              <a:lnSpc>
                <a:spcPct val="100000"/>
              </a:lnSpc>
              <a:spcBef>
                <a:spcPts val="100"/>
              </a:spcBef>
            </a:pPr>
            <a:r>
              <a:rPr sz="1800" b="1" dirty="0" err="1">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目的、名詞定義、主管機關、適用範圍</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 、一般</a:t>
            </a:r>
            <a:r>
              <a:rPr sz="1800" b="1" spc="-2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責任。</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7" name="object 63"/>
          <p:cNvSpPr txBox="1"/>
          <p:nvPr/>
        </p:nvSpPr>
        <p:spPr>
          <a:xfrm>
            <a:off x="4326635" y="2704899"/>
            <a:ext cx="5091810" cy="574040"/>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安全衛生管理、承攬管理、青少年及母性</a:t>
            </a: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保護、教育訓練、安衛守則…等。</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8" name="object 64"/>
          <p:cNvSpPr txBox="1"/>
          <p:nvPr/>
        </p:nvSpPr>
        <p:spPr>
          <a:xfrm>
            <a:off x="4313427" y="4561652"/>
            <a:ext cx="5209411" cy="57467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刑罰：</a:t>
            </a:r>
            <a:r>
              <a:rPr sz="1800" b="1" spc="-1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1</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及</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年或</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18</a:t>
            </a:r>
            <a:r>
              <a:rPr sz="18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及</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30</a:t>
            </a:r>
            <a:r>
              <a:rPr sz="1800" b="1" spc="-2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萬罰金</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a:p>
            <a:pPr marL="12700">
              <a:lnSpc>
                <a:spcPct val="100000"/>
              </a:lnSpc>
            </a:pPr>
            <a:r>
              <a:rPr sz="1800" b="1" spc="-1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罰鍰：製造、輸入及供應者及雇主</a:t>
            </a:r>
            <a:r>
              <a:rPr sz="1800" b="1" spc="15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a:t>
            </a:r>
            <a:r>
              <a:rPr sz="1800" b="1" spc="-3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300</a:t>
            </a:r>
            <a:r>
              <a:rPr sz="1800" b="1" spc="-5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萬</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9" name="object 65"/>
          <p:cNvSpPr txBox="1"/>
          <p:nvPr/>
        </p:nvSpPr>
        <p:spPr>
          <a:xfrm>
            <a:off x="4266184" y="1785419"/>
            <a:ext cx="5054600" cy="566420"/>
          </a:xfrm>
          <a:prstGeom prst="rect">
            <a:avLst/>
          </a:prstGeom>
        </p:spPr>
        <p:txBody>
          <a:bodyPr vert="horz" wrap="square" lIns="0" tIns="27939" rIns="0" bIns="0" rtlCol="0">
            <a:spAutoFit/>
          </a:bodyPr>
          <a:lstStyle/>
          <a:p>
            <a:pPr marL="12700" marR="5080">
              <a:lnSpc>
                <a:spcPts val="2100"/>
              </a:lnSpc>
              <a:spcBef>
                <a:spcPts val="219"/>
              </a:spcBef>
            </a:pPr>
            <a:r>
              <a:rPr sz="1800" b="1" spc="-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安全衛生設備及措施、機械設備器具標準及源頭管理、廠場化學品管理、勞工健康管理…等措施。</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0" name="object 27"/>
          <p:cNvPicPr/>
          <p:nvPr/>
        </p:nvPicPr>
        <p:blipFill>
          <a:blip r:embed="rId3" cstate="print">
            <a:duotone>
              <a:schemeClr val="bg2">
                <a:shade val="45000"/>
                <a:satMod val="135000"/>
              </a:schemeClr>
              <a:prstClr val="white"/>
            </a:duotone>
          </a:blip>
          <a:stretch>
            <a:fillRect/>
          </a:stretch>
        </p:blipFill>
        <p:spPr>
          <a:xfrm>
            <a:off x="1775841" y="5334687"/>
            <a:ext cx="2358390" cy="1027937"/>
          </a:xfrm>
          <a:prstGeom prst="rect">
            <a:avLst/>
          </a:prstGeom>
        </p:spPr>
      </p:pic>
      <p:pic>
        <p:nvPicPr>
          <p:cNvPr id="71" name="object 27"/>
          <p:cNvPicPr/>
          <p:nvPr/>
        </p:nvPicPr>
        <p:blipFill>
          <a:blip r:embed="rId3" cstate="print">
            <a:duotone>
              <a:schemeClr val="bg2">
                <a:shade val="45000"/>
                <a:satMod val="135000"/>
              </a:schemeClr>
              <a:prstClr val="white"/>
            </a:duotone>
          </a:blip>
          <a:stretch>
            <a:fillRect/>
          </a:stretch>
        </p:blipFill>
        <p:spPr>
          <a:xfrm>
            <a:off x="1785366" y="4401237"/>
            <a:ext cx="2358390" cy="1027937"/>
          </a:xfrm>
          <a:prstGeom prst="rect">
            <a:avLst/>
          </a:prstGeom>
        </p:spPr>
      </p:pic>
      <p:sp>
        <p:nvSpPr>
          <p:cNvPr id="72" name="object 51"/>
          <p:cNvSpPr txBox="1"/>
          <p:nvPr/>
        </p:nvSpPr>
        <p:spPr>
          <a:xfrm>
            <a:off x="2164904" y="4574150"/>
            <a:ext cx="1424940" cy="628377"/>
          </a:xfrm>
          <a:prstGeom prst="rect">
            <a:avLst/>
          </a:prstGeom>
        </p:spPr>
        <p:txBody>
          <a:bodyPr vert="horz" wrap="square" lIns="0" tIns="12700" rIns="0" bIns="0" rtlCol="0">
            <a:spAutoFit/>
          </a:bodyPr>
          <a:lstStyle/>
          <a:p>
            <a:pPr algn="ctr">
              <a:lnSpc>
                <a:spcPts val="2350"/>
              </a:lnSpc>
              <a:spcBef>
                <a:spcPts val="100"/>
              </a:spcBef>
            </a:pP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第五章</a:t>
            </a:r>
            <a:r>
              <a:rPr sz="20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罰則</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2350"/>
              </a:lnSpc>
            </a:pPr>
            <a:r>
              <a:rPr sz="2000" b="1" spc="18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(40-</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49)</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3" name="object 67"/>
          <p:cNvSpPr txBox="1"/>
          <p:nvPr/>
        </p:nvSpPr>
        <p:spPr>
          <a:xfrm>
            <a:off x="2141409" y="5549584"/>
            <a:ext cx="1424940" cy="577081"/>
          </a:xfrm>
          <a:prstGeom prst="rect">
            <a:avLst/>
          </a:prstGeom>
        </p:spPr>
        <p:txBody>
          <a:bodyPr vert="horz" wrap="square" lIns="0" tIns="0" rIns="0" bIns="0" rtlCol="0">
            <a:spAutoFit/>
          </a:bodyPr>
          <a:lstStyle/>
          <a:p>
            <a:pPr algn="ctr">
              <a:lnSpc>
                <a:spcPts val="2055"/>
              </a:lnSpc>
            </a:pP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第六章</a:t>
            </a:r>
            <a:r>
              <a:rPr sz="2000" b="1" spc="7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70"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附則</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2350"/>
              </a:lnSpc>
            </a:pPr>
            <a:r>
              <a:rPr sz="2000" b="1" spc="18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(50-</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55)</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5" name="object 27"/>
          <p:cNvPicPr/>
          <p:nvPr/>
        </p:nvPicPr>
        <p:blipFill>
          <a:blip r:embed="rId3" cstate="print">
            <a:duotone>
              <a:schemeClr val="bg2">
                <a:shade val="45000"/>
                <a:satMod val="135000"/>
              </a:schemeClr>
              <a:prstClr val="white"/>
            </a:duotone>
          </a:blip>
          <a:stretch>
            <a:fillRect/>
          </a:stretch>
        </p:blipFill>
        <p:spPr>
          <a:xfrm>
            <a:off x="1775841" y="1591302"/>
            <a:ext cx="2358000" cy="1027937"/>
          </a:xfrm>
          <a:prstGeom prst="rect">
            <a:avLst/>
          </a:prstGeom>
        </p:spPr>
      </p:pic>
      <p:sp>
        <p:nvSpPr>
          <p:cNvPr id="76" name="object 16"/>
          <p:cNvSpPr txBox="1">
            <a:spLocks/>
          </p:cNvSpPr>
          <p:nvPr/>
        </p:nvSpPr>
        <p:spPr>
          <a:xfrm>
            <a:off x="1935988" y="996084"/>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7" name="object 25"/>
          <p:cNvSpPr txBox="1"/>
          <p:nvPr/>
        </p:nvSpPr>
        <p:spPr>
          <a:xfrm>
            <a:off x="1906776" y="1781050"/>
            <a:ext cx="1932305" cy="623889"/>
          </a:xfrm>
          <a:prstGeom prst="rect">
            <a:avLst/>
          </a:prstGeom>
        </p:spPr>
        <p:txBody>
          <a:bodyPr vert="horz" wrap="square" lIns="0" tIns="33655" rIns="0" bIns="0" rtlCol="0">
            <a:spAutoFit/>
          </a:bodyPr>
          <a:lstStyle/>
          <a:p>
            <a:pPr marL="329565" marR="5080" indent="-317500">
              <a:lnSpc>
                <a:spcPts val="2300"/>
              </a:lnSpc>
              <a:spcBef>
                <a:spcPts val="265"/>
              </a:spcBef>
            </a:pP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第二章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安全衛生</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設施</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(6-</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22)</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9" name="object 16"/>
          <p:cNvSpPr txBox="1">
            <a:spLocks/>
          </p:cNvSpPr>
          <p:nvPr/>
        </p:nvSpPr>
        <p:spPr>
          <a:xfrm>
            <a:off x="1935988" y="996084"/>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0" name="object 25"/>
          <p:cNvSpPr txBox="1"/>
          <p:nvPr/>
        </p:nvSpPr>
        <p:spPr>
          <a:xfrm>
            <a:off x="1817371" y="978020"/>
            <a:ext cx="2165478" cy="328936"/>
          </a:xfrm>
          <a:prstGeom prst="rect">
            <a:avLst/>
          </a:prstGeom>
        </p:spPr>
        <p:txBody>
          <a:bodyPr vert="horz" wrap="square" lIns="0" tIns="33655" rIns="0" bIns="0" rtlCol="0">
            <a:spAutoFit/>
          </a:bodyPr>
          <a:lstStyle/>
          <a:p>
            <a:pPr marL="329565" marR="5080" indent="-317500" algn="ctr">
              <a:lnSpc>
                <a:spcPts val="2300"/>
              </a:lnSpc>
              <a:spcBef>
                <a:spcPts val="265"/>
              </a:spcBef>
            </a:pP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章</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總則</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1" name="object 34"/>
          <p:cNvSpPr txBox="1"/>
          <p:nvPr/>
        </p:nvSpPr>
        <p:spPr>
          <a:xfrm>
            <a:off x="1935988" y="2745885"/>
            <a:ext cx="1932305" cy="623889"/>
          </a:xfrm>
          <a:prstGeom prst="rect">
            <a:avLst/>
          </a:prstGeom>
        </p:spPr>
        <p:txBody>
          <a:bodyPr vert="horz" wrap="square" lIns="0" tIns="33655" rIns="0" bIns="0" rtlCol="0">
            <a:spAutoFit/>
          </a:bodyPr>
          <a:lstStyle/>
          <a:p>
            <a:pPr marL="265430" marR="5080" indent="-253365">
              <a:lnSpc>
                <a:spcPts val="2300"/>
              </a:lnSpc>
              <a:spcBef>
                <a:spcPts val="265"/>
              </a:spcBef>
            </a:pP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第三章</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安全衛生</a:t>
            </a:r>
            <a:r>
              <a:rPr sz="2000" b="1" dirty="0" err="1">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管理</a:t>
            </a:r>
            <a:r>
              <a:rPr sz="2000" b="1" spc="1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(23-</a:t>
            </a:r>
            <a:r>
              <a:rPr sz="2000" b="1" spc="8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34)</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 name="直線接點 2"/>
          <p:cNvCxnSpPr/>
          <p:nvPr/>
        </p:nvCxnSpPr>
        <p:spPr>
          <a:xfrm>
            <a:off x="1801368" y="419100"/>
            <a:ext cx="0" cy="6096000"/>
          </a:xfrm>
          <a:prstGeom prst="line">
            <a:avLst/>
          </a:prstGeom>
        </p:spPr>
        <p:style>
          <a:lnRef idx="1">
            <a:schemeClr val="dk1"/>
          </a:lnRef>
          <a:fillRef idx="0">
            <a:schemeClr val="dk1"/>
          </a:fillRef>
          <a:effectRef idx="0">
            <a:schemeClr val="dk1"/>
          </a:effectRef>
          <a:fontRef idx="minor">
            <a:schemeClr val="tx1"/>
          </a:fontRef>
        </p:style>
      </p:cxnSp>
      <p:pic>
        <p:nvPicPr>
          <p:cNvPr id="83" name="object 27"/>
          <p:cNvPicPr/>
          <p:nvPr/>
        </p:nvPicPr>
        <p:blipFill>
          <a:blip r:embed="rId3" cstate="print">
            <a:duotone>
              <a:schemeClr val="bg2">
                <a:shade val="45000"/>
                <a:satMod val="135000"/>
              </a:schemeClr>
              <a:prstClr val="white"/>
            </a:duotone>
          </a:blip>
          <a:stretch>
            <a:fillRect/>
          </a:stretch>
        </p:blipFill>
        <p:spPr>
          <a:xfrm>
            <a:off x="1785366" y="638668"/>
            <a:ext cx="2358000" cy="1027937"/>
          </a:xfrm>
          <a:prstGeom prst="rect">
            <a:avLst/>
          </a:prstGeom>
        </p:spPr>
      </p:pic>
      <p:sp>
        <p:nvSpPr>
          <p:cNvPr id="84" name="object 16"/>
          <p:cNvSpPr txBox="1">
            <a:spLocks/>
          </p:cNvSpPr>
          <p:nvPr/>
        </p:nvSpPr>
        <p:spPr>
          <a:xfrm>
            <a:off x="1945319" y="985602"/>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5" name="object 16"/>
          <p:cNvSpPr txBox="1">
            <a:spLocks/>
          </p:cNvSpPr>
          <p:nvPr/>
        </p:nvSpPr>
        <p:spPr>
          <a:xfrm>
            <a:off x="1945319" y="985602"/>
            <a:ext cx="2057400" cy="321242"/>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a:lnSpc>
                <a:spcPct val="100000"/>
              </a:lnSpc>
              <a:spcBef>
                <a:spcPts val="105"/>
              </a:spcBef>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6" name="object 25"/>
          <p:cNvSpPr txBox="1"/>
          <p:nvPr/>
        </p:nvSpPr>
        <p:spPr>
          <a:xfrm>
            <a:off x="1826702" y="967538"/>
            <a:ext cx="2165478" cy="328936"/>
          </a:xfrm>
          <a:prstGeom prst="rect">
            <a:avLst/>
          </a:prstGeom>
        </p:spPr>
        <p:txBody>
          <a:bodyPr vert="horz" wrap="square" lIns="0" tIns="33655" rIns="0" bIns="0" rtlCol="0">
            <a:spAutoFit/>
          </a:bodyPr>
          <a:lstStyle/>
          <a:p>
            <a:pPr marL="329565" marR="5080" indent="-317500" algn="ctr">
              <a:lnSpc>
                <a:spcPts val="2300"/>
              </a:lnSpc>
              <a:spcBef>
                <a:spcPts val="265"/>
              </a:spcBef>
            </a:pP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第</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一</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章</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spc="3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總則</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1</a:t>
            </a:r>
            <a:r>
              <a:rPr sz="2000" b="1" spc="24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5</a:t>
            </a:r>
            <a:r>
              <a:rPr sz="2000" b="1" spc="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762065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監督與檢查</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object 2"/>
          <p:cNvPicPr>
            <a:picLocks noChangeAspect="1"/>
          </p:cNvPicPr>
          <p:nvPr/>
        </p:nvPicPr>
        <p:blipFill rotWithShape="1">
          <a:blip r:embed="rId3" cstate="print"/>
          <a:srcRect t="16024" b="14957"/>
          <a:stretch/>
        </p:blipFill>
        <p:spPr>
          <a:xfrm>
            <a:off x="2927207" y="810000"/>
            <a:ext cx="7822074" cy="5400000"/>
          </a:xfrm>
          <a:prstGeom prst="rect">
            <a:avLst/>
          </a:prstGeom>
        </p:spPr>
      </p:pic>
      <p:sp>
        <p:nvSpPr>
          <p:cNvPr id="12" name="矩形 11"/>
          <p:cNvSpPr/>
          <p:nvPr/>
        </p:nvSpPr>
        <p:spPr>
          <a:xfrm>
            <a:off x="3467100" y="1749031"/>
            <a:ext cx="6648450" cy="2400657"/>
          </a:xfrm>
          <a:prstGeom prst="rect">
            <a:avLst/>
          </a:prstGeom>
        </p:spPr>
        <p:txBody>
          <a:bodyPr wrap="square">
            <a:spAutoFit/>
          </a:bodyPr>
          <a:lstStyle/>
          <a:p>
            <a:pPr marL="342900" indent="-342900">
              <a:lnSpc>
                <a:spcPts val="6000"/>
              </a:lnSpc>
              <a:buFont typeface="Wingdings" panose="05000000000000000000" pitchFamily="2" charset="2"/>
              <a:buChar char="Ø"/>
            </a:pP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實施勞動檢查</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(36)</a:t>
            </a:r>
          </a:p>
          <a:p>
            <a:pPr marL="342900" indent="-342900">
              <a:lnSpc>
                <a:spcPts val="6000"/>
              </a:lnSpc>
              <a:buFont typeface="Wingdings" panose="05000000000000000000" pitchFamily="2" charset="2"/>
              <a:buChar char="Ø"/>
            </a:pP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職業災害之調查、通報、統計及公布</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(37</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38)</a:t>
            </a:r>
          </a:p>
          <a:p>
            <a:pPr marL="342900" indent="-342900">
              <a:lnSpc>
                <a:spcPts val="6000"/>
              </a:lnSpc>
              <a:buFont typeface="Wingdings" panose="05000000000000000000" pitchFamily="2" charset="2"/>
              <a:buChar char="Ø"/>
            </a:pP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工作者申訴及調查</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(39)</a:t>
            </a:r>
          </a:p>
        </p:txBody>
      </p:sp>
    </p:spTree>
    <p:extLst>
      <p:ext uri="{BB962C8B-B14F-4D97-AF65-F5344CB8AC3E}">
        <p14:creationId xmlns:p14="http://schemas.microsoft.com/office/powerpoint/2010/main" val="521214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實施勞動檢查</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(36)</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object 3"/>
          <p:cNvPicPr>
            <a:picLocks noChangeAspect="1"/>
          </p:cNvPicPr>
          <p:nvPr/>
        </p:nvPicPr>
        <p:blipFill>
          <a:blip r:embed="rId3" cstate="print"/>
          <a:stretch>
            <a:fillRect/>
          </a:stretch>
        </p:blipFill>
        <p:spPr>
          <a:xfrm>
            <a:off x="6537937" y="388575"/>
            <a:ext cx="3808213" cy="6156000"/>
          </a:xfrm>
          <a:prstGeom prst="rect">
            <a:avLst/>
          </a:prstGeom>
        </p:spPr>
      </p:pic>
      <p:sp>
        <p:nvSpPr>
          <p:cNvPr id="6" name="object 4"/>
          <p:cNvSpPr txBox="1"/>
          <p:nvPr/>
        </p:nvSpPr>
        <p:spPr>
          <a:xfrm rot="10860000">
            <a:off x="6978734" y="3750784"/>
            <a:ext cx="343370" cy="304800"/>
          </a:xfrm>
          <a:prstGeom prst="rect">
            <a:avLst/>
          </a:prstGeom>
        </p:spPr>
        <p:txBody>
          <a:bodyPr vert="horz" wrap="square" lIns="0" tIns="0" rIns="0" bIns="0" rtlCol="0">
            <a:spAutoFit/>
          </a:bodyPr>
          <a:lstStyle/>
          <a:p>
            <a:pPr>
              <a:lnSpc>
                <a:spcPts val="2400"/>
              </a:lnSpc>
            </a:pPr>
            <a:r>
              <a:rPr sz="2400" b="1" spc="-130" dirty="0">
                <a:solidFill>
                  <a:srgbClr val="CC0000"/>
                </a:solidFill>
                <a:latin typeface="Calibri"/>
                <a:cs typeface="Calibri"/>
              </a:rPr>
              <a:t>X</a:t>
            </a:r>
            <a:endParaRPr sz="2400" dirty="0">
              <a:latin typeface="Calibri"/>
              <a:cs typeface="Calibri"/>
            </a:endParaRPr>
          </a:p>
        </p:txBody>
      </p:sp>
      <p:sp>
        <p:nvSpPr>
          <p:cNvPr id="3" name="圓角矩形圖說文字 2"/>
          <p:cNvSpPr/>
          <p:nvPr/>
        </p:nvSpPr>
        <p:spPr>
          <a:xfrm>
            <a:off x="360000" y="1182173"/>
            <a:ext cx="5174025" cy="2170628"/>
          </a:xfrm>
          <a:prstGeom prst="wedgeRoundRectCallout">
            <a:avLst>
              <a:gd name="adj1" fmla="val 79779"/>
              <a:gd name="adj2" fmla="val 65380"/>
              <a:gd name="adj3" fmla="val 16667"/>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6350" algn="just">
              <a:lnSpc>
                <a:spcPts val="4800"/>
              </a:lnSpc>
            </a:pPr>
            <a:r>
              <a:rPr lang="zh-TW" altLang="en-US" b="1" spc="-4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不合規定部分告知違反法令條款並通知現場改善</a:t>
            </a:r>
            <a:endParaRPr lang="zh-TW" altLang="en-US"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marR="5080" algn="just">
              <a:lnSpc>
                <a:spcPts val="4800"/>
              </a:lnSpc>
            </a:pPr>
            <a:r>
              <a:rPr lang="zh-TW" altLang="en-US" b="1" spc="-4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事業單位檢查結果，應於違規場所顯明易</a:t>
            </a:r>
            <a:r>
              <a:rPr lang="zh-TW" altLang="en-US" b="1" spc="-3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見處</a:t>
            </a:r>
            <a:r>
              <a:rPr lang="zh-TW" altLang="en-US" b="1" spc="-4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公告七日以上</a:t>
            </a:r>
            <a:endParaRPr lang="zh-TW" altLang="en-US"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675994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何謂職業災害</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object 4"/>
          <p:cNvSpPr/>
          <p:nvPr/>
        </p:nvSpPr>
        <p:spPr>
          <a:xfrm>
            <a:off x="3829556" y="705357"/>
            <a:ext cx="1854835" cy="1854835"/>
          </a:xfrm>
          <a:custGeom>
            <a:avLst/>
            <a:gdLst/>
            <a:ahLst/>
            <a:cxnLst/>
            <a:rect l="l" t="t" r="r" b="b"/>
            <a:pathLst>
              <a:path w="1854835" h="1854835">
                <a:moveTo>
                  <a:pt x="927354" y="0"/>
                </a:moveTo>
                <a:lnTo>
                  <a:pt x="879630" y="1206"/>
                </a:lnTo>
                <a:lnTo>
                  <a:pt x="832532" y="4787"/>
                </a:lnTo>
                <a:lnTo>
                  <a:pt x="786120" y="10684"/>
                </a:lnTo>
                <a:lnTo>
                  <a:pt x="740451" y="18839"/>
                </a:lnTo>
                <a:lnTo>
                  <a:pt x="695584" y="29193"/>
                </a:lnTo>
                <a:lnTo>
                  <a:pt x="651577" y="41689"/>
                </a:lnTo>
                <a:lnTo>
                  <a:pt x="608487" y="56268"/>
                </a:lnTo>
                <a:lnTo>
                  <a:pt x="566374" y="72872"/>
                </a:lnTo>
                <a:lnTo>
                  <a:pt x="525295" y="91442"/>
                </a:lnTo>
                <a:lnTo>
                  <a:pt x="485309" y="111921"/>
                </a:lnTo>
                <a:lnTo>
                  <a:pt x="446474" y="134249"/>
                </a:lnTo>
                <a:lnTo>
                  <a:pt x="408849" y="158370"/>
                </a:lnTo>
                <a:lnTo>
                  <a:pt x="372491" y="184224"/>
                </a:lnTo>
                <a:lnTo>
                  <a:pt x="337459" y="211753"/>
                </a:lnTo>
                <a:lnTo>
                  <a:pt x="303811" y="240900"/>
                </a:lnTo>
                <a:lnTo>
                  <a:pt x="271605" y="271605"/>
                </a:lnTo>
                <a:lnTo>
                  <a:pt x="240900" y="303811"/>
                </a:lnTo>
                <a:lnTo>
                  <a:pt x="211753" y="337459"/>
                </a:lnTo>
                <a:lnTo>
                  <a:pt x="184224" y="372491"/>
                </a:lnTo>
                <a:lnTo>
                  <a:pt x="158370" y="408849"/>
                </a:lnTo>
                <a:lnTo>
                  <a:pt x="134249" y="446474"/>
                </a:lnTo>
                <a:lnTo>
                  <a:pt x="111921" y="485309"/>
                </a:lnTo>
                <a:lnTo>
                  <a:pt x="91442" y="525295"/>
                </a:lnTo>
                <a:lnTo>
                  <a:pt x="72872" y="566374"/>
                </a:lnTo>
                <a:lnTo>
                  <a:pt x="56268" y="608487"/>
                </a:lnTo>
                <a:lnTo>
                  <a:pt x="41689" y="651577"/>
                </a:lnTo>
                <a:lnTo>
                  <a:pt x="29193" y="695584"/>
                </a:lnTo>
                <a:lnTo>
                  <a:pt x="18839" y="740451"/>
                </a:lnTo>
                <a:lnTo>
                  <a:pt x="10684" y="786120"/>
                </a:lnTo>
                <a:lnTo>
                  <a:pt x="4787" y="832532"/>
                </a:lnTo>
                <a:lnTo>
                  <a:pt x="1206" y="879630"/>
                </a:lnTo>
                <a:lnTo>
                  <a:pt x="0" y="927354"/>
                </a:lnTo>
                <a:lnTo>
                  <a:pt x="1206" y="975077"/>
                </a:lnTo>
                <a:lnTo>
                  <a:pt x="4787" y="1022175"/>
                </a:lnTo>
                <a:lnTo>
                  <a:pt x="10684" y="1068587"/>
                </a:lnTo>
                <a:lnTo>
                  <a:pt x="18839" y="1114256"/>
                </a:lnTo>
                <a:lnTo>
                  <a:pt x="29193" y="1159123"/>
                </a:lnTo>
                <a:lnTo>
                  <a:pt x="41689" y="1203130"/>
                </a:lnTo>
                <a:lnTo>
                  <a:pt x="56268" y="1246220"/>
                </a:lnTo>
                <a:lnTo>
                  <a:pt x="72872" y="1288333"/>
                </a:lnTo>
                <a:lnTo>
                  <a:pt x="91442" y="1329412"/>
                </a:lnTo>
                <a:lnTo>
                  <a:pt x="111921" y="1369398"/>
                </a:lnTo>
                <a:lnTo>
                  <a:pt x="134249" y="1408233"/>
                </a:lnTo>
                <a:lnTo>
                  <a:pt x="158370" y="1445858"/>
                </a:lnTo>
                <a:lnTo>
                  <a:pt x="184224" y="1482216"/>
                </a:lnTo>
                <a:lnTo>
                  <a:pt x="211753" y="1517248"/>
                </a:lnTo>
                <a:lnTo>
                  <a:pt x="240900" y="1550896"/>
                </a:lnTo>
                <a:lnTo>
                  <a:pt x="271605" y="1583102"/>
                </a:lnTo>
                <a:lnTo>
                  <a:pt x="303811" y="1613807"/>
                </a:lnTo>
                <a:lnTo>
                  <a:pt x="337459" y="1642954"/>
                </a:lnTo>
                <a:lnTo>
                  <a:pt x="372491" y="1670483"/>
                </a:lnTo>
                <a:lnTo>
                  <a:pt x="408849" y="1696337"/>
                </a:lnTo>
                <a:lnTo>
                  <a:pt x="446474" y="1720458"/>
                </a:lnTo>
                <a:lnTo>
                  <a:pt x="485309" y="1742786"/>
                </a:lnTo>
                <a:lnTo>
                  <a:pt x="525295" y="1763265"/>
                </a:lnTo>
                <a:lnTo>
                  <a:pt x="566374" y="1781835"/>
                </a:lnTo>
                <a:lnTo>
                  <a:pt x="608487" y="1798439"/>
                </a:lnTo>
                <a:lnTo>
                  <a:pt x="651577" y="1813018"/>
                </a:lnTo>
                <a:lnTo>
                  <a:pt x="695584" y="1825514"/>
                </a:lnTo>
                <a:lnTo>
                  <a:pt x="740451" y="1835868"/>
                </a:lnTo>
                <a:lnTo>
                  <a:pt x="786120" y="1844023"/>
                </a:lnTo>
                <a:lnTo>
                  <a:pt x="832532" y="1849920"/>
                </a:lnTo>
                <a:lnTo>
                  <a:pt x="879630" y="1853501"/>
                </a:lnTo>
                <a:lnTo>
                  <a:pt x="927354" y="1854708"/>
                </a:lnTo>
                <a:lnTo>
                  <a:pt x="975077" y="1853501"/>
                </a:lnTo>
                <a:lnTo>
                  <a:pt x="1022175" y="1849920"/>
                </a:lnTo>
                <a:lnTo>
                  <a:pt x="1068587" y="1844023"/>
                </a:lnTo>
                <a:lnTo>
                  <a:pt x="1114256" y="1835868"/>
                </a:lnTo>
                <a:lnTo>
                  <a:pt x="1159123" y="1825514"/>
                </a:lnTo>
                <a:lnTo>
                  <a:pt x="1203130" y="1813018"/>
                </a:lnTo>
                <a:lnTo>
                  <a:pt x="1246220" y="1798439"/>
                </a:lnTo>
                <a:lnTo>
                  <a:pt x="1288333" y="1781835"/>
                </a:lnTo>
                <a:lnTo>
                  <a:pt x="1329412" y="1763265"/>
                </a:lnTo>
                <a:lnTo>
                  <a:pt x="1369398" y="1742786"/>
                </a:lnTo>
                <a:lnTo>
                  <a:pt x="1408233" y="1720458"/>
                </a:lnTo>
                <a:lnTo>
                  <a:pt x="1445858" y="1696337"/>
                </a:lnTo>
                <a:lnTo>
                  <a:pt x="1482216" y="1670483"/>
                </a:lnTo>
                <a:lnTo>
                  <a:pt x="1517248" y="1642954"/>
                </a:lnTo>
                <a:lnTo>
                  <a:pt x="1550896" y="1613807"/>
                </a:lnTo>
                <a:lnTo>
                  <a:pt x="1583102" y="1583102"/>
                </a:lnTo>
                <a:lnTo>
                  <a:pt x="1613807" y="1550896"/>
                </a:lnTo>
                <a:lnTo>
                  <a:pt x="1642954" y="1517248"/>
                </a:lnTo>
                <a:lnTo>
                  <a:pt x="1670483" y="1482216"/>
                </a:lnTo>
                <a:lnTo>
                  <a:pt x="1696337" y="1445858"/>
                </a:lnTo>
                <a:lnTo>
                  <a:pt x="1720458" y="1408233"/>
                </a:lnTo>
                <a:lnTo>
                  <a:pt x="1742786" y="1369398"/>
                </a:lnTo>
                <a:lnTo>
                  <a:pt x="1763265" y="1329412"/>
                </a:lnTo>
                <a:lnTo>
                  <a:pt x="1781835" y="1288333"/>
                </a:lnTo>
                <a:lnTo>
                  <a:pt x="1798439" y="1246220"/>
                </a:lnTo>
                <a:lnTo>
                  <a:pt x="1813018" y="1203130"/>
                </a:lnTo>
                <a:lnTo>
                  <a:pt x="1825514" y="1159123"/>
                </a:lnTo>
                <a:lnTo>
                  <a:pt x="1835868" y="1114256"/>
                </a:lnTo>
                <a:lnTo>
                  <a:pt x="1844023" y="1068587"/>
                </a:lnTo>
                <a:lnTo>
                  <a:pt x="1849920" y="1022175"/>
                </a:lnTo>
                <a:lnTo>
                  <a:pt x="1853501" y="975077"/>
                </a:lnTo>
                <a:lnTo>
                  <a:pt x="1854708" y="927354"/>
                </a:lnTo>
                <a:lnTo>
                  <a:pt x="1853501" y="879630"/>
                </a:lnTo>
                <a:lnTo>
                  <a:pt x="1849920" y="832532"/>
                </a:lnTo>
                <a:lnTo>
                  <a:pt x="1844023" y="786120"/>
                </a:lnTo>
                <a:lnTo>
                  <a:pt x="1835868" y="740451"/>
                </a:lnTo>
                <a:lnTo>
                  <a:pt x="1825514" y="695584"/>
                </a:lnTo>
                <a:lnTo>
                  <a:pt x="1813018" y="651577"/>
                </a:lnTo>
                <a:lnTo>
                  <a:pt x="1798439" y="608487"/>
                </a:lnTo>
                <a:lnTo>
                  <a:pt x="1781835" y="566374"/>
                </a:lnTo>
                <a:lnTo>
                  <a:pt x="1763265" y="525295"/>
                </a:lnTo>
                <a:lnTo>
                  <a:pt x="1742786" y="485309"/>
                </a:lnTo>
                <a:lnTo>
                  <a:pt x="1720458" y="446474"/>
                </a:lnTo>
                <a:lnTo>
                  <a:pt x="1696337" y="408849"/>
                </a:lnTo>
                <a:lnTo>
                  <a:pt x="1670483" y="372491"/>
                </a:lnTo>
                <a:lnTo>
                  <a:pt x="1642954" y="337459"/>
                </a:lnTo>
                <a:lnTo>
                  <a:pt x="1613807" y="303811"/>
                </a:lnTo>
                <a:lnTo>
                  <a:pt x="1583102" y="271605"/>
                </a:lnTo>
                <a:lnTo>
                  <a:pt x="1550896" y="240900"/>
                </a:lnTo>
                <a:lnTo>
                  <a:pt x="1517248" y="211753"/>
                </a:lnTo>
                <a:lnTo>
                  <a:pt x="1482216" y="184224"/>
                </a:lnTo>
                <a:lnTo>
                  <a:pt x="1445858" y="158370"/>
                </a:lnTo>
                <a:lnTo>
                  <a:pt x="1408233" y="134249"/>
                </a:lnTo>
                <a:lnTo>
                  <a:pt x="1369398" y="111921"/>
                </a:lnTo>
                <a:lnTo>
                  <a:pt x="1329412" y="91442"/>
                </a:lnTo>
                <a:lnTo>
                  <a:pt x="1288333" y="72872"/>
                </a:lnTo>
                <a:lnTo>
                  <a:pt x="1246220" y="56268"/>
                </a:lnTo>
                <a:lnTo>
                  <a:pt x="1203130" y="41689"/>
                </a:lnTo>
                <a:lnTo>
                  <a:pt x="1159123" y="29193"/>
                </a:lnTo>
                <a:lnTo>
                  <a:pt x="1114256" y="18839"/>
                </a:lnTo>
                <a:lnTo>
                  <a:pt x="1068587" y="10684"/>
                </a:lnTo>
                <a:lnTo>
                  <a:pt x="1022175" y="4787"/>
                </a:lnTo>
                <a:lnTo>
                  <a:pt x="975077" y="1206"/>
                </a:lnTo>
                <a:lnTo>
                  <a:pt x="927354" y="0"/>
                </a:lnTo>
                <a:close/>
              </a:path>
            </a:pathLst>
          </a:custGeom>
          <a:solidFill>
            <a:srgbClr val="FF0000">
              <a:alpha val="50195"/>
            </a:srgbClr>
          </a:solidFill>
        </p:spPr>
        <p:txBody>
          <a:bodyPr wrap="square" lIns="0" tIns="0" rIns="0" bIns="0" rtlCol="0"/>
          <a:lstStyle/>
          <a:p>
            <a:endParaRPr/>
          </a:p>
        </p:txBody>
      </p:sp>
      <p:sp>
        <p:nvSpPr>
          <p:cNvPr id="8" name="object 5"/>
          <p:cNvSpPr/>
          <p:nvPr/>
        </p:nvSpPr>
        <p:spPr>
          <a:xfrm>
            <a:off x="3829556" y="705357"/>
            <a:ext cx="1854835" cy="1854835"/>
          </a:xfrm>
          <a:custGeom>
            <a:avLst/>
            <a:gdLst/>
            <a:ahLst/>
            <a:cxnLst/>
            <a:rect l="l" t="t" r="r" b="b"/>
            <a:pathLst>
              <a:path w="1854835" h="1854835">
                <a:moveTo>
                  <a:pt x="0" y="927354"/>
                </a:moveTo>
                <a:lnTo>
                  <a:pt x="1206" y="879630"/>
                </a:lnTo>
                <a:lnTo>
                  <a:pt x="4787" y="832532"/>
                </a:lnTo>
                <a:lnTo>
                  <a:pt x="10684" y="786120"/>
                </a:lnTo>
                <a:lnTo>
                  <a:pt x="18839" y="740451"/>
                </a:lnTo>
                <a:lnTo>
                  <a:pt x="29193" y="695584"/>
                </a:lnTo>
                <a:lnTo>
                  <a:pt x="41689" y="651577"/>
                </a:lnTo>
                <a:lnTo>
                  <a:pt x="56268" y="608487"/>
                </a:lnTo>
                <a:lnTo>
                  <a:pt x="72872" y="566374"/>
                </a:lnTo>
                <a:lnTo>
                  <a:pt x="91442" y="525295"/>
                </a:lnTo>
                <a:lnTo>
                  <a:pt x="111921" y="485309"/>
                </a:lnTo>
                <a:lnTo>
                  <a:pt x="134249" y="446474"/>
                </a:lnTo>
                <a:lnTo>
                  <a:pt x="158370" y="408849"/>
                </a:lnTo>
                <a:lnTo>
                  <a:pt x="184224" y="372491"/>
                </a:lnTo>
                <a:lnTo>
                  <a:pt x="211753" y="337459"/>
                </a:lnTo>
                <a:lnTo>
                  <a:pt x="240900" y="303811"/>
                </a:lnTo>
                <a:lnTo>
                  <a:pt x="271605" y="271605"/>
                </a:lnTo>
                <a:lnTo>
                  <a:pt x="303811" y="240900"/>
                </a:lnTo>
                <a:lnTo>
                  <a:pt x="337459" y="211753"/>
                </a:lnTo>
                <a:lnTo>
                  <a:pt x="372491" y="184224"/>
                </a:lnTo>
                <a:lnTo>
                  <a:pt x="408849" y="158370"/>
                </a:lnTo>
                <a:lnTo>
                  <a:pt x="446474" y="134249"/>
                </a:lnTo>
                <a:lnTo>
                  <a:pt x="485309" y="111921"/>
                </a:lnTo>
                <a:lnTo>
                  <a:pt x="525295" y="91442"/>
                </a:lnTo>
                <a:lnTo>
                  <a:pt x="566374" y="72872"/>
                </a:lnTo>
                <a:lnTo>
                  <a:pt x="608487" y="56268"/>
                </a:lnTo>
                <a:lnTo>
                  <a:pt x="651577" y="41689"/>
                </a:lnTo>
                <a:lnTo>
                  <a:pt x="695584" y="29193"/>
                </a:lnTo>
                <a:lnTo>
                  <a:pt x="740451" y="18839"/>
                </a:lnTo>
                <a:lnTo>
                  <a:pt x="786120" y="10684"/>
                </a:lnTo>
                <a:lnTo>
                  <a:pt x="832532" y="4787"/>
                </a:lnTo>
                <a:lnTo>
                  <a:pt x="879630" y="1206"/>
                </a:lnTo>
                <a:lnTo>
                  <a:pt x="927354" y="0"/>
                </a:lnTo>
                <a:lnTo>
                  <a:pt x="975077" y="1206"/>
                </a:lnTo>
                <a:lnTo>
                  <a:pt x="1022175" y="4787"/>
                </a:lnTo>
                <a:lnTo>
                  <a:pt x="1068587" y="10684"/>
                </a:lnTo>
                <a:lnTo>
                  <a:pt x="1114256" y="18839"/>
                </a:lnTo>
                <a:lnTo>
                  <a:pt x="1159123" y="29193"/>
                </a:lnTo>
                <a:lnTo>
                  <a:pt x="1203130" y="41689"/>
                </a:lnTo>
                <a:lnTo>
                  <a:pt x="1246220" y="56268"/>
                </a:lnTo>
                <a:lnTo>
                  <a:pt x="1288333" y="72872"/>
                </a:lnTo>
                <a:lnTo>
                  <a:pt x="1329412" y="91442"/>
                </a:lnTo>
                <a:lnTo>
                  <a:pt x="1369398" y="111921"/>
                </a:lnTo>
                <a:lnTo>
                  <a:pt x="1408233" y="134249"/>
                </a:lnTo>
                <a:lnTo>
                  <a:pt x="1445858" y="158370"/>
                </a:lnTo>
                <a:lnTo>
                  <a:pt x="1482216" y="184224"/>
                </a:lnTo>
                <a:lnTo>
                  <a:pt x="1517248" y="211753"/>
                </a:lnTo>
                <a:lnTo>
                  <a:pt x="1550896" y="240900"/>
                </a:lnTo>
                <a:lnTo>
                  <a:pt x="1583102" y="271605"/>
                </a:lnTo>
                <a:lnTo>
                  <a:pt x="1613807" y="303811"/>
                </a:lnTo>
                <a:lnTo>
                  <a:pt x="1642954" y="337459"/>
                </a:lnTo>
                <a:lnTo>
                  <a:pt x="1670483" y="372491"/>
                </a:lnTo>
                <a:lnTo>
                  <a:pt x="1696337" y="408849"/>
                </a:lnTo>
                <a:lnTo>
                  <a:pt x="1720458" y="446474"/>
                </a:lnTo>
                <a:lnTo>
                  <a:pt x="1742786" y="485309"/>
                </a:lnTo>
                <a:lnTo>
                  <a:pt x="1763265" y="525295"/>
                </a:lnTo>
                <a:lnTo>
                  <a:pt x="1781835" y="566374"/>
                </a:lnTo>
                <a:lnTo>
                  <a:pt x="1798439" y="608487"/>
                </a:lnTo>
                <a:lnTo>
                  <a:pt x="1813018" y="651577"/>
                </a:lnTo>
                <a:lnTo>
                  <a:pt x="1825514" y="695584"/>
                </a:lnTo>
                <a:lnTo>
                  <a:pt x="1835868" y="740451"/>
                </a:lnTo>
                <a:lnTo>
                  <a:pt x="1844023" y="786120"/>
                </a:lnTo>
                <a:lnTo>
                  <a:pt x="1849920" y="832532"/>
                </a:lnTo>
                <a:lnTo>
                  <a:pt x="1853501" y="879630"/>
                </a:lnTo>
                <a:lnTo>
                  <a:pt x="1854708" y="927354"/>
                </a:lnTo>
                <a:lnTo>
                  <a:pt x="1853501" y="975077"/>
                </a:lnTo>
                <a:lnTo>
                  <a:pt x="1849920" y="1022175"/>
                </a:lnTo>
                <a:lnTo>
                  <a:pt x="1844023" y="1068587"/>
                </a:lnTo>
                <a:lnTo>
                  <a:pt x="1835868" y="1114256"/>
                </a:lnTo>
                <a:lnTo>
                  <a:pt x="1825514" y="1159123"/>
                </a:lnTo>
                <a:lnTo>
                  <a:pt x="1813018" y="1203130"/>
                </a:lnTo>
                <a:lnTo>
                  <a:pt x="1798439" y="1246220"/>
                </a:lnTo>
                <a:lnTo>
                  <a:pt x="1781835" y="1288333"/>
                </a:lnTo>
                <a:lnTo>
                  <a:pt x="1763265" y="1329412"/>
                </a:lnTo>
                <a:lnTo>
                  <a:pt x="1742786" y="1369398"/>
                </a:lnTo>
                <a:lnTo>
                  <a:pt x="1720458" y="1408233"/>
                </a:lnTo>
                <a:lnTo>
                  <a:pt x="1696337" y="1445858"/>
                </a:lnTo>
                <a:lnTo>
                  <a:pt x="1670483" y="1482216"/>
                </a:lnTo>
                <a:lnTo>
                  <a:pt x="1642954" y="1517248"/>
                </a:lnTo>
                <a:lnTo>
                  <a:pt x="1613807" y="1550896"/>
                </a:lnTo>
                <a:lnTo>
                  <a:pt x="1583102" y="1583102"/>
                </a:lnTo>
                <a:lnTo>
                  <a:pt x="1550896" y="1613807"/>
                </a:lnTo>
                <a:lnTo>
                  <a:pt x="1517248" y="1642954"/>
                </a:lnTo>
                <a:lnTo>
                  <a:pt x="1482216" y="1670483"/>
                </a:lnTo>
                <a:lnTo>
                  <a:pt x="1445858" y="1696337"/>
                </a:lnTo>
                <a:lnTo>
                  <a:pt x="1408233" y="1720458"/>
                </a:lnTo>
                <a:lnTo>
                  <a:pt x="1369398" y="1742786"/>
                </a:lnTo>
                <a:lnTo>
                  <a:pt x="1329412" y="1763265"/>
                </a:lnTo>
                <a:lnTo>
                  <a:pt x="1288333" y="1781835"/>
                </a:lnTo>
                <a:lnTo>
                  <a:pt x="1246220" y="1798439"/>
                </a:lnTo>
                <a:lnTo>
                  <a:pt x="1203130" y="1813018"/>
                </a:lnTo>
                <a:lnTo>
                  <a:pt x="1159123" y="1825514"/>
                </a:lnTo>
                <a:lnTo>
                  <a:pt x="1114256" y="1835868"/>
                </a:lnTo>
                <a:lnTo>
                  <a:pt x="1068587" y="1844023"/>
                </a:lnTo>
                <a:lnTo>
                  <a:pt x="1022175" y="1849920"/>
                </a:lnTo>
                <a:lnTo>
                  <a:pt x="975077" y="1853501"/>
                </a:lnTo>
                <a:lnTo>
                  <a:pt x="927354" y="1854708"/>
                </a:lnTo>
                <a:lnTo>
                  <a:pt x="879630" y="1853501"/>
                </a:lnTo>
                <a:lnTo>
                  <a:pt x="832532" y="1849920"/>
                </a:lnTo>
                <a:lnTo>
                  <a:pt x="786120" y="1844023"/>
                </a:lnTo>
                <a:lnTo>
                  <a:pt x="740451" y="1835868"/>
                </a:lnTo>
                <a:lnTo>
                  <a:pt x="695584" y="1825514"/>
                </a:lnTo>
                <a:lnTo>
                  <a:pt x="651577" y="1813018"/>
                </a:lnTo>
                <a:lnTo>
                  <a:pt x="608487" y="1798439"/>
                </a:lnTo>
                <a:lnTo>
                  <a:pt x="566374" y="1781835"/>
                </a:lnTo>
                <a:lnTo>
                  <a:pt x="525295" y="1763265"/>
                </a:lnTo>
                <a:lnTo>
                  <a:pt x="485309" y="1742786"/>
                </a:lnTo>
                <a:lnTo>
                  <a:pt x="446474" y="1720458"/>
                </a:lnTo>
                <a:lnTo>
                  <a:pt x="408849" y="1696337"/>
                </a:lnTo>
                <a:lnTo>
                  <a:pt x="372491" y="1670483"/>
                </a:lnTo>
                <a:lnTo>
                  <a:pt x="337459" y="1642954"/>
                </a:lnTo>
                <a:lnTo>
                  <a:pt x="303811" y="1613807"/>
                </a:lnTo>
                <a:lnTo>
                  <a:pt x="271605" y="1583102"/>
                </a:lnTo>
                <a:lnTo>
                  <a:pt x="240900" y="1550896"/>
                </a:lnTo>
                <a:lnTo>
                  <a:pt x="211753" y="1517248"/>
                </a:lnTo>
                <a:lnTo>
                  <a:pt x="184224" y="1482216"/>
                </a:lnTo>
                <a:lnTo>
                  <a:pt x="158370" y="1445858"/>
                </a:lnTo>
                <a:lnTo>
                  <a:pt x="134249" y="1408233"/>
                </a:lnTo>
                <a:lnTo>
                  <a:pt x="111921" y="1369398"/>
                </a:lnTo>
                <a:lnTo>
                  <a:pt x="91442" y="1329412"/>
                </a:lnTo>
                <a:lnTo>
                  <a:pt x="72872" y="1288333"/>
                </a:lnTo>
                <a:lnTo>
                  <a:pt x="56268" y="1246220"/>
                </a:lnTo>
                <a:lnTo>
                  <a:pt x="41689" y="1203130"/>
                </a:lnTo>
                <a:lnTo>
                  <a:pt x="29193" y="1159123"/>
                </a:lnTo>
                <a:lnTo>
                  <a:pt x="18839" y="1114256"/>
                </a:lnTo>
                <a:lnTo>
                  <a:pt x="10684" y="1068587"/>
                </a:lnTo>
                <a:lnTo>
                  <a:pt x="4787" y="1022175"/>
                </a:lnTo>
                <a:lnTo>
                  <a:pt x="1206" y="975077"/>
                </a:lnTo>
                <a:lnTo>
                  <a:pt x="0" y="927354"/>
                </a:lnTo>
                <a:close/>
              </a:path>
            </a:pathLst>
          </a:custGeom>
          <a:ln w="38100">
            <a:solidFill>
              <a:srgbClr val="FFFFFF"/>
            </a:solidFill>
          </a:ln>
        </p:spPr>
        <p:txBody>
          <a:bodyPr wrap="square" lIns="0" tIns="0" rIns="0" bIns="0" rtlCol="0"/>
          <a:lstStyle/>
          <a:p>
            <a:endParaRPr/>
          </a:p>
        </p:txBody>
      </p:sp>
      <p:pic>
        <p:nvPicPr>
          <p:cNvPr id="11" name="object 6"/>
          <p:cNvPicPr/>
          <p:nvPr/>
        </p:nvPicPr>
        <p:blipFill>
          <a:blip r:embed="rId3" cstate="print"/>
          <a:stretch>
            <a:fillRect/>
          </a:stretch>
        </p:blipFill>
        <p:spPr>
          <a:xfrm>
            <a:off x="4002530" y="1064259"/>
            <a:ext cx="1504950" cy="810005"/>
          </a:xfrm>
          <a:prstGeom prst="rect">
            <a:avLst/>
          </a:prstGeom>
        </p:spPr>
      </p:pic>
      <p:pic>
        <p:nvPicPr>
          <p:cNvPr id="12" name="object 7"/>
          <p:cNvPicPr/>
          <p:nvPr/>
        </p:nvPicPr>
        <p:blipFill>
          <a:blip r:embed="rId4" cstate="print"/>
          <a:stretch>
            <a:fillRect/>
          </a:stretch>
        </p:blipFill>
        <p:spPr>
          <a:xfrm>
            <a:off x="4002530" y="1465072"/>
            <a:ext cx="1504950" cy="810006"/>
          </a:xfrm>
          <a:prstGeom prst="rect">
            <a:avLst/>
          </a:prstGeom>
        </p:spPr>
      </p:pic>
      <p:grpSp>
        <p:nvGrpSpPr>
          <p:cNvPr id="14" name="object 9"/>
          <p:cNvGrpSpPr/>
          <p:nvPr/>
        </p:nvGrpSpPr>
        <p:grpSpPr>
          <a:xfrm>
            <a:off x="5294883" y="686307"/>
            <a:ext cx="1891664" cy="1892935"/>
            <a:chOff x="3447288" y="1077467"/>
            <a:chExt cx="1891664" cy="1892935"/>
          </a:xfrm>
        </p:grpSpPr>
        <p:sp>
          <p:nvSpPr>
            <p:cNvPr id="15" name="object 10"/>
            <p:cNvSpPr/>
            <p:nvPr/>
          </p:nvSpPr>
          <p:spPr>
            <a:xfrm>
              <a:off x="3466338" y="1096517"/>
              <a:ext cx="1853564" cy="1854835"/>
            </a:xfrm>
            <a:custGeom>
              <a:avLst/>
              <a:gdLst/>
              <a:ahLst/>
              <a:cxnLst/>
              <a:rect l="l" t="t" r="r" b="b"/>
              <a:pathLst>
                <a:path w="1853564" h="1854835">
                  <a:moveTo>
                    <a:pt x="926591" y="0"/>
                  </a:moveTo>
                  <a:lnTo>
                    <a:pt x="878914" y="1206"/>
                  </a:lnTo>
                  <a:lnTo>
                    <a:pt x="831863" y="4787"/>
                  </a:lnTo>
                  <a:lnTo>
                    <a:pt x="785494" y="10684"/>
                  </a:lnTo>
                  <a:lnTo>
                    <a:pt x="739868" y="18839"/>
                  </a:lnTo>
                  <a:lnTo>
                    <a:pt x="695042" y="29193"/>
                  </a:lnTo>
                  <a:lnTo>
                    <a:pt x="651074" y="41689"/>
                  </a:lnTo>
                  <a:lnTo>
                    <a:pt x="608022" y="56268"/>
                  </a:lnTo>
                  <a:lnTo>
                    <a:pt x="565945" y="72872"/>
                  </a:lnTo>
                  <a:lnTo>
                    <a:pt x="524902" y="91442"/>
                  </a:lnTo>
                  <a:lnTo>
                    <a:pt x="484949" y="111921"/>
                  </a:lnTo>
                  <a:lnTo>
                    <a:pt x="446146" y="134249"/>
                  </a:lnTo>
                  <a:lnTo>
                    <a:pt x="408551" y="158370"/>
                  </a:lnTo>
                  <a:lnTo>
                    <a:pt x="372222" y="184224"/>
                  </a:lnTo>
                  <a:lnTo>
                    <a:pt x="337218" y="211753"/>
                  </a:lnTo>
                  <a:lnTo>
                    <a:pt x="303596" y="240900"/>
                  </a:lnTo>
                  <a:lnTo>
                    <a:pt x="271414" y="271605"/>
                  </a:lnTo>
                  <a:lnTo>
                    <a:pt x="240732" y="303811"/>
                  </a:lnTo>
                  <a:lnTo>
                    <a:pt x="211607" y="337459"/>
                  </a:lnTo>
                  <a:lnTo>
                    <a:pt x="184098" y="372491"/>
                  </a:lnTo>
                  <a:lnTo>
                    <a:pt x="158263" y="408849"/>
                  </a:lnTo>
                  <a:lnTo>
                    <a:pt x="134159" y="446474"/>
                  </a:lnTo>
                  <a:lnTo>
                    <a:pt x="111846" y="485309"/>
                  </a:lnTo>
                  <a:lnTo>
                    <a:pt x="91382" y="525295"/>
                  </a:lnTo>
                  <a:lnTo>
                    <a:pt x="72824" y="566374"/>
                  </a:lnTo>
                  <a:lnTo>
                    <a:pt x="56232" y="608487"/>
                  </a:lnTo>
                  <a:lnTo>
                    <a:pt x="41662" y="651577"/>
                  </a:lnTo>
                  <a:lnTo>
                    <a:pt x="29175" y="695584"/>
                  </a:lnTo>
                  <a:lnTo>
                    <a:pt x="18827" y="740451"/>
                  </a:lnTo>
                  <a:lnTo>
                    <a:pt x="10677" y="786120"/>
                  </a:lnTo>
                  <a:lnTo>
                    <a:pt x="4784" y="832532"/>
                  </a:lnTo>
                  <a:lnTo>
                    <a:pt x="1205" y="879630"/>
                  </a:lnTo>
                  <a:lnTo>
                    <a:pt x="0" y="927354"/>
                  </a:lnTo>
                  <a:lnTo>
                    <a:pt x="1205" y="975077"/>
                  </a:lnTo>
                  <a:lnTo>
                    <a:pt x="4784" y="1022175"/>
                  </a:lnTo>
                  <a:lnTo>
                    <a:pt x="10677" y="1068587"/>
                  </a:lnTo>
                  <a:lnTo>
                    <a:pt x="18827" y="1114256"/>
                  </a:lnTo>
                  <a:lnTo>
                    <a:pt x="29175" y="1159123"/>
                  </a:lnTo>
                  <a:lnTo>
                    <a:pt x="41662" y="1203130"/>
                  </a:lnTo>
                  <a:lnTo>
                    <a:pt x="56232" y="1246220"/>
                  </a:lnTo>
                  <a:lnTo>
                    <a:pt x="72824" y="1288333"/>
                  </a:lnTo>
                  <a:lnTo>
                    <a:pt x="91382" y="1329412"/>
                  </a:lnTo>
                  <a:lnTo>
                    <a:pt x="111846" y="1369398"/>
                  </a:lnTo>
                  <a:lnTo>
                    <a:pt x="134159" y="1408233"/>
                  </a:lnTo>
                  <a:lnTo>
                    <a:pt x="158263" y="1445858"/>
                  </a:lnTo>
                  <a:lnTo>
                    <a:pt x="184098" y="1482216"/>
                  </a:lnTo>
                  <a:lnTo>
                    <a:pt x="211607" y="1517248"/>
                  </a:lnTo>
                  <a:lnTo>
                    <a:pt x="240732" y="1550896"/>
                  </a:lnTo>
                  <a:lnTo>
                    <a:pt x="271414" y="1583102"/>
                  </a:lnTo>
                  <a:lnTo>
                    <a:pt x="303596" y="1613807"/>
                  </a:lnTo>
                  <a:lnTo>
                    <a:pt x="337218" y="1642954"/>
                  </a:lnTo>
                  <a:lnTo>
                    <a:pt x="372222" y="1670483"/>
                  </a:lnTo>
                  <a:lnTo>
                    <a:pt x="408551" y="1696337"/>
                  </a:lnTo>
                  <a:lnTo>
                    <a:pt x="446146" y="1720458"/>
                  </a:lnTo>
                  <a:lnTo>
                    <a:pt x="484949" y="1742786"/>
                  </a:lnTo>
                  <a:lnTo>
                    <a:pt x="524902" y="1763265"/>
                  </a:lnTo>
                  <a:lnTo>
                    <a:pt x="565945" y="1781835"/>
                  </a:lnTo>
                  <a:lnTo>
                    <a:pt x="608022" y="1798439"/>
                  </a:lnTo>
                  <a:lnTo>
                    <a:pt x="651074" y="1813018"/>
                  </a:lnTo>
                  <a:lnTo>
                    <a:pt x="695042" y="1825514"/>
                  </a:lnTo>
                  <a:lnTo>
                    <a:pt x="739868" y="1835868"/>
                  </a:lnTo>
                  <a:lnTo>
                    <a:pt x="785494" y="1844023"/>
                  </a:lnTo>
                  <a:lnTo>
                    <a:pt x="831863" y="1849920"/>
                  </a:lnTo>
                  <a:lnTo>
                    <a:pt x="878914" y="1853501"/>
                  </a:lnTo>
                  <a:lnTo>
                    <a:pt x="926591" y="1854708"/>
                  </a:lnTo>
                  <a:lnTo>
                    <a:pt x="974269" y="1853501"/>
                  </a:lnTo>
                  <a:lnTo>
                    <a:pt x="1021320" y="1849920"/>
                  </a:lnTo>
                  <a:lnTo>
                    <a:pt x="1067689" y="1844023"/>
                  </a:lnTo>
                  <a:lnTo>
                    <a:pt x="1113315" y="1835868"/>
                  </a:lnTo>
                  <a:lnTo>
                    <a:pt x="1158141" y="1825514"/>
                  </a:lnTo>
                  <a:lnTo>
                    <a:pt x="1202109" y="1813018"/>
                  </a:lnTo>
                  <a:lnTo>
                    <a:pt x="1245161" y="1798439"/>
                  </a:lnTo>
                  <a:lnTo>
                    <a:pt x="1287238" y="1781835"/>
                  </a:lnTo>
                  <a:lnTo>
                    <a:pt x="1328281" y="1763265"/>
                  </a:lnTo>
                  <a:lnTo>
                    <a:pt x="1368234" y="1742786"/>
                  </a:lnTo>
                  <a:lnTo>
                    <a:pt x="1407037" y="1720458"/>
                  </a:lnTo>
                  <a:lnTo>
                    <a:pt x="1444632" y="1696337"/>
                  </a:lnTo>
                  <a:lnTo>
                    <a:pt x="1480961" y="1670483"/>
                  </a:lnTo>
                  <a:lnTo>
                    <a:pt x="1515965" y="1642954"/>
                  </a:lnTo>
                  <a:lnTo>
                    <a:pt x="1549587" y="1613807"/>
                  </a:lnTo>
                  <a:lnTo>
                    <a:pt x="1581769" y="1583102"/>
                  </a:lnTo>
                  <a:lnTo>
                    <a:pt x="1612451" y="1550896"/>
                  </a:lnTo>
                  <a:lnTo>
                    <a:pt x="1641576" y="1517248"/>
                  </a:lnTo>
                  <a:lnTo>
                    <a:pt x="1669085" y="1482216"/>
                  </a:lnTo>
                  <a:lnTo>
                    <a:pt x="1694920" y="1445858"/>
                  </a:lnTo>
                  <a:lnTo>
                    <a:pt x="1719024" y="1408233"/>
                  </a:lnTo>
                  <a:lnTo>
                    <a:pt x="1741337" y="1369398"/>
                  </a:lnTo>
                  <a:lnTo>
                    <a:pt x="1761801" y="1329412"/>
                  </a:lnTo>
                  <a:lnTo>
                    <a:pt x="1780359" y="1288333"/>
                  </a:lnTo>
                  <a:lnTo>
                    <a:pt x="1796951" y="1246220"/>
                  </a:lnTo>
                  <a:lnTo>
                    <a:pt x="1811521" y="1203130"/>
                  </a:lnTo>
                  <a:lnTo>
                    <a:pt x="1824008" y="1159123"/>
                  </a:lnTo>
                  <a:lnTo>
                    <a:pt x="1834356" y="1114256"/>
                  </a:lnTo>
                  <a:lnTo>
                    <a:pt x="1842506" y="1068587"/>
                  </a:lnTo>
                  <a:lnTo>
                    <a:pt x="1848399" y="1022175"/>
                  </a:lnTo>
                  <a:lnTo>
                    <a:pt x="1851978" y="975077"/>
                  </a:lnTo>
                  <a:lnTo>
                    <a:pt x="1853184" y="927354"/>
                  </a:lnTo>
                  <a:lnTo>
                    <a:pt x="1851978" y="879630"/>
                  </a:lnTo>
                  <a:lnTo>
                    <a:pt x="1848399" y="832532"/>
                  </a:lnTo>
                  <a:lnTo>
                    <a:pt x="1842506" y="786120"/>
                  </a:lnTo>
                  <a:lnTo>
                    <a:pt x="1834356" y="740451"/>
                  </a:lnTo>
                  <a:lnTo>
                    <a:pt x="1824008" y="695584"/>
                  </a:lnTo>
                  <a:lnTo>
                    <a:pt x="1811521" y="651577"/>
                  </a:lnTo>
                  <a:lnTo>
                    <a:pt x="1796951" y="608487"/>
                  </a:lnTo>
                  <a:lnTo>
                    <a:pt x="1780359" y="566374"/>
                  </a:lnTo>
                  <a:lnTo>
                    <a:pt x="1761801" y="525295"/>
                  </a:lnTo>
                  <a:lnTo>
                    <a:pt x="1741337" y="485309"/>
                  </a:lnTo>
                  <a:lnTo>
                    <a:pt x="1719024" y="446474"/>
                  </a:lnTo>
                  <a:lnTo>
                    <a:pt x="1694920" y="408849"/>
                  </a:lnTo>
                  <a:lnTo>
                    <a:pt x="1669085" y="372491"/>
                  </a:lnTo>
                  <a:lnTo>
                    <a:pt x="1641576" y="337459"/>
                  </a:lnTo>
                  <a:lnTo>
                    <a:pt x="1612451" y="303811"/>
                  </a:lnTo>
                  <a:lnTo>
                    <a:pt x="1581769" y="271605"/>
                  </a:lnTo>
                  <a:lnTo>
                    <a:pt x="1549587" y="240900"/>
                  </a:lnTo>
                  <a:lnTo>
                    <a:pt x="1515965" y="211753"/>
                  </a:lnTo>
                  <a:lnTo>
                    <a:pt x="1480961" y="184224"/>
                  </a:lnTo>
                  <a:lnTo>
                    <a:pt x="1444632" y="158370"/>
                  </a:lnTo>
                  <a:lnTo>
                    <a:pt x="1407037" y="134249"/>
                  </a:lnTo>
                  <a:lnTo>
                    <a:pt x="1368234" y="111921"/>
                  </a:lnTo>
                  <a:lnTo>
                    <a:pt x="1328281" y="91442"/>
                  </a:lnTo>
                  <a:lnTo>
                    <a:pt x="1287238" y="72872"/>
                  </a:lnTo>
                  <a:lnTo>
                    <a:pt x="1245161" y="56268"/>
                  </a:lnTo>
                  <a:lnTo>
                    <a:pt x="1202109" y="41689"/>
                  </a:lnTo>
                  <a:lnTo>
                    <a:pt x="1158141" y="29193"/>
                  </a:lnTo>
                  <a:lnTo>
                    <a:pt x="1113315" y="18839"/>
                  </a:lnTo>
                  <a:lnTo>
                    <a:pt x="1067689" y="10684"/>
                  </a:lnTo>
                  <a:lnTo>
                    <a:pt x="1021320" y="4787"/>
                  </a:lnTo>
                  <a:lnTo>
                    <a:pt x="974269" y="1206"/>
                  </a:lnTo>
                  <a:lnTo>
                    <a:pt x="926591" y="0"/>
                  </a:lnTo>
                  <a:close/>
                </a:path>
              </a:pathLst>
            </a:custGeom>
            <a:solidFill>
              <a:srgbClr val="FFFF00">
                <a:alpha val="50195"/>
              </a:srgbClr>
            </a:solidFill>
          </p:spPr>
          <p:txBody>
            <a:bodyPr wrap="square" lIns="0" tIns="0" rIns="0" bIns="0" rtlCol="0"/>
            <a:lstStyle/>
            <a:p>
              <a:endParaRPr/>
            </a:p>
          </p:txBody>
        </p:sp>
        <p:sp>
          <p:nvSpPr>
            <p:cNvPr id="16" name="object 11"/>
            <p:cNvSpPr/>
            <p:nvPr/>
          </p:nvSpPr>
          <p:spPr>
            <a:xfrm>
              <a:off x="3466338" y="1096517"/>
              <a:ext cx="1853564" cy="1854835"/>
            </a:xfrm>
            <a:custGeom>
              <a:avLst/>
              <a:gdLst/>
              <a:ahLst/>
              <a:cxnLst/>
              <a:rect l="l" t="t" r="r" b="b"/>
              <a:pathLst>
                <a:path w="1853564" h="1854835">
                  <a:moveTo>
                    <a:pt x="0" y="927354"/>
                  </a:moveTo>
                  <a:lnTo>
                    <a:pt x="1205" y="879630"/>
                  </a:lnTo>
                  <a:lnTo>
                    <a:pt x="4784" y="832532"/>
                  </a:lnTo>
                  <a:lnTo>
                    <a:pt x="10677" y="786120"/>
                  </a:lnTo>
                  <a:lnTo>
                    <a:pt x="18827" y="740451"/>
                  </a:lnTo>
                  <a:lnTo>
                    <a:pt x="29175" y="695584"/>
                  </a:lnTo>
                  <a:lnTo>
                    <a:pt x="41662" y="651577"/>
                  </a:lnTo>
                  <a:lnTo>
                    <a:pt x="56232" y="608487"/>
                  </a:lnTo>
                  <a:lnTo>
                    <a:pt x="72824" y="566374"/>
                  </a:lnTo>
                  <a:lnTo>
                    <a:pt x="91382" y="525295"/>
                  </a:lnTo>
                  <a:lnTo>
                    <a:pt x="111846" y="485309"/>
                  </a:lnTo>
                  <a:lnTo>
                    <a:pt x="134159" y="446474"/>
                  </a:lnTo>
                  <a:lnTo>
                    <a:pt x="158263" y="408849"/>
                  </a:lnTo>
                  <a:lnTo>
                    <a:pt x="184098" y="372491"/>
                  </a:lnTo>
                  <a:lnTo>
                    <a:pt x="211607" y="337459"/>
                  </a:lnTo>
                  <a:lnTo>
                    <a:pt x="240732" y="303811"/>
                  </a:lnTo>
                  <a:lnTo>
                    <a:pt x="271414" y="271605"/>
                  </a:lnTo>
                  <a:lnTo>
                    <a:pt x="303596" y="240900"/>
                  </a:lnTo>
                  <a:lnTo>
                    <a:pt x="337218" y="211753"/>
                  </a:lnTo>
                  <a:lnTo>
                    <a:pt x="372222" y="184224"/>
                  </a:lnTo>
                  <a:lnTo>
                    <a:pt x="408551" y="158370"/>
                  </a:lnTo>
                  <a:lnTo>
                    <a:pt x="446146" y="134249"/>
                  </a:lnTo>
                  <a:lnTo>
                    <a:pt x="484949" y="111921"/>
                  </a:lnTo>
                  <a:lnTo>
                    <a:pt x="524902" y="91442"/>
                  </a:lnTo>
                  <a:lnTo>
                    <a:pt x="565945" y="72872"/>
                  </a:lnTo>
                  <a:lnTo>
                    <a:pt x="608022" y="56268"/>
                  </a:lnTo>
                  <a:lnTo>
                    <a:pt x="651074" y="41689"/>
                  </a:lnTo>
                  <a:lnTo>
                    <a:pt x="695042" y="29193"/>
                  </a:lnTo>
                  <a:lnTo>
                    <a:pt x="739868" y="18839"/>
                  </a:lnTo>
                  <a:lnTo>
                    <a:pt x="785494" y="10684"/>
                  </a:lnTo>
                  <a:lnTo>
                    <a:pt x="831863" y="4787"/>
                  </a:lnTo>
                  <a:lnTo>
                    <a:pt x="878914" y="1206"/>
                  </a:lnTo>
                  <a:lnTo>
                    <a:pt x="926591" y="0"/>
                  </a:lnTo>
                  <a:lnTo>
                    <a:pt x="974269" y="1206"/>
                  </a:lnTo>
                  <a:lnTo>
                    <a:pt x="1021320" y="4787"/>
                  </a:lnTo>
                  <a:lnTo>
                    <a:pt x="1067689" y="10684"/>
                  </a:lnTo>
                  <a:lnTo>
                    <a:pt x="1113315" y="18839"/>
                  </a:lnTo>
                  <a:lnTo>
                    <a:pt x="1158141" y="29193"/>
                  </a:lnTo>
                  <a:lnTo>
                    <a:pt x="1202109" y="41689"/>
                  </a:lnTo>
                  <a:lnTo>
                    <a:pt x="1245161" y="56268"/>
                  </a:lnTo>
                  <a:lnTo>
                    <a:pt x="1287238" y="72872"/>
                  </a:lnTo>
                  <a:lnTo>
                    <a:pt x="1328281" y="91442"/>
                  </a:lnTo>
                  <a:lnTo>
                    <a:pt x="1368234" y="111921"/>
                  </a:lnTo>
                  <a:lnTo>
                    <a:pt x="1407037" y="134249"/>
                  </a:lnTo>
                  <a:lnTo>
                    <a:pt x="1444632" y="158370"/>
                  </a:lnTo>
                  <a:lnTo>
                    <a:pt x="1480961" y="184224"/>
                  </a:lnTo>
                  <a:lnTo>
                    <a:pt x="1515965" y="211753"/>
                  </a:lnTo>
                  <a:lnTo>
                    <a:pt x="1549587" y="240900"/>
                  </a:lnTo>
                  <a:lnTo>
                    <a:pt x="1581769" y="271605"/>
                  </a:lnTo>
                  <a:lnTo>
                    <a:pt x="1612451" y="303811"/>
                  </a:lnTo>
                  <a:lnTo>
                    <a:pt x="1641576" y="337459"/>
                  </a:lnTo>
                  <a:lnTo>
                    <a:pt x="1669085" y="372491"/>
                  </a:lnTo>
                  <a:lnTo>
                    <a:pt x="1694920" y="408849"/>
                  </a:lnTo>
                  <a:lnTo>
                    <a:pt x="1719024" y="446474"/>
                  </a:lnTo>
                  <a:lnTo>
                    <a:pt x="1741337" y="485309"/>
                  </a:lnTo>
                  <a:lnTo>
                    <a:pt x="1761801" y="525295"/>
                  </a:lnTo>
                  <a:lnTo>
                    <a:pt x="1780359" y="566374"/>
                  </a:lnTo>
                  <a:lnTo>
                    <a:pt x="1796951" y="608487"/>
                  </a:lnTo>
                  <a:lnTo>
                    <a:pt x="1811521" y="651577"/>
                  </a:lnTo>
                  <a:lnTo>
                    <a:pt x="1824008" y="695584"/>
                  </a:lnTo>
                  <a:lnTo>
                    <a:pt x="1834356" y="740451"/>
                  </a:lnTo>
                  <a:lnTo>
                    <a:pt x="1842506" y="786120"/>
                  </a:lnTo>
                  <a:lnTo>
                    <a:pt x="1848399" y="832532"/>
                  </a:lnTo>
                  <a:lnTo>
                    <a:pt x="1851978" y="879630"/>
                  </a:lnTo>
                  <a:lnTo>
                    <a:pt x="1853184" y="927354"/>
                  </a:lnTo>
                  <a:lnTo>
                    <a:pt x="1851978" y="975077"/>
                  </a:lnTo>
                  <a:lnTo>
                    <a:pt x="1848399" y="1022175"/>
                  </a:lnTo>
                  <a:lnTo>
                    <a:pt x="1842506" y="1068587"/>
                  </a:lnTo>
                  <a:lnTo>
                    <a:pt x="1834356" y="1114256"/>
                  </a:lnTo>
                  <a:lnTo>
                    <a:pt x="1824008" y="1159123"/>
                  </a:lnTo>
                  <a:lnTo>
                    <a:pt x="1811521" y="1203130"/>
                  </a:lnTo>
                  <a:lnTo>
                    <a:pt x="1796951" y="1246220"/>
                  </a:lnTo>
                  <a:lnTo>
                    <a:pt x="1780359" y="1288333"/>
                  </a:lnTo>
                  <a:lnTo>
                    <a:pt x="1761801" y="1329412"/>
                  </a:lnTo>
                  <a:lnTo>
                    <a:pt x="1741337" y="1369398"/>
                  </a:lnTo>
                  <a:lnTo>
                    <a:pt x="1719024" y="1408233"/>
                  </a:lnTo>
                  <a:lnTo>
                    <a:pt x="1694920" y="1445858"/>
                  </a:lnTo>
                  <a:lnTo>
                    <a:pt x="1669085" y="1482216"/>
                  </a:lnTo>
                  <a:lnTo>
                    <a:pt x="1641576" y="1517248"/>
                  </a:lnTo>
                  <a:lnTo>
                    <a:pt x="1612451" y="1550896"/>
                  </a:lnTo>
                  <a:lnTo>
                    <a:pt x="1581769" y="1583102"/>
                  </a:lnTo>
                  <a:lnTo>
                    <a:pt x="1549587" y="1613807"/>
                  </a:lnTo>
                  <a:lnTo>
                    <a:pt x="1515965" y="1642954"/>
                  </a:lnTo>
                  <a:lnTo>
                    <a:pt x="1480961" y="1670483"/>
                  </a:lnTo>
                  <a:lnTo>
                    <a:pt x="1444632" y="1696337"/>
                  </a:lnTo>
                  <a:lnTo>
                    <a:pt x="1407037" y="1720458"/>
                  </a:lnTo>
                  <a:lnTo>
                    <a:pt x="1368234" y="1742786"/>
                  </a:lnTo>
                  <a:lnTo>
                    <a:pt x="1328281" y="1763265"/>
                  </a:lnTo>
                  <a:lnTo>
                    <a:pt x="1287238" y="1781835"/>
                  </a:lnTo>
                  <a:lnTo>
                    <a:pt x="1245161" y="1798439"/>
                  </a:lnTo>
                  <a:lnTo>
                    <a:pt x="1202109" y="1813018"/>
                  </a:lnTo>
                  <a:lnTo>
                    <a:pt x="1158141" y="1825514"/>
                  </a:lnTo>
                  <a:lnTo>
                    <a:pt x="1113315" y="1835868"/>
                  </a:lnTo>
                  <a:lnTo>
                    <a:pt x="1067689" y="1844023"/>
                  </a:lnTo>
                  <a:lnTo>
                    <a:pt x="1021320" y="1849920"/>
                  </a:lnTo>
                  <a:lnTo>
                    <a:pt x="974269" y="1853501"/>
                  </a:lnTo>
                  <a:lnTo>
                    <a:pt x="926591" y="1854708"/>
                  </a:lnTo>
                  <a:lnTo>
                    <a:pt x="878914" y="1853501"/>
                  </a:lnTo>
                  <a:lnTo>
                    <a:pt x="831863" y="1849920"/>
                  </a:lnTo>
                  <a:lnTo>
                    <a:pt x="785494" y="1844023"/>
                  </a:lnTo>
                  <a:lnTo>
                    <a:pt x="739868" y="1835868"/>
                  </a:lnTo>
                  <a:lnTo>
                    <a:pt x="695042" y="1825514"/>
                  </a:lnTo>
                  <a:lnTo>
                    <a:pt x="651074" y="1813018"/>
                  </a:lnTo>
                  <a:lnTo>
                    <a:pt x="608022" y="1798439"/>
                  </a:lnTo>
                  <a:lnTo>
                    <a:pt x="565945" y="1781835"/>
                  </a:lnTo>
                  <a:lnTo>
                    <a:pt x="524902" y="1763265"/>
                  </a:lnTo>
                  <a:lnTo>
                    <a:pt x="484949" y="1742786"/>
                  </a:lnTo>
                  <a:lnTo>
                    <a:pt x="446146" y="1720458"/>
                  </a:lnTo>
                  <a:lnTo>
                    <a:pt x="408551" y="1696337"/>
                  </a:lnTo>
                  <a:lnTo>
                    <a:pt x="372222" y="1670483"/>
                  </a:lnTo>
                  <a:lnTo>
                    <a:pt x="337218" y="1642954"/>
                  </a:lnTo>
                  <a:lnTo>
                    <a:pt x="303596" y="1613807"/>
                  </a:lnTo>
                  <a:lnTo>
                    <a:pt x="271414" y="1583102"/>
                  </a:lnTo>
                  <a:lnTo>
                    <a:pt x="240732" y="1550896"/>
                  </a:lnTo>
                  <a:lnTo>
                    <a:pt x="211607" y="1517248"/>
                  </a:lnTo>
                  <a:lnTo>
                    <a:pt x="184098" y="1482216"/>
                  </a:lnTo>
                  <a:lnTo>
                    <a:pt x="158263" y="1445858"/>
                  </a:lnTo>
                  <a:lnTo>
                    <a:pt x="134159" y="1408233"/>
                  </a:lnTo>
                  <a:lnTo>
                    <a:pt x="111846" y="1369398"/>
                  </a:lnTo>
                  <a:lnTo>
                    <a:pt x="91382" y="1329412"/>
                  </a:lnTo>
                  <a:lnTo>
                    <a:pt x="72824" y="1288333"/>
                  </a:lnTo>
                  <a:lnTo>
                    <a:pt x="56232" y="1246220"/>
                  </a:lnTo>
                  <a:lnTo>
                    <a:pt x="41662" y="1203130"/>
                  </a:lnTo>
                  <a:lnTo>
                    <a:pt x="29175" y="1159123"/>
                  </a:lnTo>
                  <a:lnTo>
                    <a:pt x="18827" y="1114256"/>
                  </a:lnTo>
                  <a:lnTo>
                    <a:pt x="10677" y="1068587"/>
                  </a:lnTo>
                  <a:lnTo>
                    <a:pt x="4784" y="1022175"/>
                  </a:lnTo>
                  <a:lnTo>
                    <a:pt x="1205" y="975077"/>
                  </a:lnTo>
                  <a:lnTo>
                    <a:pt x="0" y="927354"/>
                  </a:lnTo>
                  <a:close/>
                </a:path>
              </a:pathLst>
            </a:custGeom>
            <a:ln w="38100">
              <a:solidFill>
                <a:srgbClr val="FFFFFF"/>
              </a:solidFill>
            </a:ln>
          </p:spPr>
          <p:txBody>
            <a:bodyPr wrap="square" lIns="0" tIns="0" rIns="0" bIns="0" rtlCol="0"/>
            <a:lstStyle/>
            <a:p>
              <a:endParaRPr/>
            </a:p>
          </p:txBody>
        </p:sp>
        <p:pic>
          <p:nvPicPr>
            <p:cNvPr id="17" name="object 12"/>
            <p:cNvPicPr/>
            <p:nvPr/>
          </p:nvPicPr>
          <p:blipFill>
            <a:blip r:embed="rId5" cstate="print"/>
            <a:stretch>
              <a:fillRect/>
            </a:stretch>
          </p:blipFill>
          <p:spPr>
            <a:xfrm>
              <a:off x="3810000" y="1455419"/>
              <a:ext cx="1160526" cy="810005"/>
            </a:xfrm>
            <a:prstGeom prst="rect">
              <a:avLst/>
            </a:prstGeom>
          </p:spPr>
        </p:pic>
        <p:pic>
          <p:nvPicPr>
            <p:cNvPr id="18" name="object 13"/>
            <p:cNvPicPr/>
            <p:nvPr/>
          </p:nvPicPr>
          <p:blipFill>
            <a:blip r:embed="rId6" cstate="print"/>
            <a:stretch>
              <a:fillRect/>
            </a:stretch>
          </p:blipFill>
          <p:spPr>
            <a:xfrm>
              <a:off x="3810000" y="1856231"/>
              <a:ext cx="1160526" cy="810006"/>
            </a:xfrm>
            <a:prstGeom prst="rect">
              <a:avLst/>
            </a:prstGeom>
          </p:spPr>
        </p:pic>
      </p:grpSp>
      <p:grpSp>
        <p:nvGrpSpPr>
          <p:cNvPr id="20" name="object 15"/>
          <p:cNvGrpSpPr/>
          <p:nvPr/>
        </p:nvGrpSpPr>
        <p:grpSpPr>
          <a:xfrm>
            <a:off x="6777735" y="686307"/>
            <a:ext cx="1891664" cy="1892935"/>
            <a:chOff x="4930140" y="1077467"/>
            <a:chExt cx="1891664" cy="1892935"/>
          </a:xfrm>
        </p:grpSpPr>
        <p:sp>
          <p:nvSpPr>
            <p:cNvPr id="21" name="object 16"/>
            <p:cNvSpPr/>
            <p:nvPr/>
          </p:nvSpPr>
          <p:spPr>
            <a:xfrm>
              <a:off x="4949190" y="1096517"/>
              <a:ext cx="1853564" cy="1854835"/>
            </a:xfrm>
            <a:custGeom>
              <a:avLst/>
              <a:gdLst/>
              <a:ahLst/>
              <a:cxnLst/>
              <a:rect l="l" t="t" r="r" b="b"/>
              <a:pathLst>
                <a:path w="1853565" h="1854835">
                  <a:moveTo>
                    <a:pt x="926592" y="0"/>
                  </a:moveTo>
                  <a:lnTo>
                    <a:pt x="878914" y="1206"/>
                  </a:lnTo>
                  <a:lnTo>
                    <a:pt x="831863" y="4787"/>
                  </a:lnTo>
                  <a:lnTo>
                    <a:pt x="785494" y="10684"/>
                  </a:lnTo>
                  <a:lnTo>
                    <a:pt x="739868" y="18839"/>
                  </a:lnTo>
                  <a:lnTo>
                    <a:pt x="695042" y="29193"/>
                  </a:lnTo>
                  <a:lnTo>
                    <a:pt x="651074" y="41689"/>
                  </a:lnTo>
                  <a:lnTo>
                    <a:pt x="608022" y="56268"/>
                  </a:lnTo>
                  <a:lnTo>
                    <a:pt x="565945" y="72872"/>
                  </a:lnTo>
                  <a:lnTo>
                    <a:pt x="524902" y="91442"/>
                  </a:lnTo>
                  <a:lnTo>
                    <a:pt x="484949" y="111921"/>
                  </a:lnTo>
                  <a:lnTo>
                    <a:pt x="446146" y="134249"/>
                  </a:lnTo>
                  <a:lnTo>
                    <a:pt x="408551" y="158370"/>
                  </a:lnTo>
                  <a:lnTo>
                    <a:pt x="372222" y="184224"/>
                  </a:lnTo>
                  <a:lnTo>
                    <a:pt x="337218" y="211753"/>
                  </a:lnTo>
                  <a:lnTo>
                    <a:pt x="303596" y="240900"/>
                  </a:lnTo>
                  <a:lnTo>
                    <a:pt x="271414" y="271605"/>
                  </a:lnTo>
                  <a:lnTo>
                    <a:pt x="240732" y="303811"/>
                  </a:lnTo>
                  <a:lnTo>
                    <a:pt x="211607" y="337459"/>
                  </a:lnTo>
                  <a:lnTo>
                    <a:pt x="184098" y="372491"/>
                  </a:lnTo>
                  <a:lnTo>
                    <a:pt x="158263" y="408849"/>
                  </a:lnTo>
                  <a:lnTo>
                    <a:pt x="134159" y="446474"/>
                  </a:lnTo>
                  <a:lnTo>
                    <a:pt x="111846" y="485309"/>
                  </a:lnTo>
                  <a:lnTo>
                    <a:pt x="91382" y="525295"/>
                  </a:lnTo>
                  <a:lnTo>
                    <a:pt x="72824" y="566374"/>
                  </a:lnTo>
                  <a:lnTo>
                    <a:pt x="56232" y="608487"/>
                  </a:lnTo>
                  <a:lnTo>
                    <a:pt x="41662" y="651577"/>
                  </a:lnTo>
                  <a:lnTo>
                    <a:pt x="29175" y="695584"/>
                  </a:lnTo>
                  <a:lnTo>
                    <a:pt x="18827" y="740451"/>
                  </a:lnTo>
                  <a:lnTo>
                    <a:pt x="10677" y="786120"/>
                  </a:lnTo>
                  <a:lnTo>
                    <a:pt x="4784" y="832532"/>
                  </a:lnTo>
                  <a:lnTo>
                    <a:pt x="1205" y="879630"/>
                  </a:lnTo>
                  <a:lnTo>
                    <a:pt x="0" y="927354"/>
                  </a:lnTo>
                  <a:lnTo>
                    <a:pt x="1205" y="975077"/>
                  </a:lnTo>
                  <a:lnTo>
                    <a:pt x="4784" y="1022175"/>
                  </a:lnTo>
                  <a:lnTo>
                    <a:pt x="10677" y="1068587"/>
                  </a:lnTo>
                  <a:lnTo>
                    <a:pt x="18827" y="1114256"/>
                  </a:lnTo>
                  <a:lnTo>
                    <a:pt x="29175" y="1159123"/>
                  </a:lnTo>
                  <a:lnTo>
                    <a:pt x="41662" y="1203130"/>
                  </a:lnTo>
                  <a:lnTo>
                    <a:pt x="56232" y="1246220"/>
                  </a:lnTo>
                  <a:lnTo>
                    <a:pt x="72824" y="1288333"/>
                  </a:lnTo>
                  <a:lnTo>
                    <a:pt x="91382" y="1329412"/>
                  </a:lnTo>
                  <a:lnTo>
                    <a:pt x="111846" y="1369398"/>
                  </a:lnTo>
                  <a:lnTo>
                    <a:pt x="134159" y="1408233"/>
                  </a:lnTo>
                  <a:lnTo>
                    <a:pt x="158263" y="1445858"/>
                  </a:lnTo>
                  <a:lnTo>
                    <a:pt x="184098" y="1482216"/>
                  </a:lnTo>
                  <a:lnTo>
                    <a:pt x="211607" y="1517248"/>
                  </a:lnTo>
                  <a:lnTo>
                    <a:pt x="240732" y="1550896"/>
                  </a:lnTo>
                  <a:lnTo>
                    <a:pt x="271414" y="1583102"/>
                  </a:lnTo>
                  <a:lnTo>
                    <a:pt x="303596" y="1613807"/>
                  </a:lnTo>
                  <a:lnTo>
                    <a:pt x="337218" y="1642954"/>
                  </a:lnTo>
                  <a:lnTo>
                    <a:pt x="372222" y="1670483"/>
                  </a:lnTo>
                  <a:lnTo>
                    <a:pt x="408551" y="1696337"/>
                  </a:lnTo>
                  <a:lnTo>
                    <a:pt x="446146" y="1720458"/>
                  </a:lnTo>
                  <a:lnTo>
                    <a:pt x="484949" y="1742786"/>
                  </a:lnTo>
                  <a:lnTo>
                    <a:pt x="524902" y="1763265"/>
                  </a:lnTo>
                  <a:lnTo>
                    <a:pt x="565945" y="1781835"/>
                  </a:lnTo>
                  <a:lnTo>
                    <a:pt x="608022" y="1798439"/>
                  </a:lnTo>
                  <a:lnTo>
                    <a:pt x="651074" y="1813018"/>
                  </a:lnTo>
                  <a:lnTo>
                    <a:pt x="695042" y="1825514"/>
                  </a:lnTo>
                  <a:lnTo>
                    <a:pt x="739868" y="1835868"/>
                  </a:lnTo>
                  <a:lnTo>
                    <a:pt x="785494" y="1844023"/>
                  </a:lnTo>
                  <a:lnTo>
                    <a:pt x="831863" y="1849920"/>
                  </a:lnTo>
                  <a:lnTo>
                    <a:pt x="878914" y="1853501"/>
                  </a:lnTo>
                  <a:lnTo>
                    <a:pt x="926592" y="1854708"/>
                  </a:lnTo>
                  <a:lnTo>
                    <a:pt x="974269" y="1853501"/>
                  </a:lnTo>
                  <a:lnTo>
                    <a:pt x="1021320" y="1849920"/>
                  </a:lnTo>
                  <a:lnTo>
                    <a:pt x="1067689" y="1844023"/>
                  </a:lnTo>
                  <a:lnTo>
                    <a:pt x="1113315" y="1835868"/>
                  </a:lnTo>
                  <a:lnTo>
                    <a:pt x="1158141" y="1825514"/>
                  </a:lnTo>
                  <a:lnTo>
                    <a:pt x="1202109" y="1813018"/>
                  </a:lnTo>
                  <a:lnTo>
                    <a:pt x="1245161" y="1798439"/>
                  </a:lnTo>
                  <a:lnTo>
                    <a:pt x="1287238" y="1781835"/>
                  </a:lnTo>
                  <a:lnTo>
                    <a:pt x="1328281" y="1763265"/>
                  </a:lnTo>
                  <a:lnTo>
                    <a:pt x="1368234" y="1742786"/>
                  </a:lnTo>
                  <a:lnTo>
                    <a:pt x="1407037" y="1720458"/>
                  </a:lnTo>
                  <a:lnTo>
                    <a:pt x="1444632" y="1696337"/>
                  </a:lnTo>
                  <a:lnTo>
                    <a:pt x="1480961" y="1670483"/>
                  </a:lnTo>
                  <a:lnTo>
                    <a:pt x="1515965" y="1642954"/>
                  </a:lnTo>
                  <a:lnTo>
                    <a:pt x="1549587" y="1613807"/>
                  </a:lnTo>
                  <a:lnTo>
                    <a:pt x="1581769" y="1583102"/>
                  </a:lnTo>
                  <a:lnTo>
                    <a:pt x="1612451" y="1550896"/>
                  </a:lnTo>
                  <a:lnTo>
                    <a:pt x="1641576" y="1517248"/>
                  </a:lnTo>
                  <a:lnTo>
                    <a:pt x="1669085" y="1482216"/>
                  </a:lnTo>
                  <a:lnTo>
                    <a:pt x="1694920" y="1445858"/>
                  </a:lnTo>
                  <a:lnTo>
                    <a:pt x="1719024" y="1408233"/>
                  </a:lnTo>
                  <a:lnTo>
                    <a:pt x="1741337" y="1369398"/>
                  </a:lnTo>
                  <a:lnTo>
                    <a:pt x="1761801" y="1329412"/>
                  </a:lnTo>
                  <a:lnTo>
                    <a:pt x="1780359" y="1288333"/>
                  </a:lnTo>
                  <a:lnTo>
                    <a:pt x="1796951" y="1246220"/>
                  </a:lnTo>
                  <a:lnTo>
                    <a:pt x="1811521" y="1203130"/>
                  </a:lnTo>
                  <a:lnTo>
                    <a:pt x="1824008" y="1159123"/>
                  </a:lnTo>
                  <a:lnTo>
                    <a:pt x="1834356" y="1114256"/>
                  </a:lnTo>
                  <a:lnTo>
                    <a:pt x="1842506" y="1068587"/>
                  </a:lnTo>
                  <a:lnTo>
                    <a:pt x="1848399" y="1022175"/>
                  </a:lnTo>
                  <a:lnTo>
                    <a:pt x="1851978" y="975077"/>
                  </a:lnTo>
                  <a:lnTo>
                    <a:pt x="1853184" y="927354"/>
                  </a:lnTo>
                  <a:lnTo>
                    <a:pt x="1851978" y="879630"/>
                  </a:lnTo>
                  <a:lnTo>
                    <a:pt x="1848399" y="832532"/>
                  </a:lnTo>
                  <a:lnTo>
                    <a:pt x="1842506" y="786120"/>
                  </a:lnTo>
                  <a:lnTo>
                    <a:pt x="1834356" y="740451"/>
                  </a:lnTo>
                  <a:lnTo>
                    <a:pt x="1824008" y="695584"/>
                  </a:lnTo>
                  <a:lnTo>
                    <a:pt x="1811521" y="651577"/>
                  </a:lnTo>
                  <a:lnTo>
                    <a:pt x="1796951" y="608487"/>
                  </a:lnTo>
                  <a:lnTo>
                    <a:pt x="1780359" y="566374"/>
                  </a:lnTo>
                  <a:lnTo>
                    <a:pt x="1761801" y="525295"/>
                  </a:lnTo>
                  <a:lnTo>
                    <a:pt x="1741337" y="485309"/>
                  </a:lnTo>
                  <a:lnTo>
                    <a:pt x="1719024" y="446474"/>
                  </a:lnTo>
                  <a:lnTo>
                    <a:pt x="1694920" y="408849"/>
                  </a:lnTo>
                  <a:lnTo>
                    <a:pt x="1669085" y="372491"/>
                  </a:lnTo>
                  <a:lnTo>
                    <a:pt x="1641576" y="337459"/>
                  </a:lnTo>
                  <a:lnTo>
                    <a:pt x="1612451" y="303811"/>
                  </a:lnTo>
                  <a:lnTo>
                    <a:pt x="1581769" y="271605"/>
                  </a:lnTo>
                  <a:lnTo>
                    <a:pt x="1549587" y="240900"/>
                  </a:lnTo>
                  <a:lnTo>
                    <a:pt x="1515965" y="211753"/>
                  </a:lnTo>
                  <a:lnTo>
                    <a:pt x="1480961" y="184224"/>
                  </a:lnTo>
                  <a:lnTo>
                    <a:pt x="1444632" y="158370"/>
                  </a:lnTo>
                  <a:lnTo>
                    <a:pt x="1407037" y="134249"/>
                  </a:lnTo>
                  <a:lnTo>
                    <a:pt x="1368234" y="111921"/>
                  </a:lnTo>
                  <a:lnTo>
                    <a:pt x="1328281" y="91442"/>
                  </a:lnTo>
                  <a:lnTo>
                    <a:pt x="1287238" y="72872"/>
                  </a:lnTo>
                  <a:lnTo>
                    <a:pt x="1245161" y="56268"/>
                  </a:lnTo>
                  <a:lnTo>
                    <a:pt x="1202109" y="41689"/>
                  </a:lnTo>
                  <a:lnTo>
                    <a:pt x="1158141" y="29193"/>
                  </a:lnTo>
                  <a:lnTo>
                    <a:pt x="1113315" y="18839"/>
                  </a:lnTo>
                  <a:lnTo>
                    <a:pt x="1067689" y="10684"/>
                  </a:lnTo>
                  <a:lnTo>
                    <a:pt x="1021320" y="4787"/>
                  </a:lnTo>
                  <a:lnTo>
                    <a:pt x="974269" y="1206"/>
                  </a:lnTo>
                  <a:lnTo>
                    <a:pt x="926592" y="0"/>
                  </a:lnTo>
                  <a:close/>
                </a:path>
              </a:pathLst>
            </a:custGeom>
            <a:solidFill>
              <a:srgbClr val="00AFEF">
                <a:alpha val="50195"/>
              </a:srgbClr>
            </a:solidFill>
          </p:spPr>
          <p:txBody>
            <a:bodyPr wrap="square" lIns="0" tIns="0" rIns="0" bIns="0" rtlCol="0"/>
            <a:lstStyle/>
            <a:p>
              <a:endParaRPr/>
            </a:p>
          </p:txBody>
        </p:sp>
        <p:sp>
          <p:nvSpPr>
            <p:cNvPr id="22" name="object 17"/>
            <p:cNvSpPr/>
            <p:nvPr/>
          </p:nvSpPr>
          <p:spPr>
            <a:xfrm>
              <a:off x="4949190" y="1096517"/>
              <a:ext cx="1853564" cy="1854835"/>
            </a:xfrm>
            <a:custGeom>
              <a:avLst/>
              <a:gdLst/>
              <a:ahLst/>
              <a:cxnLst/>
              <a:rect l="l" t="t" r="r" b="b"/>
              <a:pathLst>
                <a:path w="1853565" h="1854835">
                  <a:moveTo>
                    <a:pt x="0" y="927354"/>
                  </a:moveTo>
                  <a:lnTo>
                    <a:pt x="1205" y="879630"/>
                  </a:lnTo>
                  <a:lnTo>
                    <a:pt x="4784" y="832532"/>
                  </a:lnTo>
                  <a:lnTo>
                    <a:pt x="10677" y="786120"/>
                  </a:lnTo>
                  <a:lnTo>
                    <a:pt x="18827" y="740451"/>
                  </a:lnTo>
                  <a:lnTo>
                    <a:pt x="29175" y="695584"/>
                  </a:lnTo>
                  <a:lnTo>
                    <a:pt x="41662" y="651577"/>
                  </a:lnTo>
                  <a:lnTo>
                    <a:pt x="56232" y="608487"/>
                  </a:lnTo>
                  <a:lnTo>
                    <a:pt x="72824" y="566374"/>
                  </a:lnTo>
                  <a:lnTo>
                    <a:pt x="91382" y="525295"/>
                  </a:lnTo>
                  <a:lnTo>
                    <a:pt x="111846" y="485309"/>
                  </a:lnTo>
                  <a:lnTo>
                    <a:pt x="134159" y="446474"/>
                  </a:lnTo>
                  <a:lnTo>
                    <a:pt x="158263" y="408849"/>
                  </a:lnTo>
                  <a:lnTo>
                    <a:pt x="184098" y="372491"/>
                  </a:lnTo>
                  <a:lnTo>
                    <a:pt x="211607" y="337459"/>
                  </a:lnTo>
                  <a:lnTo>
                    <a:pt x="240732" y="303811"/>
                  </a:lnTo>
                  <a:lnTo>
                    <a:pt x="271414" y="271605"/>
                  </a:lnTo>
                  <a:lnTo>
                    <a:pt x="303596" y="240900"/>
                  </a:lnTo>
                  <a:lnTo>
                    <a:pt x="337218" y="211753"/>
                  </a:lnTo>
                  <a:lnTo>
                    <a:pt x="372222" y="184224"/>
                  </a:lnTo>
                  <a:lnTo>
                    <a:pt x="408551" y="158370"/>
                  </a:lnTo>
                  <a:lnTo>
                    <a:pt x="446146" y="134249"/>
                  </a:lnTo>
                  <a:lnTo>
                    <a:pt x="484949" y="111921"/>
                  </a:lnTo>
                  <a:lnTo>
                    <a:pt x="524902" y="91442"/>
                  </a:lnTo>
                  <a:lnTo>
                    <a:pt x="565945" y="72872"/>
                  </a:lnTo>
                  <a:lnTo>
                    <a:pt x="608022" y="56268"/>
                  </a:lnTo>
                  <a:lnTo>
                    <a:pt x="651074" y="41689"/>
                  </a:lnTo>
                  <a:lnTo>
                    <a:pt x="695042" y="29193"/>
                  </a:lnTo>
                  <a:lnTo>
                    <a:pt x="739868" y="18839"/>
                  </a:lnTo>
                  <a:lnTo>
                    <a:pt x="785494" y="10684"/>
                  </a:lnTo>
                  <a:lnTo>
                    <a:pt x="831863" y="4787"/>
                  </a:lnTo>
                  <a:lnTo>
                    <a:pt x="878914" y="1206"/>
                  </a:lnTo>
                  <a:lnTo>
                    <a:pt x="926592" y="0"/>
                  </a:lnTo>
                  <a:lnTo>
                    <a:pt x="974269" y="1206"/>
                  </a:lnTo>
                  <a:lnTo>
                    <a:pt x="1021320" y="4787"/>
                  </a:lnTo>
                  <a:lnTo>
                    <a:pt x="1067689" y="10684"/>
                  </a:lnTo>
                  <a:lnTo>
                    <a:pt x="1113315" y="18839"/>
                  </a:lnTo>
                  <a:lnTo>
                    <a:pt x="1158141" y="29193"/>
                  </a:lnTo>
                  <a:lnTo>
                    <a:pt x="1202109" y="41689"/>
                  </a:lnTo>
                  <a:lnTo>
                    <a:pt x="1245161" y="56268"/>
                  </a:lnTo>
                  <a:lnTo>
                    <a:pt x="1287238" y="72872"/>
                  </a:lnTo>
                  <a:lnTo>
                    <a:pt x="1328281" y="91442"/>
                  </a:lnTo>
                  <a:lnTo>
                    <a:pt x="1368234" y="111921"/>
                  </a:lnTo>
                  <a:lnTo>
                    <a:pt x="1407037" y="134249"/>
                  </a:lnTo>
                  <a:lnTo>
                    <a:pt x="1444632" y="158370"/>
                  </a:lnTo>
                  <a:lnTo>
                    <a:pt x="1480961" y="184224"/>
                  </a:lnTo>
                  <a:lnTo>
                    <a:pt x="1515965" y="211753"/>
                  </a:lnTo>
                  <a:lnTo>
                    <a:pt x="1549587" y="240900"/>
                  </a:lnTo>
                  <a:lnTo>
                    <a:pt x="1581769" y="271605"/>
                  </a:lnTo>
                  <a:lnTo>
                    <a:pt x="1612451" y="303811"/>
                  </a:lnTo>
                  <a:lnTo>
                    <a:pt x="1641576" y="337459"/>
                  </a:lnTo>
                  <a:lnTo>
                    <a:pt x="1669085" y="372491"/>
                  </a:lnTo>
                  <a:lnTo>
                    <a:pt x="1694920" y="408849"/>
                  </a:lnTo>
                  <a:lnTo>
                    <a:pt x="1719024" y="446474"/>
                  </a:lnTo>
                  <a:lnTo>
                    <a:pt x="1741337" y="485309"/>
                  </a:lnTo>
                  <a:lnTo>
                    <a:pt x="1761801" y="525295"/>
                  </a:lnTo>
                  <a:lnTo>
                    <a:pt x="1780359" y="566374"/>
                  </a:lnTo>
                  <a:lnTo>
                    <a:pt x="1796951" y="608487"/>
                  </a:lnTo>
                  <a:lnTo>
                    <a:pt x="1811521" y="651577"/>
                  </a:lnTo>
                  <a:lnTo>
                    <a:pt x="1824008" y="695584"/>
                  </a:lnTo>
                  <a:lnTo>
                    <a:pt x="1834356" y="740451"/>
                  </a:lnTo>
                  <a:lnTo>
                    <a:pt x="1842506" y="786120"/>
                  </a:lnTo>
                  <a:lnTo>
                    <a:pt x="1848399" y="832532"/>
                  </a:lnTo>
                  <a:lnTo>
                    <a:pt x="1851978" y="879630"/>
                  </a:lnTo>
                  <a:lnTo>
                    <a:pt x="1853184" y="927354"/>
                  </a:lnTo>
                  <a:lnTo>
                    <a:pt x="1851978" y="975077"/>
                  </a:lnTo>
                  <a:lnTo>
                    <a:pt x="1848399" y="1022175"/>
                  </a:lnTo>
                  <a:lnTo>
                    <a:pt x="1842506" y="1068587"/>
                  </a:lnTo>
                  <a:lnTo>
                    <a:pt x="1834356" y="1114256"/>
                  </a:lnTo>
                  <a:lnTo>
                    <a:pt x="1824008" y="1159123"/>
                  </a:lnTo>
                  <a:lnTo>
                    <a:pt x="1811521" y="1203130"/>
                  </a:lnTo>
                  <a:lnTo>
                    <a:pt x="1796951" y="1246220"/>
                  </a:lnTo>
                  <a:lnTo>
                    <a:pt x="1780359" y="1288333"/>
                  </a:lnTo>
                  <a:lnTo>
                    <a:pt x="1761801" y="1329412"/>
                  </a:lnTo>
                  <a:lnTo>
                    <a:pt x="1741337" y="1369398"/>
                  </a:lnTo>
                  <a:lnTo>
                    <a:pt x="1719024" y="1408233"/>
                  </a:lnTo>
                  <a:lnTo>
                    <a:pt x="1694920" y="1445858"/>
                  </a:lnTo>
                  <a:lnTo>
                    <a:pt x="1669085" y="1482216"/>
                  </a:lnTo>
                  <a:lnTo>
                    <a:pt x="1641576" y="1517248"/>
                  </a:lnTo>
                  <a:lnTo>
                    <a:pt x="1612451" y="1550896"/>
                  </a:lnTo>
                  <a:lnTo>
                    <a:pt x="1581769" y="1583102"/>
                  </a:lnTo>
                  <a:lnTo>
                    <a:pt x="1549587" y="1613807"/>
                  </a:lnTo>
                  <a:lnTo>
                    <a:pt x="1515965" y="1642954"/>
                  </a:lnTo>
                  <a:lnTo>
                    <a:pt x="1480961" y="1670483"/>
                  </a:lnTo>
                  <a:lnTo>
                    <a:pt x="1444632" y="1696337"/>
                  </a:lnTo>
                  <a:lnTo>
                    <a:pt x="1407037" y="1720458"/>
                  </a:lnTo>
                  <a:lnTo>
                    <a:pt x="1368234" y="1742786"/>
                  </a:lnTo>
                  <a:lnTo>
                    <a:pt x="1328281" y="1763265"/>
                  </a:lnTo>
                  <a:lnTo>
                    <a:pt x="1287238" y="1781835"/>
                  </a:lnTo>
                  <a:lnTo>
                    <a:pt x="1245161" y="1798439"/>
                  </a:lnTo>
                  <a:lnTo>
                    <a:pt x="1202109" y="1813018"/>
                  </a:lnTo>
                  <a:lnTo>
                    <a:pt x="1158141" y="1825514"/>
                  </a:lnTo>
                  <a:lnTo>
                    <a:pt x="1113315" y="1835868"/>
                  </a:lnTo>
                  <a:lnTo>
                    <a:pt x="1067689" y="1844023"/>
                  </a:lnTo>
                  <a:lnTo>
                    <a:pt x="1021320" y="1849920"/>
                  </a:lnTo>
                  <a:lnTo>
                    <a:pt x="974269" y="1853501"/>
                  </a:lnTo>
                  <a:lnTo>
                    <a:pt x="926592" y="1854708"/>
                  </a:lnTo>
                  <a:lnTo>
                    <a:pt x="878914" y="1853501"/>
                  </a:lnTo>
                  <a:lnTo>
                    <a:pt x="831863" y="1849920"/>
                  </a:lnTo>
                  <a:lnTo>
                    <a:pt x="785494" y="1844023"/>
                  </a:lnTo>
                  <a:lnTo>
                    <a:pt x="739868" y="1835868"/>
                  </a:lnTo>
                  <a:lnTo>
                    <a:pt x="695042" y="1825514"/>
                  </a:lnTo>
                  <a:lnTo>
                    <a:pt x="651074" y="1813018"/>
                  </a:lnTo>
                  <a:lnTo>
                    <a:pt x="608022" y="1798439"/>
                  </a:lnTo>
                  <a:lnTo>
                    <a:pt x="565945" y="1781835"/>
                  </a:lnTo>
                  <a:lnTo>
                    <a:pt x="524902" y="1763265"/>
                  </a:lnTo>
                  <a:lnTo>
                    <a:pt x="484949" y="1742786"/>
                  </a:lnTo>
                  <a:lnTo>
                    <a:pt x="446146" y="1720458"/>
                  </a:lnTo>
                  <a:lnTo>
                    <a:pt x="408551" y="1696337"/>
                  </a:lnTo>
                  <a:lnTo>
                    <a:pt x="372222" y="1670483"/>
                  </a:lnTo>
                  <a:lnTo>
                    <a:pt x="337218" y="1642954"/>
                  </a:lnTo>
                  <a:lnTo>
                    <a:pt x="303596" y="1613807"/>
                  </a:lnTo>
                  <a:lnTo>
                    <a:pt x="271414" y="1583102"/>
                  </a:lnTo>
                  <a:lnTo>
                    <a:pt x="240732" y="1550896"/>
                  </a:lnTo>
                  <a:lnTo>
                    <a:pt x="211607" y="1517248"/>
                  </a:lnTo>
                  <a:lnTo>
                    <a:pt x="184098" y="1482216"/>
                  </a:lnTo>
                  <a:lnTo>
                    <a:pt x="158263" y="1445858"/>
                  </a:lnTo>
                  <a:lnTo>
                    <a:pt x="134159" y="1408233"/>
                  </a:lnTo>
                  <a:lnTo>
                    <a:pt x="111846" y="1369398"/>
                  </a:lnTo>
                  <a:lnTo>
                    <a:pt x="91382" y="1329412"/>
                  </a:lnTo>
                  <a:lnTo>
                    <a:pt x="72824" y="1288333"/>
                  </a:lnTo>
                  <a:lnTo>
                    <a:pt x="56232" y="1246220"/>
                  </a:lnTo>
                  <a:lnTo>
                    <a:pt x="41662" y="1203130"/>
                  </a:lnTo>
                  <a:lnTo>
                    <a:pt x="29175" y="1159123"/>
                  </a:lnTo>
                  <a:lnTo>
                    <a:pt x="18827" y="1114256"/>
                  </a:lnTo>
                  <a:lnTo>
                    <a:pt x="10677" y="1068587"/>
                  </a:lnTo>
                  <a:lnTo>
                    <a:pt x="4784" y="1022175"/>
                  </a:lnTo>
                  <a:lnTo>
                    <a:pt x="1205" y="975077"/>
                  </a:lnTo>
                  <a:lnTo>
                    <a:pt x="0" y="927354"/>
                  </a:lnTo>
                  <a:close/>
                </a:path>
              </a:pathLst>
            </a:custGeom>
            <a:ln w="38100">
              <a:solidFill>
                <a:srgbClr val="FFFFFF"/>
              </a:solidFill>
            </a:ln>
          </p:spPr>
          <p:txBody>
            <a:bodyPr wrap="square" lIns="0" tIns="0" rIns="0" bIns="0" rtlCol="0"/>
            <a:lstStyle/>
            <a:p>
              <a:endParaRPr/>
            </a:p>
          </p:txBody>
        </p:sp>
        <p:pic>
          <p:nvPicPr>
            <p:cNvPr id="23" name="object 18"/>
            <p:cNvPicPr/>
            <p:nvPr/>
          </p:nvPicPr>
          <p:blipFill>
            <a:blip r:embed="rId7" cstate="print"/>
            <a:stretch>
              <a:fillRect/>
            </a:stretch>
          </p:blipFill>
          <p:spPr>
            <a:xfrm>
              <a:off x="5120640" y="1254251"/>
              <a:ext cx="1504950" cy="810006"/>
            </a:xfrm>
            <a:prstGeom prst="rect">
              <a:avLst/>
            </a:prstGeom>
          </p:spPr>
        </p:pic>
        <p:pic>
          <p:nvPicPr>
            <p:cNvPr id="24" name="object 19"/>
            <p:cNvPicPr/>
            <p:nvPr/>
          </p:nvPicPr>
          <p:blipFill>
            <a:blip r:embed="rId8" cstate="print"/>
            <a:stretch>
              <a:fillRect/>
            </a:stretch>
          </p:blipFill>
          <p:spPr>
            <a:xfrm>
              <a:off x="5120640" y="1655063"/>
              <a:ext cx="1504950" cy="810005"/>
            </a:xfrm>
            <a:prstGeom prst="rect">
              <a:avLst/>
            </a:prstGeom>
          </p:spPr>
        </p:pic>
        <p:pic>
          <p:nvPicPr>
            <p:cNvPr id="25" name="object 20"/>
            <p:cNvPicPr/>
            <p:nvPr/>
          </p:nvPicPr>
          <p:blipFill>
            <a:blip r:embed="rId9" cstate="print"/>
            <a:stretch>
              <a:fillRect/>
            </a:stretch>
          </p:blipFill>
          <p:spPr>
            <a:xfrm>
              <a:off x="5292852" y="2055875"/>
              <a:ext cx="1160526" cy="810006"/>
            </a:xfrm>
            <a:prstGeom prst="rect">
              <a:avLst/>
            </a:prstGeom>
          </p:spPr>
        </p:pic>
      </p:grpSp>
      <p:pic>
        <p:nvPicPr>
          <p:cNvPr id="27" name="object 23"/>
          <p:cNvPicPr/>
          <p:nvPr/>
        </p:nvPicPr>
        <p:blipFill>
          <a:blip r:embed="rId10" cstate="print"/>
          <a:stretch>
            <a:fillRect/>
          </a:stretch>
        </p:blipFill>
        <p:spPr>
          <a:xfrm>
            <a:off x="5032755" y="2755900"/>
            <a:ext cx="2322576" cy="972312"/>
          </a:xfrm>
          <a:prstGeom prst="rect">
            <a:avLst/>
          </a:prstGeom>
        </p:spPr>
      </p:pic>
      <p:pic>
        <p:nvPicPr>
          <p:cNvPr id="28" name="object 25"/>
          <p:cNvPicPr/>
          <p:nvPr/>
        </p:nvPicPr>
        <p:blipFill>
          <a:blip r:embed="rId11" cstate="print"/>
          <a:stretch>
            <a:fillRect/>
          </a:stretch>
        </p:blipFill>
        <p:spPr>
          <a:xfrm>
            <a:off x="5708903" y="3144519"/>
            <a:ext cx="1180338" cy="366141"/>
          </a:xfrm>
          <a:prstGeom prst="rect">
            <a:avLst/>
          </a:prstGeom>
        </p:spPr>
      </p:pic>
      <p:sp>
        <p:nvSpPr>
          <p:cNvPr id="29" name="object 26"/>
          <p:cNvSpPr/>
          <p:nvPr/>
        </p:nvSpPr>
        <p:spPr>
          <a:xfrm>
            <a:off x="6041770" y="2372359"/>
            <a:ext cx="381000" cy="381000"/>
          </a:xfrm>
          <a:custGeom>
            <a:avLst/>
            <a:gdLst/>
            <a:ahLst/>
            <a:cxnLst/>
            <a:rect l="l" t="t" r="r" b="b"/>
            <a:pathLst>
              <a:path w="381000" h="381000">
                <a:moveTo>
                  <a:pt x="380746" y="129540"/>
                </a:moveTo>
                <a:lnTo>
                  <a:pt x="251333" y="129540"/>
                </a:lnTo>
                <a:lnTo>
                  <a:pt x="251333" y="0"/>
                </a:lnTo>
                <a:lnTo>
                  <a:pt x="129413" y="0"/>
                </a:lnTo>
                <a:lnTo>
                  <a:pt x="129413" y="129540"/>
                </a:lnTo>
                <a:lnTo>
                  <a:pt x="0" y="129540"/>
                </a:lnTo>
                <a:lnTo>
                  <a:pt x="0" y="251460"/>
                </a:lnTo>
                <a:lnTo>
                  <a:pt x="129413" y="251460"/>
                </a:lnTo>
                <a:lnTo>
                  <a:pt x="129413" y="381000"/>
                </a:lnTo>
                <a:lnTo>
                  <a:pt x="251333" y="381000"/>
                </a:lnTo>
                <a:lnTo>
                  <a:pt x="251333" y="251460"/>
                </a:lnTo>
                <a:lnTo>
                  <a:pt x="380746" y="251460"/>
                </a:lnTo>
                <a:lnTo>
                  <a:pt x="380746" y="129540"/>
                </a:lnTo>
                <a:close/>
              </a:path>
            </a:pathLst>
          </a:custGeom>
          <a:solidFill>
            <a:srgbClr val="FF0000"/>
          </a:solidFill>
        </p:spPr>
        <p:txBody>
          <a:bodyPr wrap="square" lIns="0" tIns="0" rIns="0" bIns="0" rtlCol="0"/>
          <a:lstStyle/>
          <a:p>
            <a:endParaRPr/>
          </a:p>
        </p:txBody>
      </p:sp>
      <p:pic>
        <p:nvPicPr>
          <p:cNvPr id="30" name="object 27"/>
          <p:cNvPicPr/>
          <p:nvPr/>
        </p:nvPicPr>
        <p:blipFill>
          <a:blip r:embed="rId12" cstate="print"/>
          <a:stretch>
            <a:fillRect/>
          </a:stretch>
        </p:blipFill>
        <p:spPr>
          <a:xfrm>
            <a:off x="4089399" y="5877050"/>
            <a:ext cx="771918" cy="482346"/>
          </a:xfrm>
          <a:prstGeom prst="rect">
            <a:avLst/>
          </a:prstGeom>
        </p:spPr>
      </p:pic>
      <p:pic>
        <p:nvPicPr>
          <p:cNvPr id="31" name="object 28"/>
          <p:cNvPicPr/>
          <p:nvPr/>
        </p:nvPicPr>
        <p:blipFill>
          <a:blip r:embed="rId13" cstate="print"/>
          <a:stretch>
            <a:fillRect/>
          </a:stretch>
        </p:blipFill>
        <p:spPr>
          <a:xfrm>
            <a:off x="6736586" y="4333227"/>
            <a:ext cx="762774" cy="398538"/>
          </a:xfrm>
          <a:prstGeom prst="rect">
            <a:avLst/>
          </a:prstGeom>
        </p:spPr>
      </p:pic>
      <p:pic>
        <p:nvPicPr>
          <p:cNvPr id="32" name="object 29"/>
          <p:cNvPicPr/>
          <p:nvPr/>
        </p:nvPicPr>
        <p:blipFill>
          <a:blip r:embed="rId14" cstate="print"/>
          <a:stretch>
            <a:fillRect/>
          </a:stretch>
        </p:blipFill>
        <p:spPr>
          <a:xfrm>
            <a:off x="10013187" y="5456428"/>
            <a:ext cx="768857" cy="360438"/>
          </a:xfrm>
          <a:prstGeom prst="rect">
            <a:avLst/>
          </a:prstGeom>
        </p:spPr>
      </p:pic>
      <p:pic>
        <p:nvPicPr>
          <p:cNvPr id="33" name="object 30"/>
          <p:cNvPicPr/>
          <p:nvPr/>
        </p:nvPicPr>
        <p:blipFill>
          <a:blip r:embed="rId15" cstate="print"/>
          <a:stretch>
            <a:fillRect/>
          </a:stretch>
        </p:blipFill>
        <p:spPr>
          <a:xfrm>
            <a:off x="2954019" y="5240019"/>
            <a:ext cx="750569" cy="393992"/>
          </a:xfrm>
          <a:prstGeom prst="rect">
            <a:avLst/>
          </a:prstGeom>
        </p:spPr>
      </p:pic>
      <p:pic>
        <p:nvPicPr>
          <p:cNvPr id="34" name="object 31"/>
          <p:cNvPicPr/>
          <p:nvPr/>
        </p:nvPicPr>
        <p:blipFill>
          <a:blip r:embed="rId16" cstate="print"/>
          <a:stretch>
            <a:fillRect/>
          </a:stretch>
        </p:blipFill>
        <p:spPr>
          <a:xfrm>
            <a:off x="8429751" y="4212843"/>
            <a:ext cx="1732026" cy="1610106"/>
          </a:xfrm>
          <a:prstGeom prst="rect">
            <a:avLst/>
          </a:prstGeom>
        </p:spPr>
      </p:pic>
      <p:pic>
        <p:nvPicPr>
          <p:cNvPr id="35" name="object 32"/>
          <p:cNvPicPr/>
          <p:nvPr/>
        </p:nvPicPr>
        <p:blipFill>
          <a:blip r:embed="rId17" cstate="print"/>
          <a:stretch>
            <a:fillRect/>
          </a:stretch>
        </p:blipFill>
        <p:spPr>
          <a:xfrm>
            <a:off x="3449319" y="3613911"/>
            <a:ext cx="1985010" cy="1986533"/>
          </a:xfrm>
          <a:prstGeom prst="rect">
            <a:avLst/>
          </a:prstGeom>
        </p:spPr>
      </p:pic>
      <p:pic>
        <p:nvPicPr>
          <p:cNvPr id="36" name="object 33"/>
          <p:cNvPicPr/>
          <p:nvPr/>
        </p:nvPicPr>
        <p:blipFill>
          <a:blip r:embed="rId18" cstate="print"/>
          <a:stretch>
            <a:fillRect/>
          </a:stretch>
        </p:blipFill>
        <p:spPr>
          <a:xfrm>
            <a:off x="4557267" y="4249419"/>
            <a:ext cx="2463546" cy="2215134"/>
          </a:xfrm>
          <a:prstGeom prst="rect">
            <a:avLst/>
          </a:prstGeom>
        </p:spPr>
      </p:pic>
      <p:pic>
        <p:nvPicPr>
          <p:cNvPr id="37" name="object 34"/>
          <p:cNvPicPr/>
          <p:nvPr/>
        </p:nvPicPr>
        <p:blipFill>
          <a:blip r:embed="rId19" cstate="print"/>
          <a:stretch>
            <a:fillRect/>
          </a:stretch>
        </p:blipFill>
        <p:spPr>
          <a:xfrm>
            <a:off x="6477506" y="4479545"/>
            <a:ext cx="2259330" cy="1985010"/>
          </a:xfrm>
          <a:prstGeom prst="rect">
            <a:avLst/>
          </a:prstGeom>
        </p:spPr>
      </p:pic>
    </p:spTree>
    <p:extLst>
      <p:ext uri="{BB962C8B-B14F-4D97-AF65-F5344CB8AC3E}">
        <p14:creationId xmlns:p14="http://schemas.microsoft.com/office/powerpoint/2010/main" val="106634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職業災害調查、統計</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(37-38)</a:t>
            </a:r>
            <a:endParaRPr 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object 3"/>
          <p:cNvSpPr txBox="1"/>
          <p:nvPr/>
        </p:nvSpPr>
        <p:spPr>
          <a:xfrm>
            <a:off x="360000" y="1012169"/>
            <a:ext cx="7075170" cy="2212785"/>
          </a:xfrm>
          <a:prstGeom prst="rect">
            <a:avLst/>
          </a:prstGeom>
        </p:spPr>
        <p:txBody>
          <a:bodyPr vert="horz" wrap="square" lIns="0" tIns="194945" rIns="0" bIns="0" rtlCol="0">
            <a:spAutoFit/>
          </a:bodyPr>
          <a:lstStyle/>
          <a:p>
            <a:pPr marL="354965" indent="-342265">
              <a:lnSpc>
                <a:spcPct val="100000"/>
              </a:lnSpc>
              <a:spcBef>
                <a:spcPts val="1535"/>
              </a:spcBef>
              <a:buFont typeface="Wingdings"/>
              <a:buChar char=""/>
              <a:tabLst>
                <a:tab pos="354965" algn="l"/>
              </a:tabLst>
            </a:pPr>
            <a:r>
              <a:rPr sz="2400" spc="-5" dirty="0" err="1">
                <a:latin typeface="Times New Roman" panose="02020603050405020304" pitchFamily="18" charset="0"/>
                <a:ea typeface="標楷體" panose="03000509000000000000" pitchFamily="65" charset="-120"/>
                <a:cs typeface="Times New Roman" panose="02020603050405020304" pitchFamily="18" charset="0"/>
              </a:rPr>
              <a:t>雇主應即採取必要之</a:t>
            </a:r>
            <a:r>
              <a:rPr sz="240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急救、搶救</a:t>
            </a:r>
            <a:r>
              <a:rPr sz="2400" spc="-20" dirty="0" err="1">
                <a:latin typeface="Times New Roman" panose="02020603050405020304" pitchFamily="18" charset="0"/>
                <a:ea typeface="標楷體" panose="03000509000000000000" pitchFamily="65" charset="-120"/>
                <a:cs typeface="Times New Roman" panose="02020603050405020304" pitchFamily="18" charset="0"/>
              </a:rPr>
              <a:t>等措施</a:t>
            </a:r>
            <a:r>
              <a:rPr lang="zh-TW" altLang="en-US" sz="2400" spc="-50" dirty="0">
                <a:latin typeface="Times New Roman" panose="02020603050405020304" pitchFamily="18" charset="0"/>
                <a:ea typeface="標楷體" panose="03000509000000000000" pitchFamily="65" charset="-120"/>
                <a:cs typeface="Times New Roman" panose="02020603050405020304" pitchFamily="18" charset="0"/>
              </a:rPr>
              <a:t>。</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a:p>
            <a:pPr marL="354965" indent="-342265">
              <a:lnSpc>
                <a:spcPct val="100000"/>
              </a:lnSpc>
              <a:spcBef>
                <a:spcPts val="1440"/>
              </a:spcBef>
              <a:buFont typeface="Wingdings"/>
              <a:buChar char=""/>
              <a:tabLst>
                <a:tab pos="354965" algn="l"/>
              </a:tabLst>
            </a:pPr>
            <a:r>
              <a:rPr sz="2400" spc="-5" dirty="0" err="1">
                <a:latin typeface="Times New Roman" panose="02020603050405020304" pitchFamily="18" charset="0"/>
                <a:ea typeface="標楷體" panose="03000509000000000000" pitchFamily="65" charset="-120"/>
                <a:cs typeface="Times New Roman" panose="02020603050405020304" pitchFamily="18" charset="0"/>
              </a:rPr>
              <a:t>會同勞工代表實施</a:t>
            </a:r>
            <a:r>
              <a:rPr sz="2400" spc="-15"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調查、分析及作成紀錄</a:t>
            </a:r>
            <a:r>
              <a:rPr lang="zh-TW" altLang="en-US" sz="2400" spc="-50" dirty="0">
                <a:latin typeface="Times New Roman" panose="02020603050405020304" pitchFamily="18" charset="0"/>
                <a:ea typeface="標楷體" panose="03000509000000000000" pitchFamily="65" charset="-120"/>
                <a:cs typeface="Times New Roman" panose="02020603050405020304" pitchFamily="18" charset="0"/>
              </a:rPr>
              <a:t>。</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a:p>
            <a:pPr marL="354965" indent="-342265">
              <a:lnSpc>
                <a:spcPct val="100000"/>
              </a:lnSpc>
              <a:spcBef>
                <a:spcPts val="1440"/>
              </a:spcBef>
              <a:buFont typeface="Wingdings"/>
              <a:buChar char=""/>
              <a:tabLst>
                <a:tab pos="354965" algn="l"/>
              </a:tabLst>
            </a:pPr>
            <a:r>
              <a:rPr sz="2400" dirty="0" err="1">
                <a:latin typeface="Times New Roman" panose="02020603050405020304" pitchFamily="18" charset="0"/>
                <a:ea typeface="標楷體" panose="03000509000000000000" pitchFamily="65" charset="-120"/>
                <a:cs typeface="Times New Roman" panose="02020603050405020304" pitchFamily="18" charset="0"/>
              </a:rPr>
              <a:t>填載</a:t>
            </a:r>
            <a:r>
              <a:rPr sz="2400" spc="-1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職業災害內容及統計</a:t>
            </a:r>
            <a:r>
              <a:rPr lang="zh-TW" altLang="en-US" sz="2400" spc="-50" dirty="0">
                <a:latin typeface="Times New Roman" panose="02020603050405020304" pitchFamily="18" charset="0"/>
                <a:ea typeface="標楷體" panose="03000509000000000000" pitchFamily="65" charset="-120"/>
                <a:cs typeface="Times New Roman" panose="02020603050405020304" pitchFamily="18" charset="0"/>
              </a:rPr>
              <a:t>。</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a:p>
            <a:pPr marL="354965" indent="-342265">
              <a:lnSpc>
                <a:spcPct val="100000"/>
              </a:lnSpc>
              <a:spcBef>
                <a:spcPts val="1440"/>
              </a:spcBef>
              <a:buFont typeface="Wingdings"/>
              <a:buChar char=""/>
              <a:tabLst>
                <a:tab pos="354965" algn="l"/>
              </a:tabLst>
            </a:pPr>
            <a:r>
              <a:rPr sz="2400" spc="-5" dirty="0" err="1">
                <a:latin typeface="Times New Roman" panose="02020603050405020304" pitchFamily="18" charset="0"/>
                <a:ea typeface="標楷體" panose="03000509000000000000" pitchFamily="65" charset="-120"/>
                <a:cs typeface="Times New Roman" panose="02020603050405020304" pitchFamily="18" charset="0"/>
              </a:rPr>
              <a:t>按月報請勞動檢查機構備查，並</a:t>
            </a:r>
            <a:r>
              <a:rPr sz="240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公布於工作場所</a:t>
            </a:r>
            <a:r>
              <a:rPr sz="2400" spc="-50" dirty="0">
                <a:latin typeface="Times New Roman" panose="02020603050405020304" pitchFamily="18" charset="0"/>
                <a:ea typeface="標楷體" panose="03000509000000000000" pitchFamily="65" charset="-120"/>
                <a:cs typeface="Times New Roman" panose="02020603050405020304" pitchFamily="18" charset="0"/>
              </a:rPr>
              <a:t>。</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object 6"/>
          <p:cNvPicPr>
            <a:picLocks noChangeAspect="1"/>
          </p:cNvPicPr>
          <p:nvPr/>
        </p:nvPicPr>
        <p:blipFill>
          <a:blip r:embed="rId3" cstate="print"/>
          <a:stretch>
            <a:fillRect/>
          </a:stretch>
        </p:blipFill>
        <p:spPr>
          <a:xfrm>
            <a:off x="3324606" y="3224954"/>
            <a:ext cx="8148809" cy="3168000"/>
          </a:xfrm>
          <a:prstGeom prst="rect">
            <a:avLst/>
          </a:prstGeom>
        </p:spPr>
      </p:pic>
    </p:spTree>
    <p:extLst>
      <p:ext uri="{BB962C8B-B14F-4D97-AF65-F5344CB8AC3E}">
        <p14:creationId xmlns:p14="http://schemas.microsoft.com/office/powerpoint/2010/main" val="202414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職業災害通報</a:t>
            </a:r>
          </a:p>
        </p:txBody>
      </p:sp>
      <p:sp>
        <p:nvSpPr>
          <p:cNvPr id="3" name="矩形 2"/>
          <p:cNvSpPr/>
          <p:nvPr/>
        </p:nvSpPr>
        <p:spPr>
          <a:xfrm>
            <a:off x="359999" y="1083576"/>
            <a:ext cx="10698525" cy="4708981"/>
          </a:xfrm>
          <a:prstGeom prst="rect">
            <a:avLst/>
          </a:prstGeom>
        </p:spPr>
        <p:txBody>
          <a:bodyPr wrap="square">
            <a:spAutoFit/>
          </a:bodyPr>
          <a:lstStyle/>
          <a:p>
            <a:pPr indent="-342265">
              <a:lnSpc>
                <a:spcPts val="6000"/>
              </a:lnSpc>
              <a:buFont typeface="Wingdings"/>
              <a:buChar char=""/>
              <a:tabLst>
                <a:tab pos="808355" algn="l"/>
              </a:tabLst>
            </a:pPr>
            <a:r>
              <a:rPr lang="zh-TW" altLang="en-US" sz="2000" spc="-3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死亡災害</a:t>
            </a:r>
            <a:r>
              <a:rPr lang="zh-TW" altLang="en-US" sz="2000" spc="-40" dirty="0">
                <a:latin typeface="Times New Roman" panose="02020603050405020304" pitchFamily="18" charset="0"/>
                <a:ea typeface="標楷體" panose="03000509000000000000" pitchFamily="65" charset="-120"/>
                <a:cs typeface="Times New Roman" panose="02020603050405020304" pitchFamily="18" charset="0"/>
              </a:rPr>
              <a:t>者。</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indent="-342265">
              <a:lnSpc>
                <a:spcPts val="6000"/>
              </a:lnSpc>
              <a:buFont typeface="Wingdings"/>
              <a:buChar char=""/>
              <a:tabLst>
                <a:tab pos="808355" algn="l"/>
              </a:tabLst>
            </a:pPr>
            <a:r>
              <a:rPr lang="zh-TW" altLang="en-US" sz="2000" spc="-35" dirty="0">
                <a:latin typeface="Times New Roman" panose="02020603050405020304" pitchFamily="18" charset="0"/>
                <a:ea typeface="標楷體" panose="03000509000000000000" pitchFamily="65" charset="-120"/>
                <a:cs typeface="Times New Roman" panose="02020603050405020304" pitchFamily="18" charset="0"/>
              </a:rPr>
              <a:t>罹災人數在</a:t>
            </a:r>
            <a:r>
              <a:rPr lang="en-US" altLang="zh-TW" sz="2000" spc="-19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spc="-3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人以上</a:t>
            </a:r>
            <a:r>
              <a:rPr lang="zh-TW" altLang="en-US" sz="2000" spc="-5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indent="-342265">
              <a:lnSpc>
                <a:spcPts val="6000"/>
              </a:lnSpc>
              <a:buFont typeface="Wingdings"/>
              <a:buChar char=""/>
              <a:tabLst>
                <a:tab pos="808355" algn="l"/>
              </a:tabLst>
            </a:pPr>
            <a:r>
              <a:rPr lang="zh-TW" altLang="en-US" sz="2000" spc="-35" dirty="0">
                <a:latin typeface="Times New Roman" panose="02020603050405020304" pitchFamily="18" charset="0"/>
                <a:ea typeface="標楷體" panose="03000509000000000000" pitchFamily="65" charset="-120"/>
                <a:cs typeface="Times New Roman" panose="02020603050405020304" pitchFamily="18" charset="0"/>
              </a:rPr>
              <a:t>罹災人數在</a:t>
            </a:r>
            <a:r>
              <a:rPr lang="en-US" altLang="zh-TW" sz="2000" spc="29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spc="-3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人以上，且須住院治療</a:t>
            </a:r>
            <a:r>
              <a:rPr lang="zh-TW" altLang="en-US" sz="2000" spc="-5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indent="-342265">
              <a:lnSpc>
                <a:spcPts val="6000"/>
              </a:lnSpc>
              <a:buFont typeface="Wingdings"/>
              <a:buChar char=""/>
              <a:tabLst>
                <a:tab pos="808355" algn="l"/>
              </a:tabLst>
            </a:pPr>
            <a:r>
              <a:rPr lang="zh-TW" altLang="en-US" sz="2000" spc="-3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其他</a:t>
            </a:r>
            <a:r>
              <a:rPr lang="zh-TW" altLang="en-US" sz="2000" spc="-40" dirty="0">
                <a:latin typeface="Times New Roman" panose="02020603050405020304" pitchFamily="18" charset="0"/>
                <a:ea typeface="標楷體" panose="03000509000000000000" pitchFamily="65" charset="-120"/>
                <a:cs typeface="Times New Roman" panose="02020603050405020304" pitchFamily="18" charset="0"/>
              </a:rPr>
              <a:t>經中央主管機關指定公告之災害。</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6000"/>
              </a:lnSpc>
            </a:pPr>
            <a:r>
              <a:rPr lang="en-US" altLang="zh-TW" sz="4400" b="1" spc="-70"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4400" b="1" spc="-70"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4400" b="1" spc="-70"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sz="4400" b="1" spc="-5"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小時</a:t>
            </a:r>
            <a:r>
              <a:rPr lang="zh-TW" altLang="en-US" sz="2000" spc="-45" dirty="0">
                <a:latin typeface="Times New Roman" panose="02020603050405020304" pitchFamily="18" charset="0"/>
                <a:ea typeface="標楷體" panose="03000509000000000000" pitchFamily="65" charset="-120"/>
                <a:cs typeface="Times New Roman" panose="02020603050405020304" pitchFamily="18" charset="0"/>
              </a:rPr>
              <a:t>通報勞動檢查機構</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6000"/>
              </a:lnSpc>
            </a:pPr>
            <a:r>
              <a:rPr lang="zh-TW" altLang="en-US" sz="2000" spc="-35" dirty="0">
                <a:latin typeface="Times New Roman" panose="02020603050405020304" pitchFamily="18" charset="0"/>
                <a:ea typeface="標楷體" panose="03000509000000000000" pitchFamily="65" charset="-120"/>
                <a:cs typeface="Times New Roman" panose="02020603050405020304" pitchFamily="18" charset="0"/>
              </a:rPr>
              <a:t>未通報者處</a:t>
            </a:r>
            <a:r>
              <a:rPr lang="zh-TW" altLang="en-US" sz="4400" spc="-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新臺幣</a:t>
            </a:r>
            <a:r>
              <a:rPr lang="en-US" altLang="zh-TW" sz="4400" spc="-32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4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萬至</a:t>
            </a:r>
            <a:r>
              <a:rPr lang="en-US" altLang="zh-TW" sz="4400" spc="-32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30</a:t>
            </a:r>
            <a:r>
              <a:rPr lang="zh-TW" altLang="en-US" sz="4400" spc="-2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萬罰鍰</a:t>
            </a:r>
            <a:endParaRPr lang="zh-TW" altLang="en-US" sz="4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object 3"/>
          <p:cNvPicPr>
            <a:picLocks noChangeAspect="1"/>
          </p:cNvPicPr>
          <p:nvPr/>
        </p:nvPicPr>
        <p:blipFill>
          <a:blip r:embed="rId3" cstate="print"/>
          <a:stretch>
            <a:fillRect/>
          </a:stretch>
        </p:blipFill>
        <p:spPr>
          <a:xfrm>
            <a:off x="8846819" y="1260000"/>
            <a:ext cx="2970168" cy="3096000"/>
          </a:xfrm>
          <a:prstGeom prst="rect">
            <a:avLst/>
          </a:prstGeom>
        </p:spPr>
      </p:pic>
    </p:spTree>
    <p:extLst>
      <p:ext uri="{BB962C8B-B14F-4D97-AF65-F5344CB8AC3E}">
        <p14:creationId xmlns:p14="http://schemas.microsoft.com/office/powerpoint/2010/main" val="3678030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70391"/>
            <a:ext cx="11347269" cy="900000"/>
          </a:xfrm>
        </p:spPr>
        <p:txBody>
          <a:bodyPr lIns="0" tIns="0" rIns="0" bIns="0">
            <a:normAutofit/>
          </a:body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職業安全衛生的現況</a:t>
            </a:r>
            <a:endParaRPr 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4" name="圖表 3"/>
          <p:cNvGraphicFramePr>
            <a:graphicFrameLocks noChangeAspect="1"/>
          </p:cNvGraphicFramePr>
          <p:nvPr/>
        </p:nvGraphicFramePr>
        <p:xfrm>
          <a:off x="864794" y="1033461"/>
          <a:ext cx="9986883" cy="54000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783739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職業安全衛生的現況</a:t>
            </a:r>
            <a:endParaRPr 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字方塊 4">
            <a:extLst>
              <a:ext uri="{FF2B5EF4-FFF2-40B4-BE49-F238E27FC236}">
                <a16:creationId xmlns:a16="http://schemas.microsoft.com/office/drawing/2014/main" id="{0886F316-AB77-4036-A401-F8BDED8B0650}"/>
              </a:ext>
            </a:extLst>
          </p:cNvPr>
          <p:cNvSpPr txBox="1"/>
          <p:nvPr/>
        </p:nvSpPr>
        <p:spPr>
          <a:xfrm>
            <a:off x="396000" y="902376"/>
            <a:ext cx="11638684" cy="5949577"/>
          </a:xfrm>
          <a:prstGeom prst="rect">
            <a:avLst/>
          </a:prstGeom>
          <a:noFill/>
        </p:spPr>
        <p:txBody>
          <a:bodyPr wrap="square">
            <a:spAutoFit/>
          </a:bodyPr>
          <a:lstStyle/>
          <a:p>
            <a:pPr marL="342900" indent="-342900">
              <a:lnSpc>
                <a:spcPts val="4200"/>
              </a:lnSpc>
              <a:buFont typeface="Wingdings" panose="05000000000000000000" pitchFamily="2" charset="2"/>
              <a:buChar char="l"/>
            </a:pP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113</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(2024</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截至目前，勞動部公布的重大職業災害死亡人數為</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287</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人，較</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112</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年減少</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人，降幅為</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4.3%</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2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4200"/>
              </a:lnSpc>
              <a:buFont typeface="Wingdings" panose="05000000000000000000" pitchFamily="2" charset="2"/>
              <a:buChar char="l"/>
            </a:pP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其中，營造業墜落致死人數已降至</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83</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人，較</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112</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年的</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102</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人減少</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19</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人，但營造業墜落致死仍占所有行業的比例較高。</a:t>
            </a:r>
            <a:endParaRPr lang="en-US" altLang="zh-TW" sz="22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4200"/>
              </a:lnSpc>
              <a:buFont typeface="Wingdings" panose="05000000000000000000" pitchFamily="2" charset="2"/>
              <a:buChar char="l"/>
            </a:pP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營造業職災死亡媒介物仍以施工架、開口及屋頂、屋架、梁等為主，其中施工架職災死亡人數有增加趨勢，且災害情境同類型之墜落職災一再發生。</a:t>
            </a:r>
            <a:endParaRPr lang="en-US" altLang="zh-TW" sz="22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4200"/>
              </a:lnSpc>
              <a:buFont typeface="Wingdings" panose="05000000000000000000" pitchFamily="2" charset="2"/>
              <a:buChar char="l"/>
            </a:pP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營造業墜落職災案件，罹災者多未曾接受一般安全衛生教育訓練，且有雇用非法移工情形，顯示營造廠商工地安全管理鬆散。</a:t>
            </a:r>
            <a:endParaRPr lang="en-US" altLang="zh-TW" sz="22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4200"/>
              </a:lnSpc>
              <a:buFont typeface="Wingdings" panose="05000000000000000000" pitchFamily="2" charset="2"/>
              <a:buChar char="l"/>
            </a:pP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另，勞工安全意識薄弱，工地雖已設置安全設施，然勞工為圖工作方便，任意拆除、不予使用或未依安全程序作業等，且未正確戴用個人防護具，管理人員亦未善盡督導責任，致同類型災害一再發生。 </a:t>
            </a:r>
          </a:p>
        </p:txBody>
      </p:sp>
    </p:spTree>
    <p:custDataLst>
      <p:tags r:id="rId1"/>
    </p:custDataLst>
    <p:extLst>
      <p:ext uri="{BB962C8B-B14F-4D97-AF65-F5344CB8AC3E}">
        <p14:creationId xmlns:p14="http://schemas.microsoft.com/office/powerpoint/2010/main" val="2406503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工作者申訴</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(39)</a:t>
            </a:r>
            <a:endPar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6" name="object 7"/>
          <p:cNvGraphicFramePr>
            <a:graphicFrameLocks noGrp="1"/>
          </p:cNvGraphicFramePr>
          <p:nvPr>
            <p:extLst>
              <p:ext uri="{D42A27DB-BD31-4B8C-83A1-F6EECF244321}">
                <p14:modId xmlns:p14="http://schemas.microsoft.com/office/powerpoint/2010/main" val="477285433"/>
              </p:ext>
            </p:extLst>
          </p:nvPr>
        </p:nvGraphicFramePr>
        <p:xfrm>
          <a:off x="4753356" y="360000"/>
          <a:ext cx="7114794" cy="5974125"/>
        </p:xfrm>
        <a:graphic>
          <a:graphicData uri="http://schemas.openxmlformats.org/drawingml/2006/table">
            <a:tbl>
              <a:tblPr firstRow="1" bandRow="1">
                <a:tableStyleId>{2D5ABB26-0587-4C30-8999-92F81FD0307C}</a:tableStyleId>
              </a:tblPr>
              <a:tblGrid>
                <a:gridCol w="31875">
                  <a:extLst>
                    <a:ext uri="{9D8B030D-6E8A-4147-A177-3AD203B41FA5}">
                      <a16:colId xmlns:a16="http://schemas.microsoft.com/office/drawing/2014/main" val="20000"/>
                    </a:ext>
                  </a:extLst>
                </a:gridCol>
                <a:gridCol w="7051044">
                  <a:extLst>
                    <a:ext uri="{9D8B030D-6E8A-4147-A177-3AD203B41FA5}">
                      <a16:colId xmlns:a16="http://schemas.microsoft.com/office/drawing/2014/main" val="20001"/>
                    </a:ext>
                  </a:extLst>
                </a:gridCol>
                <a:gridCol w="31875">
                  <a:extLst>
                    <a:ext uri="{9D8B030D-6E8A-4147-A177-3AD203B41FA5}">
                      <a16:colId xmlns:a16="http://schemas.microsoft.com/office/drawing/2014/main" val="1599319037"/>
                    </a:ext>
                  </a:extLst>
                </a:gridCol>
              </a:tblGrid>
              <a:tr h="404858">
                <a:tc gridSpan="3">
                  <a:txBody>
                    <a:bodyPr/>
                    <a:lstStyle/>
                    <a:p>
                      <a:pPr marL="0" indent="0" algn="l">
                        <a:lnSpc>
                          <a:spcPts val="2800"/>
                        </a:lnSpc>
                        <a:spcBef>
                          <a:spcPts val="0"/>
                        </a:spcBef>
                      </a:pPr>
                      <a:r>
                        <a:rPr sz="2000" spc="-15" dirty="0" err="1">
                          <a:latin typeface="Times New Roman" panose="02020603050405020304" pitchFamily="18" charset="0"/>
                          <a:ea typeface="標楷體" panose="03000509000000000000" pitchFamily="65" charset="-120"/>
                          <a:cs typeface="Times New Roman" panose="02020603050405020304" pitchFamily="18" charset="0"/>
                        </a:rPr>
                        <a:t>工作者發現下列情形之一者，得向</a:t>
                      </a:r>
                      <a:r>
                        <a:rPr sz="2000" spc="-5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雇</a:t>
                      </a:r>
                      <a:r>
                        <a:rPr lang="zh-TW" altLang="en-US" sz="2000" spc="-5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主</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txBody>
                  <a:tcPr marL="0" marR="0" marT="34925" marB="0">
                    <a:lnL w="9525">
                      <a:solidFill>
                        <a:srgbClr val="00AF50"/>
                      </a:solidFill>
                      <a:prstDash val="sysDashDot"/>
                    </a:lnL>
                    <a:lnR w="9525">
                      <a:solidFill>
                        <a:srgbClr val="00AF50"/>
                      </a:solidFill>
                      <a:prstDash val="sysDashDot"/>
                    </a:lnR>
                    <a:lnT w="9525">
                      <a:solidFill>
                        <a:srgbClr val="00AF50"/>
                      </a:solidFill>
                      <a:prstDash val="sysDashDot"/>
                    </a:lnT>
                    <a:solidFill>
                      <a:srgbClr val="D0FDAF"/>
                    </a:solidFill>
                  </a:tcPr>
                </a:tc>
                <a:tc hMerge="1">
                  <a:txBody>
                    <a:bodyPr/>
                    <a:lstStyle/>
                    <a:p>
                      <a:endParaRPr/>
                    </a:p>
                  </a:txBody>
                  <a:tcPr marL="0" marR="0" marT="0" marB="0"/>
                </a:tc>
                <a:tc hMerge="1">
                  <a:txBody>
                    <a:bodyPr/>
                    <a:lstStyle/>
                    <a:p>
                      <a:endParaRPr lang="zh-TW" altLang="en-US"/>
                    </a:p>
                  </a:txBody>
                  <a:tcPr/>
                </a:tc>
                <a:extLst>
                  <a:ext uri="{0D108BD9-81ED-4DB2-BD59-A6C34878D82A}">
                    <a16:rowId xmlns:a16="http://schemas.microsoft.com/office/drawing/2014/main" val="10000"/>
                  </a:ext>
                </a:extLst>
              </a:tr>
              <a:tr h="1523320">
                <a:tc>
                  <a:txBody>
                    <a:bodyPr/>
                    <a:lstStyle/>
                    <a:p>
                      <a:pPr marL="0" indent="0" algn="l">
                        <a:lnSpc>
                          <a:spcPts val="2800"/>
                        </a:lnSpc>
                        <a:spcBef>
                          <a:spcPts val="0"/>
                        </a:spcBef>
                      </a:pPr>
                      <a:endParaRPr sz="2000" dirty="0">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lnL w="9525">
                      <a:solidFill>
                        <a:srgbClr val="00AF50"/>
                      </a:solidFill>
                      <a:prstDash val="sysDashDot"/>
                    </a:lnL>
                    <a:lnR w="38100">
                      <a:solidFill>
                        <a:srgbClr val="92D050"/>
                      </a:solidFill>
                      <a:prstDash val="lgDashDot"/>
                    </a:lnR>
                    <a:lnB w="9525">
                      <a:solidFill>
                        <a:srgbClr val="00AF50"/>
                      </a:solidFill>
                      <a:prstDash val="sysDashDot"/>
                    </a:lnB>
                    <a:solidFill>
                      <a:srgbClr val="D0FDAF"/>
                    </a:solidFill>
                  </a:tcPr>
                </a:tc>
                <a:tc rowSpan="2">
                  <a:txBody>
                    <a:bodyPr/>
                    <a:lstStyle/>
                    <a:p>
                      <a:pPr marL="0" marR="76200" indent="0" algn="l">
                        <a:lnSpc>
                          <a:spcPts val="2800"/>
                        </a:lnSpc>
                        <a:spcBef>
                          <a:spcPts val="0"/>
                        </a:spcBef>
                      </a:pPr>
                      <a:r>
                        <a:rPr sz="1400" b="1" u="sng" spc="-25" dirty="0">
                          <a:uFill>
                            <a:solidFill>
                              <a:srgbClr val="000000"/>
                            </a:solidFill>
                          </a:uFill>
                          <a:latin typeface="Times New Roman" panose="02020603050405020304" pitchFamily="18" charset="0"/>
                          <a:ea typeface="標楷體" panose="03000509000000000000" pitchFamily="65" charset="-120"/>
                          <a:cs typeface="Times New Roman" panose="02020603050405020304" pitchFamily="18" charset="0"/>
                        </a:rPr>
                        <a:t>本公司受理勞工申訴支機構或人員</a:t>
                      </a:r>
                      <a:endParaRPr sz="1400" dirty="0">
                        <a:latin typeface="Times New Roman" panose="02020603050405020304" pitchFamily="18" charset="0"/>
                        <a:ea typeface="標楷體" panose="03000509000000000000" pitchFamily="65" charset="-120"/>
                        <a:cs typeface="Times New Roman" panose="02020603050405020304" pitchFamily="18" charset="0"/>
                      </a:endParaRPr>
                    </a:p>
                    <a:p>
                      <a:pPr marL="180975" indent="-180975" algn="l">
                        <a:lnSpc>
                          <a:spcPts val="2800"/>
                        </a:lnSpc>
                        <a:spcBef>
                          <a:spcPts val="0"/>
                        </a:spcBef>
                        <a:buSzPct val="92857"/>
                        <a:buFont typeface="+mj-lt"/>
                        <a:buAutoNum type="arabicPeriod"/>
                        <a:tabLst>
                          <a:tab pos="3567113" algn="l"/>
                        </a:tabLst>
                      </a:pPr>
                      <a:r>
                        <a:rPr sz="1400" dirty="0">
                          <a:latin typeface="Times New Roman" panose="02020603050405020304" pitchFamily="18" charset="0"/>
                          <a:ea typeface="標楷體" panose="03000509000000000000" pitchFamily="65" charset="-120"/>
                          <a:cs typeface="Times New Roman" panose="02020603050405020304" pitchFamily="18" charset="0"/>
                        </a:rPr>
                        <a:t>本</a:t>
                      </a:r>
                      <a:r>
                        <a:rPr sz="1400" spc="26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sz="1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事業單</a:t>
                      </a:r>
                      <a:r>
                        <a:rPr sz="1400"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位</a:t>
                      </a:r>
                      <a:r>
                        <a:rPr sz="1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名稱</a:t>
                      </a:r>
                      <a:r>
                        <a:rPr sz="1400" spc="254"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sz="1400" dirty="0">
                          <a:latin typeface="Times New Roman" panose="02020603050405020304" pitchFamily="18" charset="0"/>
                          <a:ea typeface="標楷體" panose="03000509000000000000" pitchFamily="65" charset="-120"/>
                          <a:cs typeface="Times New Roman" panose="02020603050405020304" pitchFamily="18" charset="0"/>
                        </a:rPr>
                        <a:t>各級主</a:t>
                      </a:r>
                      <a:r>
                        <a:rPr sz="1400" spc="-15" dirty="0">
                          <a:latin typeface="Times New Roman" panose="02020603050405020304" pitchFamily="18" charset="0"/>
                          <a:ea typeface="標楷體" panose="03000509000000000000" pitchFamily="65" charset="-120"/>
                          <a:cs typeface="Times New Roman" panose="02020603050405020304" pitchFamily="18" charset="0"/>
                        </a:rPr>
                        <a:t>管</a:t>
                      </a:r>
                      <a:r>
                        <a:rPr sz="1400" spc="-50" dirty="0">
                          <a:latin typeface="Times New Roman" panose="02020603050405020304" pitchFamily="18" charset="0"/>
                          <a:ea typeface="標楷體" panose="03000509000000000000" pitchFamily="65" charset="-120"/>
                          <a:cs typeface="Times New Roman" panose="02020603050405020304" pitchFamily="18" charset="0"/>
                        </a:rPr>
                        <a:t>。</a:t>
                      </a:r>
                      <a:r>
                        <a:rPr sz="1400" dirty="0">
                          <a:latin typeface="Times New Roman" panose="02020603050405020304" pitchFamily="18" charset="0"/>
                          <a:ea typeface="標楷體" panose="03000509000000000000" pitchFamily="65" charset="-120"/>
                          <a:cs typeface="Times New Roman" panose="02020603050405020304" pitchFamily="18" charset="0"/>
                        </a:rPr>
                        <a:t>	</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180975" marR="76200" indent="-180975" algn="l">
                        <a:lnSpc>
                          <a:spcPts val="2800"/>
                        </a:lnSpc>
                        <a:spcBef>
                          <a:spcPts val="0"/>
                        </a:spcBef>
                        <a:buSzPct val="92857"/>
                        <a:buFont typeface="+mj-lt"/>
                        <a:buAutoNum type="arabicPeriod"/>
                        <a:tabLst>
                          <a:tab pos="3567113" algn="l"/>
                        </a:tabLst>
                      </a:pPr>
                      <a:r>
                        <a:rPr sz="1400" dirty="0">
                          <a:latin typeface="Times New Roman" panose="02020603050405020304" pitchFamily="18" charset="0"/>
                          <a:ea typeface="標楷體" panose="03000509000000000000" pitchFamily="65" charset="-120"/>
                          <a:cs typeface="Times New Roman" panose="02020603050405020304" pitchFamily="18" charset="0"/>
                        </a:rPr>
                        <a:t>本</a:t>
                      </a:r>
                      <a:r>
                        <a:rPr sz="1400" spc="5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(事業單位名稱)</a:t>
                      </a:r>
                      <a:r>
                        <a:rPr sz="1400" spc="-20" dirty="0">
                          <a:latin typeface="Times New Roman" panose="02020603050405020304" pitchFamily="18" charset="0"/>
                          <a:ea typeface="標楷體" panose="03000509000000000000" pitchFamily="65" charset="-120"/>
                          <a:cs typeface="Times New Roman" panose="02020603050405020304" pitchFamily="18" charset="0"/>
                        </a:rPr>
                        <a:t>代表人或經營負責人。</a:t>
                      </a:r>
                      <a:endParaRPr sz="1400" dirty="0">
                        <a:latin typeface="Times New Roman" panose="02020603050405020304" pitchFamily="18" charset="0"/>
                        <a:ea typeface="標楷體" panose="03000509000000000000" pitchFamily="65" charset="-120"/>
                        <a:cs typeface="Times New Roman" panose="02020603050405020304" pitchFamily="18" charset="0"/>
                      </a:endParaRPr>
                    </a:p>
                    <a:p>
                      <a:pPr marL="180975" marR="76200" indent="-180975" algn="l">
                        <a:lnSpc>
                          <a:spcPts val="2800"/>
                        </a:lnSpc>
                        <a:spcBef>
                          <a:spcPts val="0"/>
                        </a:spcBef>
                        <a:buFont typeface="+mj-lt"/>
                        <a:buAutoNum type="arabicPeriod"/>
                        <a:tabLst>
                          <a:tab pos="3567113" algn="l"/>
                        </a:tabLst>
                      </a:pPr>
                      <a:r>
                        <a:rPr sz="1400" spc="6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(事業單位名稱)</a:t>
                      </a:r>
                      <a:r>
                        <a:rPr sz="1400" spc="-20" dirty="0" err="1">
                          <a:latin typeface="Times New Roman" panose="02020603050405020304" pitchFamily="18" charset="0"/>
                          <a:ea typeface="標楷體" panose="03000509000000000000" pitchFamily="65" charset="-120"/>
                          <a:cs typeface="Times New Roman" panose="02020603050405020304" pitchFamily="18" charset="0"/>
                        </a:rPr>
                        <a:t>產業工會</a:t>
                      </a:r>
                      <a:r>
                        <a:rPr sz="1400" spc="-20" dirty="0">
                          <a:latin typeface="Times New Roman" panose="02020603050405020304" pitchFamily="18" charset="0"/>
                          <a:ea typeface="標楷體" panose="03000509000000000000" pitchFamily="65" charset="-120"/>
                          <a:cs typeface="Times New Roman" panose="02020603050405020304" pitchFamily="18" charset="0"/>
                        </a:rPr>
                        <a:t>。</a:t>
                      </a:r>
                      <a:endParaRPr lang="en-US" sz="1400" spc="-20" dirty="0">
                        <a:latin typeface="Times New Roman" panose="02020603050405020304" pitchFamily="18" charset="0"/>
                        <a:ea typeface="標楷體" panose="03000509000000000000" pitchFamily="65" charset="-120"/>
                        <a:cs typeface="Times New Roman" panose="02020603050405020304" pitchFamily="18" charset="0"/>
                      </a:endParaRPr>
                    </a:p>
                    <a:p>
                      <a:pPr marL="180975" marR="76200" indent="-180975" algn="l">
                        <a:lnSpc>
                          <a:spcPts val="2800"/>
                        </a:lnSpc>
                        <a:spcBef>
                          <a:spcPts val="0"/>
                        </a:spcBef>
                        <a:buFont typeface="+mj-lt"/>
                        <a:buAutoNum type="arabicPeriod"/>
                        <a:tabLst>
                          <a:tab pos="3567113" algn="l"/>
                        </a:tabLst>
                      </a:pPr>
                      <a:r>
                        <a:rPr lang="en-US" sz="1400" spc="-45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400" spc="13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縣(市)</a:t>
                      </a:r>
                      <a:r>
                        <a:rPr sz="1400" spc="-20" dirty="0" err="1">
                          <a:latin typeface="Times New Roman" panose="02020603050405020304" pitchFamily="18" charset="0"/>
                          <a:ea typeface="標楷體" panose="03000509000000000000" pitchFamily="65" charset="-120"/>
                          <a:cs typeface="Times New Roman" panose="02020603050405020304" pitchFamily="18" charset="0"/>
                        </a:rPr>
                        <a:t>政府勞工局。地址</a:t>
                      </a:r>
                      <a:r>
                        <a:rPr sz="1400" spc="-20" dirty="0">
                          <a:latin typeface="Times New Roman" panose="02020603050405020304" pitchFamily="18" charset="0"/>
                          <a:ea typeface="標楷體" panose="03000509000000000000" pitchFamily="65" charset="-120"/>
                          <a:cs typeface="Times New Roman" panose="02020603050405020304" pitchFamily="18" charset="0"/>
                        </a:rPr>
                        <a:t>：</a:t>
                      </a:r>
                      <a:endParaRPr lang="en-US" sz="1400" spc="-20" dirty="0">
                        <a:latin typeface="Times New Roman" panose="02020603050405020304" pitchFamily="18" charset="0"/>
                        <a:ea typeface="標楷體" panose="03000509000000000000" pitchFamily="65" charset="-120"/>
                        <a:cs typeface="Times New Roman" panose="02020603050405020304" pitchFamily="18" charset="0"/>
                      </a:endParaRPr>
                    </a:p>
                    <a:p>
                      <a:pPr marL="180975" marR="76200" indent="-180975" algn="l">
                        <a:lnSpc>
                          <a:spcPts val="2800"/>
                        </a:lnSpc>
                        <a:spcBef>
                          <a:spcPts val="0"/>
                        </a:spcBef>
                        <a:buFont typeface="+mj-lt"/>
                        <a:buAutoNum type="arabicPeriod"/>
                        <a:tabLst>
                          <a:tab pos="3567113" algn="l"/>
                        </a:tabLst>
                      </a:pPr>
                      <a:r>
                        <a:rPr sz="1400" spc="-5"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區職安中心</a:t>
                      </a:r>
                      <a:r>
                        <a:rPr sz="1400" spc="-20" dirty="0" err="1">
                          <a:latin typeface="Times New Roman" panose="02020603050405020304" pitchFamily="18" charset="0"/>
                          <a:ea typeface="標楷體" panose="03000509000000000000" pitchFamily="65" charset="-120"/>
                          <a:cs typeface="Times New Roman" panose="02020603050405020304" pitchFamily="18" charset="0"/>
                        </a:rPr>
                        <a:t>。地址</a:t>
                      </a:r>
                      <a:r>
                        <a:rPr sz="1400" spc="-20" dirty="0">
                          <a:latin typeface="Times New Roman" panose="02020603050405020304" pitchFamily="18" charset="0"/>
                          <a:ea typeface="標楷體" panose="03000509000000000000" pitchFamily="65" charset="-120"/>
                          <a:cs typeface="Times New Roman" panose="02020603050405020304" pitchFamily="18" charset="0"/>
                        </a:rPr>
                        <a:t>：</a:t>
                      </a:r>
                      <a:endParaRPr sz="1400" dirty="0">
                        <a:latin typeface="Times New Roman" panose="02020603050405020304" pitchFamily="18" charset="0"/>
                        <a:ea typeface="標楷體" panose="03000509000000000000" pitchFamily="65" charset="-120"/>
                        <a:cs typeface="Times New Roman" panose="02020603050405020304" pitchFamily="18" charset="0"/>
                      </a:endParaRPr>
                    </a:p>
                    <a:p>
                      <a:pPr marL="0" marR="76835" indent="0" algn="l">
                        <a:lnSpc>
                          <a:spcPts val="2800"/>
                        </a:lnSpc>
                        <a:spcBef>
                          <a:spcPts val="0"/>
                        </a:spcBef>
                      </a:pPr>
                      <a:r>
                        <a:rPr sz="1600" b="1" u="sng" spc="-30" dirty="0">
                          <a:uFill>
                            <a:solidFill>
                              <a:srgbClr val="000000"/>
                            </a:solidFill>
                          </a:uFill>
                          <a:latin typeface="Times New Roman" panose="02020603050405020304" pitchFamily="18" charset="0"/>
                          <a:ea typeface="標楷體" panose="03000509000000000000" pitchFamily="65" charset="-120"/>
                          <a:cs typeface="Times New Roman" panose="02020603050405020304" pitchFamily="18" charset="0"/>
                        </a:rPr>
                        <a:t>勞工得申訴之範圍</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a:p>
                      <a:pPr marL="180975" marR="163830" indent="-180975" algn="l">
                        <a:lnSpc>
                          <a:spcPts val="2800"/>
                        </a:lnSpc>
                        <a:spcBef>
                          <a:spcPts val="0"/>
                        </a:spcBef>
                        <a:buSzPct val="92857"/>
                        <a:buFont typeface="+mj-lt"/>
                        <a:buAutoNum type="arabicPeriod"/>
                        <a:tabLst>
                          <a:tab pos="276860" algn="l"/>
                        </a:tabLst>
                      </a:pPr>
                      <a:r>
                        <a:rPr sz="1400" spc="-20" dirty="0">
                          <a:latin typeface="Times New Roman" panose="02020603050405020304" pitchFamily="18" charset="0"/>
                          <a:ea typeface="標楷體" panose="03000509000000000000" pitchFamily="65" charset="-120"/>
                          <a:cs typeface="Times New Roman" panose="02020603050405020304" pitchFamily="18" charset="0"/>
                        </a:rPr>
                        <a:t>勞動基準法：勞動契約、工資、工作時間、	</a:t>
                      </a:r>
                      <a:r>
                        <a:rPr sz="1400" spc="-20" dirty="0" err="1">
                          <a:latin typeface="Times New Roman" panose="02020603050405020304" pitchFamily="18" charset="0"/>
                          <a:ea typeface="標楷體" panose="03000509000000000000" pitchFamily="65" charset="-120"/>
                          <a:cs typeface="Times New Roman" panose="02020603050405020304" pitchFamily="18" charset="0"/>
                        </a:rPr>
                        <a:t>休息、休假、童工、女工、退休、職業災</a:t>
                      </a:r>
                      <a:r>
                        <a:rPr sz="1400" spc="-50" dirty="0">
                          <a:latin typeface="Times New Roman" panose="02020603050405020304" pitchFamily="18" charset="0"/>
                          <a:ea typeface="標楷體" panose="03000509000000000000" pitchFamily="65" charset="-120"/>
                          <a:cs typeface="Times New Roman" panose="02020603050405020304" pitchFamily="18" charset="0"/>
                        </a:rPr>
                        <a:t> </a:t>
                      </a:r>
                      <a:r>
                        <a:rPr sz="1400" spc="-20" dirty="0" err="1">
                          <a:latin typeface="Times New Roman" panose="02020603050405020304" pitchFamily="18" charset="0"/>
                          <a:ea typeface="標楷體" panose="03000509000000000000" pitchFamily="65" charset="-120"/>
                          <a:cs typeface="Times New Roman" panose="02020603050405020304" pitchFamily="18" charset="0"/>
                        </a:rPr>
                        <a:t>害補償、技術生及工作規則等相關事項</a:t>
                      </a:r>
                      <a:r>
                        <a:rPr sz="1400" spc="-20" dirty="0">
                          <a:latin typeface="Times New Roman" panose="02020603050405020304" pitchFamily="18" charset="0"/>
                          <a:ea typeface="標楷體" panose="03000509000000000000" pitchFamily="65" charset="-120"/>
                          <a:cs typeface="Times New Roman" panose="02020603050405020304" pitchFamily="18" charset="0"/>
                        </a:rPr>
                        <a:t>。</a:t>
                      </a:r>
                      <a:endParaRPr sz="1400" dirty="0">
                        <a:latin typeface="Times New Roman" panose="02020603050405020304" pitchFamily="18" charset="0"/>
                        <a:ea typeface="標楷體" panose="03000509000000000000" pitchFamily="65" charset="-120"/>
                        <a:cs typeface="Times New Roman" panose="02020603050405020304" pitchFamily="18" charset="0"/>
                      </a:endParaRPr>
                    </a:p>
                    <a:p>
                      <a:pPr marL="180975" marR="76200" indent="-180975" algn="l">
                        <a:lnSpc>
                          <a:spcPts val="2800"/>
                        </a:lnSpc>
                        <a:spcBef>
                          <a:spcPts val="0"/>
                        </a:spcBef>
                        <a:buSzPct val="92857"/>
                        <a:buFont typeface="+mj-lt"/>
                        <a:buAutoNum type="arabicPeriod"/>
                        <a:tabLst>
                          <a:tab pos="276225" algn="l"/>
                        </a:tabLst>
                      </a:pPr>
                      <a:r>
                        <a:rPr sz="1400" spc="-20" dirty="0" err="1">
                          <a:latin typeface="Times New Roman" panose="02020603050405020304" pitchFamily="18" charset="0"/>
                          <a:ea typeface="標楷體" panose="03000509000000000000" pitchFamily="65" charset="-120"/>
                          <a:cs typeface="Times New Roman" panose="02020603050405020304" pitchFamily="18" charset="0"/>
                        </a:rPr>
                        <a:t>職業安全衛生法：安全衛生設施及安全衛生管理等事項</a:t>
                      </a:r>
                      <a:r>
                        <a:rPr sz="1400" spc="-20" dirty="0">
                          <a:latin typeface="Times New Roman" panose="02020603050405020304" pitchFamily="18" charset="0"/>
                          <a:ea typeface="標楷體" panose="03000509000000000000" pitchFamily="65" charset="-120"/>
                          <a:cs typeface="Times New Roman" panose="02020603050405020304" pitchFamily="18" charset="0"/>
                        </a:rPr>
                        <a:t>。</a:t>
                      </a:r>
                      <a:endParaRPr sz="1400" dirty="0">
                        <a:latin typeface="Times New Roman" panose="02020603050405020304" pitchFamily="18" charset="0"/>
                        <a:ea typeface="標楷體" panose="03000509000000000000" pitchFamily="65" charset="-120"/>
                        <a:cs typeface="Times New Roman" panose="02020603050405020304" pitchFamily="18" charset="0"/>
                      </a:endParaRPr>
                    </a:p>
                    <a:p>
                      <a:pPr marL="180975" marR="341630" indent="-180975" algn="l">
                        <a:lnSpc>
                          <a:spcPts val="2800"/>
                        </a:lnSpc>
                        <a:spcBef>
                          <a:spcPts val="0"/>
                        </a:spcBef>
                        <a:buSzPct val="92857"/>
                        <a:buFont typeface="+mj-lt"/>
                        <a:buAutoNum type="arabicPeriod"/>
                        <a:tabLst>
                          <a:tab pos="276860" algn="l"/>
                        </a:tabLst>
                      </a:pPr>
                      <a:r>
                        <a:rPr sz="1400" spc="-20" dirty="0" err="1">
                          <a:latin typeface="Times New Roman" panose="02020603050405020304" pitchFamily="18" charset="0"/>
                          <a:ea typeface="標楷體" panose="03000509000000000000" pitchFamily="65" charset="-120"/>
                          <a:cs typeface="Times New Roman" panose="02020603050405020304" pitchFamily="18" charset="0"/>
                        </a:rPr>
                        <a:t>職工福利金條例：職工福利金提撥、職工福利金之保管運用及公告等相關事項</a:t>
                      </a:r>
                      <a:r>
                        <a:rPr sz="1400" spc="-20" dirty="0">
                          <a:latin typeface="Times New Roman" panose="02020603050405020304" pitchFamily="18" charset="0"/>
                          <a:ea typeface="標楷體" panose="03000509000000000000" pitchFamily="65" charset="-120"/>
                          <a:cs typeface="Times New Roman" panose="02020603050405020304" pitchFamily="18" charset="0"/>
                        </a:rPr>
                        <a:t>。</a:t>
                      </a:r>
                      <a:endParaRPr sz="1400" dirty="0">
                        <a:latin typeface="Times New Roman" panose="02020603050405020304" pitchFamily="18" charset="0"/>
                        <a:ea typeface="標楷體" panose="03000509000000000000" pitchFamily="65" charset="-120"/>
                        <a:cs typeface="Times New Roman" panose="02020603050405020304" pitchFamily="18" charset="0"/>
                      </a:endParaRPr>
                    </a:p>
                    <a:p>
                      <a:pPr marL="180975" marR="341630" indent="-180975" algn="l">
                        <a:lnSpc>
                          <a:spcPts val="2800"/>
                        </a:lnSpc>
                        <a:spcBef>
                          <a:spcPts val="0"/>
                        </a:spcBef>
                        <a:buSzPct val="92857"/>
                        <a:buFont typeface="+mj-lt"/>
                        <a:buAutoNum type="arabicPeriod"/>
                        <a:tabLst>
                          <a:tab pos="276860" algn="l"/>
                        </a:tabLst>
                      </a:pPr>
                      <a:r>
                        <a:rPr sz="1400" spc="-20" dirty="0" err="1">
                          <a:latin typeface="Times New Roman" panose="02020603050405020304" pitchFamily="18" charset="0"/>
                          <a:ea typeface="標楷體" panose="03000509000000000000" pitchFamily="65" charset="-120"/>
                          <a:cs typeface="Times New Roman" panose="02020603050405020304" pitchFamily="18" charset="0"/>
                        </a:rPr>
                        <a:t>勞工保險條例：投保單位及被保險人、保險費、投保薪資及保險給付等相關事項</a:t>
                      </a:r>
                      <a:r>
                        <a:rPr sz="1400" spc="-20" dirty="0">
                          <a:latin typeface="Times New Roman" panose="02020603050405020304" pitchFamily="18" charset="0"/>
                          <a:ea typeface="標楷體" panose="03000509000000000000" pitchFamily="65" charset="-120"/>
                          <a:cs typeface="Times New Roman" panose="02020603050405020304" pitchFamily="18" charset="0"/>
                        </a:rPr>
                        <a:t>。</a:t>
                      </a:r>
                      <a:endParaRPr sz="1400" dirty="0">
                        <a:latin typeface="Times New Roman" panose="02020603050405020304" pitchFamily="18" charset="0"/>
                        <a:ea typeface="標楷體" panose="03000509000000000000" pitchFamily="65" charset="-120"/>
                        <a:cs typeface="Times New Roman" panose="02020603050405020304" pitchFamily="18" charset="0"/>
                      </a:endParaRPr>
                    </a:p>
                    <a:p>
                      <a:pPr marL="180975" marR="163830" indent="-180975" algn="l">
                        <a:lnSpc>
                          <a:spcPts val="2800"/>
                        </a:lnSpc>
                        <a:spcBef>
                          <a:spcPts val="0"/>
                        </a:spcBef>
                        <a:buSzPct val="92857"/>
                        <a:buFont typeface="+mj-lt"/>
                        <a:buAutoNum type="arabicPeriod"/>
                        <a:tabLst>
                          <a:tab pos="276860" algn="l"/>
                        </a:tabLst>
                      </a:pPr>
                      <a:r>
                        <a:rPr sz="1400" spc="-20" dirty="0" err="1">
                          <a:latin typeface="Times New Roman" panose="02020603050405020304" pitchFamily="18" charset="0"/>
                          <a:ea typeface="標楷體" panose="03000509000000000000" pitchFamily="65" charset="-120"/>
                          <a:cs typeface="Times New Roman" panose="02020603050405020304" pitchFamily="18" charset="0"/>
                        </a:rPr>
                        <a:t>勞動檢查法：勞動檢查機構、勞動檢查員、代行檢查機構與代行檢查員及檢查程序等</a:t>
                      </a:r>
                      <a:r>
                        <a:rPr sz="1400" spc="-50" dirty="0">
                          <a:latin typeface="Times New Roman" panose="02020603050405020304" pitchFamily="18" charset="0"/>
                          <a:ea typeface="標楷體" panose="03000509000000000000" pitchFamily="65" charset="-120"/>
                          <a:cs typeface="Times New Roman" panose="02020603050405020304" pitchFamily="18" charset="0"/>
                        </a:rPr>
                        <a:t> </a:t>
                      </a:r>
                      <a:r>
                        <a:rPr sz="1400" spc="-20" dirty="0" err="1">
                          <a:latin typeface="Times New Roman" panose="02020603050405020304" pitchFamily="18" charset="0"/>
                          <a:ea typeface="標楷體" panose="03000509000000000000" pitchFamily="65" charset="-120"/>
                          <a:cs typeface="Times New Roman" panose="02020603050405020304" pitchFamily="18" charset="0"/>
                        </a:rPr>
                        <a:t>相關事項</a:t>
                      </a:r>
                      <a:r>
                        <a:rPr sz="1400" spc="-20" dirty="0">
                          <a:latin typeface="Times New Roman" panose="02020603050405020304" pitchFamily="18" charset="0"/>
                          <a:ea typeface="標楷體" panose="03000509000000000000" pitchFamily="65" charset="-120"/>
                          <a:cs typeface="Times New Roman" panose="02020603050405020304" pitchFamily="18" charset="0"/>
                        </a:rPr>
                        <a:t>。</a:t>
                      </a:r>
                      <a:endParaRPr sz="1400" dirty="0">
                        <a:latin typeface="Times New Roman" panose="02020603050405020304" pitchFamily="18" charset="0"/>
                        <a:ea typeface="標楷體" panose="03000509000000000000" pitchFamily="65" charset="-120"/>
                        <a:cs typeface="Times New Roman" panose="02020603050405020304" pitchFamily="18" charset="0"/>
                      </a:endParaRPr>
                    </a:p>
                    <a:p>
                      <a:pPr marL="180975" marR="341630" indent="-180975" algn="l">
                        <a:lnSpc>
                          <a:spcPts val="2800"/>
                        </a:lnSpc>
                        <a:spcBef>
                          <a:spcPts val="0"/>
                        </a:spcBef>
                        <a:buSzPct val="92857"/>
                        <a:buFont typeface="+mj-lt"/>
                        <a:buAutoNum type="arabicPeriod"/>
                        <a:tabLst>
                          <a:tab pos="276860" algn="l"/>
                        </a:tabLst>
                      </a:pPr>
                      <a:r>
                        <a:rPr sz="1400" spc="-20" dirty="0" err="1">
                          <a:latin typeface="Times New Roman" panose="02020603050405020304" pitchFamily="18" charset="0"/>
                          <a:ea typeface="標楷體" panose="03000509000000000000" pitchFamily="65" charset="-120"/>
                          <a:cs typeface="Times New Roman" panose="02020603050405020304" pitchFamily="18" charset="0"/>
                        </a:rPr>
                        <a:t>就業服務法：民間就業服務、外國人之聘</a:t>
                      </a:r>
                      <a:r>
                        <a:rPr sz="1400" spc="-15" dirty="0" err="1">
                          <a:latin typeface="Times New Roman" panose="02020603050405020304" pitchFamily="18" charset="0"/>
                          <a:ea typeface="標楷體" panose="03000509000000000000" pitchFamily="65" charset="-120"/>
                          <a:cs typeface="Times New Roman" panose="02020603050405020304" pitchFamily="18" charset="0"/>
                        </a:rPr>
                        <a:t>僱與管理事項</a:t>
                      </a:r>
                      <a:r>
                        <a:rPr lang="zh-TW" altLang="en-US" sz="1400" spc="-15" dirty="0">
                          <a:latin typeface="Times New Roman" panose="02020603050405020304" pitchFamily="18" charset="0"/>
                          <a:ea typeface="標楷體" panose="03000509000000000000" pitchFamily="65" charset="-120"/>
                          <a:cs typeface="Times New Roman" panose="02020603050405020304" pitchFamily="18" charset="0"/>
                        </a:rPr>
                        <a:t>。</a:t>
                      </a:r>
                      <a:endParaRPr sz="1400" dirty="0">
                        <a:latin typeface="Times New Roman" panose="02020603050405020304" pitchFamily="18" charset="0"/>
                        <a:ea typeface="標楷體" panose="03000509000000000000" pitchFamily="65" charset="-120"/>
                        <a:cs typeface="Times New Roman" panose="02020603050405020304" pitchFamily="18" charset="0"/>
                      </a:endParaRPr>
                    </a:p>
                  </a:txBody>
                  <a:tcPr marL="0" marR="0" marT="38100" marB="0">
                    <a:lnL w="38100">
                      <a:solidFill>
                        <a:srgbClr val="92D050"/>
                      </a:solidFill>
                      <a:prstDash val="lgDashDot"/>
                    </a:lnL>
                    <a:lnR w="38100">
                      <a:solidFill>
                        <a:srgbClr val="92D050"/>
                      </a:solidFill>
                      <a:prstDash val="lgDashDot"/>
                    </a:lnR>
                    <a:lnT w="38100">
                      <a:solidFill>
                        <a:srgbClr val="92D050"/>
                      </a:solidFill>
                      <a:prstDash val="lgDashDot"/>
                    </a:lnT>
                    <a:lnB w="38100">
                      <a:solidFill>
                        <a:srgbClr val="92D050"/>
                      </a:solidFill>
                      <a:prstDash val="lgDashDot"/>
                    </a:lnB>
                    <a:solidFill>
                      <a:srgbClr val="D0FDAF"/>
                    </a:solidFill>
                  </a:tcPr>
                </a:tc>
                <a:tc>
                  <a:txBody>
                    <a:bodyPr/>
                    <a:lstStyle/>
                    <a:p>
                      <a:endParaRPr lang="zh-TW" altLang="en-US" dirty="0"/>
                    </a:p>
                  </a:txBody>
                  <a:tcPr marL="0" marR="0" marT="0" marB="0">
                    <a:lnL w="38100" cap="flat" cmpd="sng" algn="ctr">
                      <a:solidFill>
                        <a:srgbClr val="92D050"/>
                      </a:solidFill>
                      <a:prstDash val="lgDashDot"/>
                      <a:round/>
                      <a:headEnd type="none" w="med" len="med"/>
                      <a:tailEnd type="none" w="med" len="med"/>
                    </a:lnL>
                    <a:lnR w="9525">
                      <a:solidFill>
                        <a:srgbClr val="00AF50"/>
                      </a:solidFill>
                      <a:prstDash val="sysDashDot"/>
                    </a:lnR>
                    <a:lnB w="9525" cap="flat" cmpd="sng" algn="ctr">
                      <a:solidFill>
                        <a:srgbClr val="00AF50"/>
                      </a:solidFill>
                      <a:prstDash val="sysDashDot"/>
                      <a:round/>
                      <a:headEnd type="none" w="med" len="med"/>
                      <a:tailEnd type="none" w="med" len="med"/>
                    </a:lnB>
                    <a:solidFill>
                      <a:srgbClr val="D0FDAF"/>
                    </a:solidFill>
                  </a:tcPr>
                </a:tc>
                <a:extLst>
                  <a:ext uri="{0D108BD9-81ED-4DB2-BD59-A6C34878D82A}">
                    <a16:rowId xmlns:a16="http://schemas.microsoft.com/office/drawing/2014/main" val="10001"/>
                  </a:ext>
                </a:extLst>
              </a:tr>
              <a:tr h="4045947">
                <a:tc>
                  <a:txBody>
                    <a:bodyPr/>
                    <a:lstStyle/>
                    <a:p>
                      <a:pPr marL="0" indent="0" algn="l">
                        <a:lnSpc>
                          <a:spcPts val="2800"/>
                        </a:lnSpc>
                        <a:spcBef>
                          <a:spcPts val="0"/>
                        </a:spcBef>
                      </a:pPr>
                      <a:endParaRPr sz="1500" dirty="0">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lnR w="38100">
                      <a:solidFill>
                        <a:srgbClr val="92D050"/>
                      </a:solidFill>
                      <a:prstDash val="lgDashDot"/>
                    </a:lnR>
                    <a:lnT w="9525">
                      <a:solidFill>
                        <a:srgbClr val="00AF50"/>
                      </a:solidFill>
                      <a:prstDash val="sysDashDot"/>
                    </a:lnT>
                  </a:tcPr>
                </a:tc>
                <a:tc vMerge="1">
                  <a:txBody>
                    <a:bodyPr/>
                    <a:lstStyle/>
                    <a:p>
                      <a:endParaRPr/>
                    </a:p>
                  </a:txBody>
                  <a:tcPr marL="0" marR="0" marT="38100" marB="0">
                    <a:lnL w="38100">
                      <a:solidFill>
                        <a:srgbClr val="92D050"/>
                      </a:solidFill>
                      <a:prstDash val="lgDashDot"/>
                    </a:lnL>
                    <a:lnR w="38100">
                      <a:solidFill>
                        <a:srgbClr val="92D050"/>
                      </a:solidFill>
                      <a:prstDash val="lgDashDot"/>
                    </a:lnR>
                    <a:lnT w="38100">
                      <a:solidFill>
                        <a:srgbClr val="92D050"/>
                      </a:solidFill>
                      <a:prstDash val="lgDashDot"/>
                    </a:lnT>
                    <a:lnB w="38100">
                      <a:solidFill>
                        <a:srgbClr val="92D050"/>
                      </a:solidFill>
                      <a:prstDash val="lgDashDot"/>
                    </a:lnB>
                    <a:solidFill>
                      <a:srgbClr val="D0FDAF"/>
                    </a:solidFill>
                  </a:tcPr>
                </a:tc>
                <a:tc>
                  <a:txBody>
                    <a:bodyPr/>
                    <a:lstStyle/>
                    <a:p>
                      <a:endParaRPr lang="zh-TW" altLang="en-US" dirty="0"/>
                    </a:p>
                  </a:txBody>
                  <a:tcPr marL="0" marR="0" marT="0" marB="0">
                    <a:lnL w="38100">
                      <a:solidFill>
                        <a:srgbClr val="92D050"/>
                      </a:solidFill>
                      <a:prstDash val="lgDashDot"/>
                    </a:lnL>
                    <a:lnT w="9525" cap="flat" cmpd="sng" algn="ctr">
                      <a:solidFill>
                        <a:srgbClr val="00AF50"/>
                      </a:solidFill>
                      <a:prstDash val="sysDash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7" name="object 8"/>
          <p:cNvPicPr/>
          <p:nvPr/>
        </p:nvPicPr>
        <p:blipFill>
          <a:blip r:embed="rId3" cstate="print"/>
          <a:stretch>
            <a:fillRect/>
          </a:stretch>
        </p:blipFill>
        <p:spPr>
          <a:xfrm>
            <a:off x="580644" y="3560615"/>
            <a:ext cx="4172712" cy="2775204"/>
          </a:xfrm>
          <a:prstGeom prst="rect">
            <a:avLst/>
          </a:prstGeom>
        </p:spPr>
      </p:pic>
      <p:pic>
        <p:nvPicPr>
          <p:cNvPr id="28" name="object 28"/>
          <p:cNvPicPr>
            <a:picLocks noChangeAspect="1"/>
          </p:cNvPicPr>
          <p:nvPr/>
        </p:nvPicPr>
        <p:blipFill>
          <a:blip r:embed="rId4" cstate="print"/>
          <a:stretch>
            <a:fillRect/>
          </a:stretch>
        </p:blipFill>
        <p:spPr>
          <a:xfrm>
            <a:off x="2667000" y="2312287"/>
            <a:ext cx="1573681" cy="1332000"/>
          </a:xfrm>
          <a:prstGeom prst="rect">
            <a:avLst/>
          </a:prstGeom>
        </p:spPr>
      </p:pic>
    </p:spTree>
    <p:extLst>
      <p:ext uri="{BB962C8B-B14F-4D97-AF65-F5344CB8AC3E}">
        <p14:creationId xmlns:p14="http://schemas.microsoft.com/office/powerpoint/2010/main" val="2500180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pPr algn="dist"/>
            <a:r>
              <a:rPr lang="zh-TW" altLang="en-US" sz="48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立法目的</a:t>
            </a:r>
            <a:endParaRPr lang="en-US" sz="48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endParaRPr>
          </a:p>
        </p:txBody>
      </p:sp>
      <p:sp>
        <p:nvSpPr>
          <p:cNvPr id="6" name="內容版面配置區 2">
            <a:extLst>
              <a:ext uri="{FF2B5EF4-FFF2-40B4-BE49-F238E27FC236}">
                <a16:creationId xmlns:a16="http://schemas.microsoft.com/office/drawing/2014/main" id="{56B191BD-0083-2B4D-8C11-BDBDA5BDCBCD}"/>
              </a:ext>
            </a:extLst>
          </p:cNvPr>
          <p:cNvSpPr txBox="1">
            <a:spLocks noChangeAspect="1"/>
          </p:cNvSpPr>
          <p:nvPr/>
        </p:nvSpPr>
        <p:spPr>
          <a:xfrm>
            <a:off x="360000" y="1183786"/>
            <a:ext cx="11645307" cy="225215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ts val="4200"/>
              </a:lnSpc>
              <a:spcBef>
                <a:spcPts val="0"/>
              </a:spcBef>
              <a:buClrTx/>
              <a:buNone/>
            </a:pPr>
            <a:r>
              <a:rPr lang="zh-TW" altLang="en-US" sz="3200" b="1" dirty="0">
                <a:latin typeface="Times New Roman" panose="02020603050405020304" pitchFamily="18" charset="0"/>
                <a:ea typeface="標楷體" panose="03000509000000000000" pitchFamily="65" charset="-120"/>
                <a:cs typeface="Times New Roman" panose="02020603050405020304" pitchFamily="18" charset="0"/>
              </a:rPr>
              <a:t>職安法第一條</a:t>
            </a:r>
            <a:endParaRPr lang="en-US" altLang="zh-TW" sz="3200" b="1" dirty="0">
              <a:latin typeface="Times New Roman" panose="02020603050405020304" pitchFamily="18" charset="0"/>
              <a:ea typeface="標楷體" panose="03000509000000000000" pitchFamily="65" charset="-120"/>
              <a:cs typeface="Times New Roman" panose="02020603050405020304" pitchFamily="18" charset="0"/>
            </a:endParaRPr>
          </a:p>
          <a:p>
            <a:pPr marL="0" lvl="4" indent="1800000">
              <a:lnSpc>
                <a:spcPts val="7200"/>
              </a:lnSpc>
              <a:spcBef>
                <a:spcPts val="0"/>
              </a:spcBef>
              <a:buClrTx/>
              <a:buNone/>
            </a:pPr>
            <a:r>
              <a:rPr lang="zh-TW" altLang="en-US" sz="3200" b="1" dirty="0">
                <a:latin typeface="Times New Roman" panose="02020603050405020304" pitchFamily="18" charset="0"/>
                <a:ea typeface="標楷體" panose="03000509000000000000" pitchFamily="65" charset="-120"/>
                <a:cs typeface="Times New Roman" panose="02020603050405020304" pitchFamily="18" charset="0"/>
              </a:rPr>
              <a:t>為</a:t>
            </a:r>
            <a:r>
              <a:rPr lang="zh-TW" altLang="en-US" sz="3200" b="1" u="sng"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防止職業災害</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3200" b="1" dirty="0">
                <a:latin typeface="Times New Roman" panose="02020603050405020304" pitchFamily="18" charset="0"/>
                <a:ea typeface="標楷體" panose="03000509000000000000" pitchFamily="65" charset="-120"/>
                <a:cs typeface="Times New Roman" panose="02020603050405020304" pitchFamily="18" charset="0"/>
              </a:rPr>
              <a:t>保障</a:t>
            </a:r>
            <a:r>
              <a:rPr lang="zh-TW" altLang="en-US" sz="3200" b="1" u="sng"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工作者</a:t>
            </a:r>
            <a:r>
              <a:rPr lang="zh-TW" altLang="en-US" sz="3200" b="1" dirty="0">
                <a:latin typeface="Times New Roman" panose="02020603050405020304" pitchFamily="18" charset="0"/>
                <a:ea typeface="標楷體" panose="03000509000000000000" pitchFamily="65" charset="-120"/>
                <a:cs typeface="Times New Roman" panose="02020603050405020304" pitchFamily="18" charset="0"/>
              </a:rPr>
              <a:t>安全及健康，特制定本法；其他法律有特別規定者，從其規定。</a:t>
            </a:r>
            <a:endParaRPr lang="zh-TW" altLang="en-US" sz="2400" b="1"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670777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D1F9C-0769-984B-865C-71AA28334397}"/>
              </a:ext>
            </a:extLst>
          </p:cNvPr>
          <p:cNvSpPr>
            <a:spLocks noGrp="1"/>
          </p:cNvSpPr>
          <p:nvPr>
            <p:ph type="ctrTitle"/>
          </p:nvPr>
        </p:nvSpPr>
        <p:spPr>
          <a:xfrm>
            <a:off x="932293" y="957943"/>
            <a:ext cx="6752558" cy="2029097"/>
          </a:xfrm>
        </p:spPr>
        <p:txBody>
          <a:bodyPr>
            <a:normAutofit/>
          </a:bodyPr>
          <a:lstStyle/>
          <a:p>
            <a:r>
              <a:rPr lang="zh-TW" alt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職業安全衛生教育訓練</a:t>
            </a:r>
            <a:endParaRPr 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標題 1">
            <a:extLst>
              <a:ext uri="{FF2B5EF4-FFF2-40B4-BE49-F238E27FC236}">
                <a16:creationId xmlns:a16="http://schemas.microsoft.com/office/drawing/2014/main" id="{E93C0D17-91EC-8E84-8202-375DCB2A4553}"/>
              </a:ext>
            </a:extLst>
          </p:cNvPr>
          <p:cNvSpPr txBox="1">
            <a:spLocks/>
          </p:cNvSpPr>
          <p:nvPr/>
        </p:nvSpPr>
        <p:spPr>
          <a:xfrm>
            <a:off x="1568765" y="3545652"/>
            <a:ext cx="10180784" cy="900000"/>
          </a:xfrm>
          <a:prstGeom prst="rect">
            <a:avLst/>
          </a:prstGeom>
        </p:spPr>
        <p:txBody>
          <a:bodyPr vert="horz" lIns="0" tIns="0" rIns="0" bIns="0" rtlCol="0" anchor="b">
            <a:normAutofit/>
          </a:bodyPr>
          <a:lstStyle>
            <a:lvl1pPr algn="l" defTabSz="914400" rtl="0" eaLnBrk="1" latinLnBrk="0" hangingPunct="1">
              <a:lnSpc>
                <a:spcPts val="7400"/>
              </a:lnSpc>
              <a:spcBef>
                <a:spcPct val="0"/>
              </a:spcBef>
              <a:buNone/>
              <a:defRPr sz="4800" b="0" i="0" kern="1200" spc="150" baseline="0">
                <a:solidFill>
                  <a:schemeClr val="bg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二、職業安全衛生概念及安全衛生工作守則</a:t>
            </a:r>
            <a:endPar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536543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行為安全的重要</a:t>
            </a:r>
          </a:p>
        </p:txBody>
      </p:sp>
      <p:pic>
        <p:nvPicPr>
          <p:cNvPr id="5" name="object 2"/>
          <p:cNvPicPr>
            <a:picLocks noChangeAspect="1"/>
          </p:cNvPicPr>
          <p:nvPr/>
        </p:nvPicPr>
        <p:blipFill>
          <a:blip r:embed="rId3" cstate="print"/>
          <a:stretch>
            <a:fillRect/>
          </a:stretch>
        </p:blipFill>
        <p:spPr>
          <a:xfrm>
            <a:off x="3218306" y="616185"/>
            <a:ext cx="7762885" cy="5677973"/>
          </a:xfrm>
          <a:prstGeom prst="rect">
            <a:avLst/>
          </a:prstGeom>
        </p:spPr>
      </p:pic>
      <p:sp>
        <p:nvSpPr>
          <p:cNvPr id="6" name="object 3"/>
          <p:cNvSpPr txBox="1">
            <a:spLocks noChangeAspect="1"/>
          </p:cNvSpPr>
          <p:nvPr/>
        </p:nvSpPr>
        <p:spPr>
          <a:xfrm>
            <a:off x="3635375" y="1259136"/>
            <a:ext cx="5094216" cy="3493839"/>
          </a:xfrm>
          <a:prstGeom prst="rect">
            <a:avLst/>
          </a:prstGeom>
        </p:spPr>
        <p:txBody>
          <a:bodyPr vert="horz" wrap="square" lIns="0" tIns="13335" rIns="0" bIns="0" rtlCol="0">
            <a:spAutoFit/>
          </a:bodyPr>
          <a:lstStyle/>
          <a:p>
            <a:pPr algn="ctr">
              <a:lnSpc>
                <a:spcPct val="100000"/>
              </a:lnSpc>
              <a:spcBef>
                <a:spcPts val="105"/>
              </a:spcBef>
            </a:pPr>
            <a:r>
              <a:rPr sz="6500" spc="-25" dirty="0">
                <a:latin typeface="Times New Roman" panose="02020603050405020304" pitchFamily="18" charset="0"/>
                <a:ea typeface="標楷體" panose="03000509000000000000" pitchFamily="65" charset="-120"/>
                <a:cs typeface="Times New Roman" panose="02020603050405020304" pitchFamily="18" charset="0"/>
              </a:rPr>
              <a:t>心理</a:t>
            </a:r>
            <a:endParaRPr sz="65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spcBef>
                <a:spcPts val="11035"/>
              </a:spcBef>
              <a:tabLst>
                <a:tab pos="2943860" algn="l"/>
              </a:tabLst>
            </a:pPr>
            <a:r>
              <a:rPr sz="6500" spc="-10" dirty="0">
                <a:latin typeface="Times New Roman" panose="02020603050405020304" pitchFamily="18" charset="0"/>
                <a:ea typeface="標楷體" panose="03000509000000000000" pitchFamily="65" charset="-120"/>
                <a:cs typeface="Times New Roman" panose="02020603050405020304" pitchFamily="18" charset="0"/>
              </a:rPr>
              <a:t>環</a:t>
            </a:r>
            <a:r>
              <a:rPr sz="6500" spc="-50" dirty="0">
                <a:latin typeface="Times New Roman" panose="02020603050405020304" pitchFamily="18" charset="0"/>
                <a:ea typeface="標楷體" panose="03000509000000000000" pitchFamily="65" charset="-120"/>
                <a:cs typeface="Times New Roman" panose="02020603050405020304" pitchFamily="18" charset="0"/>
              </a:rPr>
              <a:t>境</a:t>
            </a:r>
            <a:r>
              <a:rPr sz="6500" dirty="0">
                <a:latin typeface="Times New Roman" panose="02020603050405020304" pitchFamily="18" charset="0"/>
                <a:ea typeface="標楷體" panose="03000509000000000000" pitchFamily="65" charset="-120"/>
                <a:cs typeface="Times New Roman" panose="02020603050405020304" pitchFamily="18" charset="0"/>
              </a:rPr>
              <a:t>	</a:t>
            </a:r>
            <a:r>
              <a:rPr sz="6500" spc="-10" dirty="0">
                <a:latin typeface="Times New Roman" panose="02020603050405020304" pitchFamily="18" charset="0"/>
                <a:ea typeface="標楷體" panose="03000509000000000000" pitchFamily="65" charset="-120"/>
                <a:cs typeface="Times New Roman" panose="02020603050405020304" pitchFamily="18" charset="0"/>
              </a:rPr>
              <a:t>行</a:t>
            </a:r>
            <a:r>
              <a:rPr sz="6500" spc="-50" dirty="0">
                <a:latin typeface="Times New Roman" panose="02020603050405020304" pitchFamily="18" charset="0"/>
                <a:ea typeface="標楷體" panose="03000509000000000000" pitchFamily="65" charset="-120"/>
                <a:cs typeface="Times New Roman" panose="02020603050405020304" pitchFamily="18" charset="0"/>
              </a:rPr>
              <a:t>為</a:t>
            </a:r>
            <a:endParaRPr sz="65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object 4"/>
          <p:cNvSpPr txBox="1">
            <a:spLocks noChangeAspect="1"/>
          </p:cNvSpPr>
          <p:nvPr/>
        </p:nvSpPr>
        <p:spPr>
          <a:xfrm>
            <a:off x="9146660" y="2145187"/>
            <a:ext cx="1321315" cy="860868"/>
          </a:xfrm>
          <a:prstGeom prst="rect">
            <a:avLst/>
          </a:prstGeom>
        </p:spPr>
        <p:txBody>
          <a:bodyPr vert="horz" wrap="square" lIns="0" tIns="12700" rIns="0" bIns="0" rtlCol="0">
            <a:spAutoFit/>
          </a:bodyPr>
          <a:lstStyle/>
          <a:p>
            <a:pPr marL="12700">
              <a:lnSpc>
                <a:spcPct val="100000"/>
              </a:lnSpc>
              <a:spcBef>
                <a:spcPts val="100"/>
              </a:spcBef>
            </a:pPr>
            <a:r>
              <a:rPr sz="5400" b="1" spc="-470"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80%</a:t>
            </a:r>
            <a:endParaRPr sz="5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333055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object 9"/>
          <p:cNvSpPr/>
          <p:nvPr/>
        </p:nvSpPr>
        <p:spPr>
          <a:xfrm>
            <a:off x="6931315" y="4640019"/>
            <a:ext cx="5158105" cy="2173605"/>
          </a:xfrm>
          <a:custGeom>
            <a:avLst/>
            <a:gdLst/>
            <a:ahLst/>
            <a:cxnLst/>
            <a:rect l="l" t="t" r="r" b="b"/>
            <a:pathLst>
              <a:path w="5158105" h="2173604">
                <a:moveTo>
                  <a:pt x="2557746" y="1682800"/>
                </a:moveTo>
                <a:lnTo>
                  <a:pt x="1947417" y="1682800"/>
                </a:lnTo>
                <a:lnTo>
                  <a:pt x="2142929" y="2173478"/>
                </a:lnTo>
                <a:lnTo>
                  <a:pt x="2239828" y="2173478"/>
                </a:lnTo>
                <a:lnTo>
                  <a:pt x="2557746" y="1682800"/>
                </a:lnTo>
                <a:close/>
              </a:path>
              <a:path w="5158105" h="2173604">
                <a:moveTo>
                  <a:pt x="3458278" y="1563573"/>
                </a:moveTo>
                <a:lnTo>
                  <a:pt x="2634996" y="1563573"/>
                </a:lnTo>
                <a:lnTo>
                  <a:pt x="3337179" y="1995258"/>
                </a:lnTo>
                <a:lnTo>
                  <a:pt x="3458278" y="1563573"/>
                </a:lnTo>
                <a:close/>
              </a:path>
              <a:path w="5158105" h="2173604">
                <a:moveTo>
                  <a:pt x="3462005" y="1550289"/>
                </a:moveTo>
                <a:lnTo>
                  <a:pt x="1431671" y="1550289"/>
                </a:lnTo>
                <a:lnTo>
                  <a:pt x="1235837" y="1934171"/>
                </a:lnTo>
                <a:lnTo>
                  <a:pt x="1947417" y="1682800"/>
                </a:lnTo>
                <a:lnTo>
                  <a:pt x="2557746" y="1682800"/>
                </a:lnTo>
                <a:lnTo>
                  <a:pt x="2634996" y="1563573"/>
                </a:lnTo>
                <a:lnTo>
                  <a:pt x="3458278" y="1563573"/>
                </a:lnTo>
                <a:lnTo>
                  <a:pt x="3462005" y="1550289"/>
                </a:lnTo>
                <a:close/>
              </a:path>
              <a:path w="5158105" h="2173604">
                <a:moveTo>
                  <a:pt x="4317675" y="1453807"/>
                </a:moveTo>
                <a:lnTo>
                  <a:pt x="3489071" y="1453807"/>
                </a:lnTo>
                <a:lnTo>
                  <a:pt x="4529455" y="1744090"/>
                </a:lnTo>
                <a:lnTo>
                  <a:pt x="4317675" y="1453807"/>
                </a:lnTo>
                <a:close/>
              </a:path>
              <a:path w="5158105" h="2173604">
                <a:moveTo>
                  <a:pt x="45338" y="480821"/>
                </a:moveTo>
                <a:lnTo>
                  <a:pt x="1130300" y="937120"/>
                </a:lnTo>
                <a:lnTo>
                  <a:pt x="0" y="1119098"/>
                </a:lnTo>
                <a:lnTo>
                  <a:pt x="937895" y="1368780"/>
                </a:lnTo>
                <a:lnTo>
                  <a:pt x="76326" y="1713572"/>
                </a:lnTo>
                <a:lnTo>
                  <a:pt x="1431671" y="1550289"/>
                </a:lnTo>
                <a:lnTo>
                  <a:pt x="3462005" y="1550289"/>
                </a:lnTo>
                <a:lnTo>
                  <a:pt x="3489071" y="1453807"/>
                </a:lnTo>
                <a:lnTo>
                  <a:pt x="4317675" y="1453807"/>
                </a:lnTo>
                <a:lnTo>
                  <a:pt x="4170679" y="1252321"/>
                </a:lnTo>
                <a:lnTo>
                  <a:pt x="5157851" y="1210366"/>
                </a:lnTo>
                <a:lnTo>
                  <a:pt x="5157851" y="1163333"/>
                </a:lnTo>
                <a:lnTo>
                  <a:pt x="4342130" y="992073"/>
                </a:lnTo>
                <a:lnTo>
                  <a:pt x="5003005" y="759713"/>
                </a:lnTo>
                <a:lnTo>
                  <a:pt x="1781048" y="759713"/>
                </a:lnTo>
                <a:lnTo>
                  <a:pt x="45338" y="480821"/>
                </a:lnTo>
                <a:close/>
              </a:path>
              <a:path w="5158105" h="2173604">
                <a:moveTo>
                  <a:pt x="2007742" y="338963"/>
                </a:moveTo>
                <a:lnTo>
                  <a:pt x="1781048" y="759713"/>
                </a:lnTo>
                <a:lnTo>
                  <a:pt x="5003005" y="759713"/>
                </a:lnTo>
                <a:lnTo>
                  <a:pt x="5157851" y="705271"/>
                </a:lnTo>
                <a:lnTo>
                  <a:pt x="5157851" y="696245"/>
                </a:lnTo>
                <a:lnTo>
                  <a:pt x="4096766" y="692276"/>
                </a:lnTo>
                <a:lnTo>
                  <a:pt x="4154512" y="645794"/>
                </a:lnTo>
                <a:lnTo>
                  <a:pt x="2634869" y="645794"/>
                </a:lnTo>
                <a:lnTo>
                  <a:pt x="2007742" y="338963"/>
                </a:lnTo>
                <a:close/>
              </a:path>
              <a:path w="5158105" h="2173604">
                <a:moveTo>
                  <a:pt x="3507994" y="0"/>
                </a:moveTo>
                <a:lnTo>
                  <a:pt x="2634869" y="645794"/>
                </a:lnTo>
                <a:lnTo>
                  <a:pt x="4154512" y="645794"/>
                </a:lnTo>
                <a:lnTo>
                  <a:pt x="4287520" y="538733"/>
                </a:lnTo>
                <a:lnTo>
                  <a:pt x="3456304" y="538733"/>
                </a:lnTo>
                <a:lnTo>
                  <a:pt x="3507994" y="0"/>
                </a:lnTo>
                <a:close/>
              </a:path>
              <a:path w="5158105" h="2173604">
                <a:moveTo>
                  <a:pt x="4488687" y="376808"/>
                </a:moveTo>
                <a:lnTo>
                  <a:pt x="3456304" y="538733"/>
                </a:lnTo>
                <a:lnTo>
                  <a:pt x="4287520" y="538733"/>
                </a:lnTo>
                <a:lnTo>
                  <a:pt x="4488687" y="376808"/>
                </a:lnTo>
                <a:close/>
              </a:path>
            </a:pathLst>
          </a:custGeom>
          <a:solidFill>
            <a:srgbClr val="FFFF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9" name="object 11"/>
          <p:cNvPicPr/>
          <p:nvPr/>
        </p:nvPicPr>
        <p:blipFill>
          <a:blip r:embed="rId3" cstate="print"/>
          <a:stretch>
            <a:fillRect/>
          </a:stretch>
        </p:blipFill>
        <p:spPr>
          <a:xfrm>
            <a:off x="8317039" y="5427382"/>
            <a:ext cx="2701290" cy="628002"/>
          </a:xfrm>
          <a:prstGeom prst="rect">
            <a:avLst/>
          </a:prstGeom>
        </p:spPr>
      </p:pic>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安全衛生工作守則製作</a:t>
            </a:r>
          </a:p>
        </p:txBody>
      </p:sp>
      <p:grpSp>
        <p:nvGrpSpPr>
          <p:cNvPr id="37" name="object 3"/>
          <p:cNvGrpSpPr/>
          <p:nvPr/>
        </p:nvGrpSpPr>
        <p:grpSpPr>
          <a:xfrm>
            <a:off x="4567041" y="1128521"/>
            <a:ext cx="2294255" cy="1285240"/>
            <a:chOff x="3436556" y="1257236"/>
            <a:chExt cx="2294255" cy="1285240"/>
          </a:xfrm>
        </p:grpSpPr>
        <p:sp>
          <p:nvSpPr>
            <p:cNvPr id="38" name="object 4"/>
            <p:cNvSpPr/>
            <p:nvPr/>
          </p:nvSpPr>
          <p:spPr>
            <a:xfrm>
              <a:off x="3449574" y="1270254"/>
              <a:ext cx="2268220" cy="1259205"/>
            </a:xfrm>
            <a:custGeom>
              <a:avLst/>
              <a:gdLst/>
              <a:ahLst/>
              <a:cxnLst/>
              <a:rect l="l" t="t" r="r" b="b"/>
              <a:pathLst>
                <a:path w="2268220" h="1259205">
                  <a:moveTo>
                    <a:pt x="2141854" y="0"/>
                  </a:moveTo>
                  <a:lnTo>
                    <a:pt x="125856" y="0"/>
                  </a:lnTo>
                  <a:lnTo>
                    <a:pt x="76884" y="9896"/>
                  </a:lnTo>
                  <a:lnTo>
                    <a:pt x="36877" y="36877"/>
                  </a:lnTo>
                  <a:lnTo>
                    <a:pt x="9896" y="76884"/>
                  </a:lnTo>
                  <a:lnTo>
                    <a:pt x="0" y="125857"/>
                  </a:lnTo>
                  <a:lnTo>
                    <a:pt x="0" y="1132967"/>
                  </a:lnTo>
                  <a:lnTo>
                    <a:pt x="9896" y="1181939"/>
                  </a:lnTo>
                  <a:lnTo>
                    <a:pt x="36877" y="1221946"/>
                  </a:lnTo>
                  <a:lnTo>
                    <a:pt x="76884" y="1248927"/>
                  </a:lnTo>
                  <a:lnTo>
                    <a:pt x="125856" y="1258824"/>
                  </a:lnTo>
                  <a:lnTo>
                    <a:pt x="2141854" y="1258824"/>
                  </a:lnTo>
                  <a:lnTo>
                    <a:pt x="2190827" y="1248927"/>
                  </a:lnTo>
                  <a:lnTo>
                    <a:pt x="2230834" y="1221946"/>
                  </a:lnTo>
                  <a:lnTo>
                    <a:pt x="2257815" y="1181939"/>
                  </a:lnTo>
                  <a:lnTo>
                    <a:pt x="2267712" y="1132967"/>
                  </a:lnTo>
                  <a:lnTo>
                    <a:pt x="2267712" y="125857"/>
                  </a:lnTo>
                  <a:lnTo>
                    <a:pt x="2257815" y="76884"/>
                  </a:lnTo>
                  <a:lnTo>
                    <a:pt x="2230834" y="36877"/>
                  </a:lnTo>
                  <a:lnTo>
                    <a:pt x="2190827" y="9896"/>
                  </a:lnTo>
                  <a:lnTo>
                    <a:pt x="2141854" y="0"/>
                  </a:lnTo>
                  <a:close/>
                </a:path>
              </a:pathLst>
            </a:custGeom>
            <a:solidFill>
              <a:srgbClr val="333399"/>
            </a:solidFill>
          </p:spPr>
          <p:txBody>
            <a:bodyPr wrap="square" lIns="0" tIns="0" rIns="0" bIns="0" rtlCol="0"/>
            <a:lstStyle/>
            <a:p>
              <a:endParaRPr/>
            </a:p>
          </p:txBody>
        </p:sp>
        <p:sp>
          <p:nvSpPr>
            <p:cNvPr id="39" name="object 5"/>
            <p:cNvSpPr/>
            <p:nvPr/>
          </p:nvSpPr>
          <p:spPr>
            <a:xfrm>
              <a:off x="3449574" y="1270254"/>
              <a:ext cx="2268220" cy="1259205"/>
            </a:xfrm>
            <a:custGeom>
              <a:avLst/>
              <a:gdLst/>
              <a:ahLst/>
              <a:cxnLst/>
              <a:rect l="l" t="t" r="r" b="b"/>
              <a:pathLst>
                <a:path w="2268220" h="1259205">
                  <a:moveTo>
                    <a:pt x="0" y="125857"/>
                  </a:moveTo>
                  <a:lnTo>
                    <a:pt x="9896" y="76884"/>
                  </a:lnTo>
                  <a:lnTo>
                    <a:pt x="36877" y="36877"/>
                  </a:lnTo>
                  <a:lnTo>
                    <a:pt x="76884" y="9896"/>
                  </a:lnTo>
                  <a:lnTo>
                    <a:pt x="125856" y="0"/>
                  </a:lnTo>
                  <a:lnTo>
                    <a:pt x="2141854" y="0"/>
                  </a:lnTo>
                  <a:lnTo>
                    <a:pt x="2190827" y="9896"/>
                  </a:lnTo>
                  <a:lnTo>
                    <a:pt x="2230834" y="36877"/>
                  </a:lnTo>
                  <a:lnTo>
                    <a:pt x="2257815" y="76884"/>
                  </a:lnTo>
                  <a:lnTo>
                    <a:pt x="2267712" y="125857"/>
                  </a:lnTo>
                  <a:lnTo>
                    <a:pt x="2267712" y="1132967"/>
                  </a:lnTo>
                  <a:lnTo>
                    <a:pt x="2257815" y="1181939"/>
                  </a:lnTo>
                  <a:lnTo>
                    <a:pt x="2230834" y="1221946"/>
                  </a:lnTo>
                  <a:lnTo>
                    <a:pt x="2190827" y="1248927"/>
                  </a:lnTo>
                  <a:lnTo>
                    <a:pt x="2141854" y="1258824"/>
                  </a:lnTo>
                  <a:lnTo>
                    <a:pt x="125856" y="1258824"/>
                  </a:lnTo>
                  <a:lnTo>
                    <a:pt x="76884" y="1248927"/>
                  </a:lnTo>
                  <a:lnTo>
                    <a:pt x="36877" y="1221946"/>
                  </a:lnTo>
                  <a:lnTo>
                    <a:pt x="9896" y="1181939"/>
                  </a:lnTo>
                  <a:lnTo>
                    <a:pt x="0" y="1132967"/>
                  </a:lnTo>
                  <a:lnTo>
                    <a:pt x="0" y="125857"/>
                  </a:lnTo>
                  <a:close/>
                </a:path>
              </a:pathLst>
            </a:custGeom>
            <a:ln w="25908">
              <a:solidFill>
                <a:srgbClr val="FFFFFF"/>
              </a:solidFill>
            </a:ln>
          </p:spPr>
          <p:txBody>
            <a:bodyPr wrap="square" lIns="0" tIns="0" rIns="0" bIns="0" rtlCol="0"/>
            <a:lstStyle/>
            <a:p>
              <a:endParaRPr/>
            </a:p>
          </p:txBody>
        </p:sp>
      </p:grpSp>
      <p:sp>
        <p:nvSpPr>
          <p:cNvPr id="40" name="object 6"/>
          <p:cNvSpPr txBox="1"/>
          <p:nvPr/>
        </p:nvSpPr>
        <p:spPr>
          <a:xfrm>
            <a:off x="5053006" y="1274126"/>
            <a:ext cx="1324610" cy="802640"/>
          </a:xfrm>
          <a:prstGeom prst="rect">
            <a:avLst/>
          </a:prstGeom>
        </p:spPr>
        <p:txBody>
          <a:bodyPr vert="horz" wrap="square" lIns="0" tIns="12700" rIns="0" bIns="0" rtlCol="0">
            <a:spAutoFit/>
          </a:bodyPr>
          <a:lstStyle/>
          <a:p>
            <a:pPr marL="12700">
              <a:lnSpc>
                <a:spcPct val="100000"/>
              </a:lnSpc>
              <a:spcBef>
                <a:spcPts val="100"/>
              </a:spcBef>
            </a:pPr>
            <a:r>
              <a:rPr sz="5100" b="1" spc="-25">
                <a:solidFill>
                  <a:srgbClr val="FFFFFF"/>
                </a:solidFill>
                <a:latin typeface="Microsoft JhengHei"/>
                <a:cs typeface="Microsoft JhengHei"/>
              </a:rPr>
              <a:t>擬定</a:t>
            </a:r>
            <a:endParaRPr sz="5100" dirty="0">
              <a:latin typeface="Microsoft JhengHei"/>
              <a:cs typeface="Microsoft JhengHei"/>
            </a:endParaRPr>
          </a:p>
        </p:txBody>
      </p:sp>
      <p:grpSp>
        <p:nvGrpSpPr>
          <p:cNvPr id="41" name="object 7"/>
          <p:cNvGrpSpPr/>
          <p:nvPr/>
        </p:nvGrpSpPr>
        <p:grpSpPr>
          <a:xfrm>
            <a:off x="4567041" y="2454477"/>
            <a:ext cx="2294255" cy="1850389"/>
            <a:chOff x="3436556" y="2583192"/>
            <a:chExt cx="2294255" cy="1850389"/>
          </a:xfrm>
        </p:grpSpPr>
        <p:pic>
          <p:nvPicPr>
            <p:cNvPr id="42" name="object 8"/>
            <p:cNvPicPr/>
            <p:nvPr/>
          </p:nvPicPr>
          <p:blipFill>
            <a:blip r:embed="rId4" cstate="print"/>
            <a:stretch>
              <a:fillRect/>
            </a:stretch>
          </p:blipFill>
          <p:spPr>
            <a:xfrm>
              <a:off x="4244340" y="2583192"/>
              <a:ext cx="672084" cy="563867"/>
            </a:xfrm>
            <a:prstGeom prst="rect">
              <a:avLst/>
            </a:prstGeom>
          </p:spPr>
        </p:pic>
        <p:pic>
          <p:nvPicPr>
            <p:cNvPr id="43" name="object 9"/>
            <p:cNvPicPr/>
            <p:nvPr/>
          </p:nvPicPr>
          <p:blipFill>
            <a:blip r:embed="rId5" cstate="print"/>
            <a:stretch>
              <a:fillRect/>
            </a:stretch>
          </p:blipFill>
          <p:spPr>
            <a:xfrm>
              <a:off x="4299204" y="2607564"/>
              <a:ext cx="566928" cy="472439"/>
            </a:xfrm>
            <a:prstGeom prst="rect">
              <a:avLst/>
            </a:prstGeom>
          </p:spPr>
        </p:pic>
        <p:sp>
          <p:nvSpPr>
            <p:cNvPr id="44" name="object 10"/>
            <p:cNvSpPr/>
            <p:nvPr/>
          </p:nvSpPr>
          <p:spPr>
            <a:xfrm>
              <a:off x="4299204" y="2607564"/>
              <a:ext cx="567055" cy="472440"/>
            </a:xfrm>
            <a:custGeom>
              <a:avLst/>
              <a:gdLst/>
              <a:ahLst/>
              <a:cxnLst/>
              <a:rect l="l" t="t" r="r" b="b"/>
              <a:pathLst>
                <a:path w="567054" h="472439">
                  <a:moveTo>
                    <a:pt x="453517" y="0"/>
                  </a:moveTo>
                  <a:lnTo>
                    <a:pt x="453517" y="236220"/>
                  </a:lnTo>
                  <a:lnTo>
                    <a:pt x="566928" y="236220"/>
                  </a:lnTo>
                  <a:lnTo>
                    <a:pt x="283463" y="472439"/>
                  </a:lnTo>
                  <a:lnTo>
                    <a:pt x="0" y="236220"/>
                  </a:lnTo>
                  <a:lnTo>
                    <a:pt x="113411" y="236220"/>
                  </a:lnTo>
                  <a:lnTo>
                    <a:pt x="113411" y="0"/>
                  </a:lnTo>
                  <a:lnTo>
                    <a:pt x="453517" y="0"/>
                  </a:lnTo>
                  <a:close/>
                </a:path>
              </a:pathLst>
            </a:custGeom>
            <a:ln w="9144">
              <a:solidFill>
                <a:srgbClr val="292988"/>
              </a:solidFill>
            </a:ln>
          </p:spPr>
          <p:txBody>
            <a:bodyPr wrap="square" lIns="0" tIns="0" rIns="0" bIns="0" rtlCol="0"/>
            <a:lstStyle/>
            <a:p>
              <a:endParaRPr/>
            </a:p>
          </p:txBody>
        </p:sp>
        <p:sp>
          <p:nvSpPr>
            <p:cNvPr id="45" name="object 11"/>
            <p:cNvSpPr/>
            <p:nvPr/>
          </p:nvSpPr>
          <p:spPr>
            <a:xfrm>
              <a:off x="3449574" y="3160013"/>
              <a:ext cx="2268220" cy="1260475"/>
            </a:xfrm>
            <a:custGeom>
              <a:avLst/>
              <a:gdLst/>
              <a:ahLst/>
              <a:cxnLst/>
              <a:rect l="l" t="t" r="r" b="b"/>
              <a:pathLst>
                <a:path w="2268220" h="1260475">
                  <a:moveTo>
                    <a:pt x="2141728" y="0"/>
                  </a:moveTo>
                  <a:lnTo>
                    <a:pt x="125984" y="0"/>
                  </a:lnTo>
                  <a:lnTo>
                    <a:pt x="76938" y="9898"/>
                  </a:lnTo>
                  <a:lnTo>
                    <a:pt x="36893" y="36893"/>
                  </a:lnTo>
                  <a:lnTo>
                    <a:pt x="9898" y="76938"/>
                  </a:lnTo>
                  <a:lnTo>
                    <a:pt x="0" y="125984"/>
                  </a:lnTo>
                  <a:lnTo>
                    <a:pt x="0" y="1134364"/>
                  </a:lnTo>
                  <a:lnTo>
                    <a:pt x="9898" y="1183409"/>
                  </a:lnTo>
                  <a:lnTo>
                    <a:pt x="36893" y="1223454"/>
                  </a:lnTo>
                  <a:lnTo>
                    <a:pt x="76938" y="1250449"/>
                  </a:lnTo>
                  <a:lnTo>
                    <a:pt x="125984" y="1260348"/>
                  </a:lnTo>
                  <a:lnTo>
                    <a:pt x="2141728" y="1260348"/>
                  </a:lnTo>
                  <a:lnTo>
                    <a:pt x="2190773" y="1250449"/>
                  </a:lnTo>
                  <a:lnTo>
                    <a:pt x="2230818" y="1223454"/>
                  </a:lnTo>
                  <a:lnTo>
                    <a:pt x="2257813" y="1183409"/>
                  </a:lnTo>
                  <a:lnTo>
                    <a:pt x="2267712" y="1134364"/>
                  </a:lnTo>
                  <a:lnTo>
                    <a:pt x="2267712" y="125984"/>
                  </a:lnTo>
                  <a:lnTo>
                    <a:pt x="2257813" y="76938"/>
                  </a:lnTo>
                  <a:lnTo>
                    <a:pt x="2230818" y="36893"/>
                  </a:lnTo>
                  <a:lnTo>
                    <a:pt x="2190773" y="9898"/>
                  </a:lnTo>
                  <a:lnTo>
                    <a:pt x="2141728" y="0"/>
                  </a:lnTo>
                  <a:close/>
                </a:path>
              </a:pathLst>
            </a:custGeom>
            <a:solidFill>
              <a:srgbClr val="FFC000"/>
            </a:solidFill>
          </p:spPr>
          <p:txBody>
            <a:bodyPr wrap="square" lIns="0" tIns="0" rIns="0" bIns="0" rtlCol="0"/>
            <a:lstStyle/>
            <a:p>
              <a:endParaRPr/>
            </a:p>
          </p:txBody>
        </p:sp>
        <p:sp>
          <p:nvSpPr>
            <p:cNvPr id="46" name="object 12"/>
            <p:cNvSpPr/>
            <p:nvPr/>
          </p:nvSpPr>
          <p:spPr>
            <a:xfrm>
              <a:off x="3449574" y="3160013"/>
              <a:ext cx="2268220" cy="1260475"/>
            </a:xfrm>
            <a:custGeom>
              <a:avLst/>
              <a:gdLst/>
              <a:ahLst/>
              <a:cxnLst/>
              <a:rect l="l" t="t" r="r" b="b"/>
              <a:pathLst>
                <a:path w="2268220" h="1260475">
                  <a:moveTo>
                    <a:pt x="0" y="125984"/>
                  </a:moveTo>
                  <a:lnTo>
                    <a:pt x="9898" y="76938"/>
                  </a:lnTo>
                  <a:lnTo>
                    <a:pt x="36893" y="36893"/>
                  </a:lnTo>
                  <a:lnTo>
                    <a:pt x="76938" y="9898"/>
                  </a:lnTo>
                  <a:lnTo>
                    <a:pt x="125984" y="0"/>
                  </a:lnTo>
                  <a:lnTo>
                    <a:pt x="2141728" y="0"/>
                  </a:lnTo>
                  <a:lnTo>
                    <a:pt x="2190773" y="9898"/>
                  </a:lnTo>
                  <a:lnTo>
                    <a:pt x="2230818" y="36893"/>
                  </a:lnTo>
                  <a:lnTo>
                    <a:pt x="2257813" y="76938"/>
                  </a:lnTo>
                  <a:lnTo>
                    <a:pt x="2267712" y="125984"/>
                  </a:lnTo>
                  <a:lnTo>
                    <a:pt x="2267712" y="1134364"/>
                  </a:lnTo>
                  <a:lnTo>
                    <a:pt x="2257813" y="1183409"/>
                  </a:lnTo>
                  <a:lnTo>
                    <a:pt x="2230818" y="1223454"/>
                  </a:lnTo>
                  <a:lnTo>
                    <a:pt x="2190773" y="1250449"/>
                  </a:lnTo>
                  <a:lnTo>
                    <a:pt x="2141728" y="1260348"/>
                  </a:lnTo>
                  <a:lnTo>
                    <a:pt x="125984" y="1260348"/>
                  </a:lnTo>
                  <a:lnTo>
                    <a:pt x="76938" y="1250449"/>
                  </a:lnTo>
                  <a:lnTo>
                    <a:pt x="36893" y="1223454"/>
                  </a:lnTo>
                  <a:lnTo>
                    <a:pt x="9898" y="1183409"/>
                  </a:lnTo>
                  <a:lnTo>
                    <a:pt x="0" y="1134364"/>
                  </a:lnTo>
                  <a:lnTo>
                    <a:pt x="0" y="125984"/>
                  </a:lnTo>
                  <a:close/>
                </a:path>
              </a:pathLst>
            </a:custGeom>
            <a:ln w="25907">
              <a:solidFill>
                <a:srgbClr val="FFFFFF"/>
              </a:solidFill>
            </a:ln>
          </p:spPr>
          <p:txBody>
            <a:bodyPr wrap="square" lIns="0" tIns="0" rIns="0" bIns="0" rtlCol="0"/>
            <a:lstStyle/>
            <a:p>
              <a:endParaRPr/>
            </a:p>
          </p:txBody>
        </p:sp>
      </p:grpSp>
      <p:sp>
        <p:nvSpPr>
          <p:cNvPr id="47" name="object 13"/>
          <p:cNvSpPr txBox="1"/>
          <p:nvPr/>
        </p:nvSpPr>
        <p:spPr>
          <a:xfrm>
            <a:off x="5026184" y="3375569"/>
            <a:ext cx="1311834" cy="654025"/>
          </a:xfrm>
          <a:prstGeom prst="rect">
            <a:avLst/>
          </a:prstGeom>
        </p:spPr>
        <p:txBody>
          <a:bodyPr vert="horz" wrap="square" lIns="0" tIns="0" rIns="0" bIns="0" rtlCol="0">
            <a:spAutoFit/>
          </a:bodyPr>
          <a:lstStyle/>
          <a:p>
            <a:pPr>
              <a:lnSpc>
                <a:spcPts val="5100"/>
              </a:lnSpc>
            </a:pPr>
            <a:r>
              <a:rPr lang="zh-TW" altLang="en-US" sz="5100" b="1" spc="-50" dirty="0">
                <a:solidFill>
                  <a:srgbClr val="FFFFFF"/>
                </a:solidFill>
                <a:latin typeface="Microsoft JhengHei"/>
                <a:cs typeface="Microsoft JhengHei"/>
              </a:rPr>
              <a:t>溝</a:t>
            </a:r>
            <a:r>
              <a:rPr sz="5100" b="1" spc="-50" dirty="0">
                <a:solidFill>
                  <a:srgbClr val="FFFFFF"/>
                </a:solidFill>
                <a:latin typeface="Microsoft JhengHei"/>
                <a:cs typeface="Microsoft JhengHei"/>
              </a:rPr>
              <a:t>通</a:t>
            </a:r>
            <a:endParaRPr sz="5100" dirty="0">
              <a:latin typeface="Microsoft JhengHei"/>
              <a:cs typeface="Microsoft JhengHei"/>
            </a:endParaRPr>
          </a:p>
        </p:txBody>
      </p:sp>
      <p:grpSp>
        <p:nvGrpSpPr>
          <p:cNvPr id="48" name="object 14"/>
          <p:cNvGrpSpPr/>
          <p:nvPr/>
        </p:nvGrpSpPr>
        <p:grpSpPr>
          <a:xfrm>
            <a:off x="2291011" y="1127823"/>
            <a:ext cx="4557268" cy="5053710"/>
            <a:chOff x="1160526" y="1256538"/>
            <a:chExt cx="4557268" cy="5053710"/>
          </a:xfrm>
        </p:grpSpPr>
        <p:pic>
          <p:nvPicPr>
            <p:cNvPr id="49" name="object 15"/>
            <p:cNvPicPr/>
            <p:nvPr/>
          </p:nvPicPr>
          <p:blipFill>
            <a:blip r:embed="rId4" cstate="print"/>
            <a:stretch>
              <a:fillRect/>
            </a:stretch>
          </p:blipFill>
          <p:spPr>
            <a:xfrm>
              <a:off x="4244340" y="4472952"/>
              <a:ext cx="672084" cy="563867"/>
            </a:xfrm>
            <a:prstGeom prst="rect">
              <a:avLst/>
            </a:prstGeom>
          </p:spPr>
        </p:pic>
        <p:pic>
          <p:nvPicPr>
            <p:cNvPr id="50" name="object 16"/>
            <p:cNvPicPr/>
            <p:nvPr/>
          </p:nvPicPr>
          <p:blipFill>
            <a:blip r:embed="rId6" cstate="print"/>
            <a:stretch>
              <a:fillRect/>
            </a:stretch>
          </p:blipFill>
          <p:spPr>
            <a:xfrm>
              <a:off x="4299203" y="4497323"/>
              <a:ext cx="566928" cy="472439"/>
            </a:xfrm>
            <a:prstGeom prst="rect">
              <a:avLst/>
            </a:prstGeom>
          </p:spPr>
        </p:pic>
        <p:sp>
          <p:nvSpPr>
            <p:cNvPr id="51" name="object 17"/>
            <p:cNvSpPr/>
            <p:nvPr/>
          </p:nvSpPr>
          <p:spPr>
            <a:xfrm>
              <a:off x="4299203" y="4497323"/>
              <a:ext cx="567055" cy="472440"/>
            </a:xfrm>
            <a:custGeom>
              <a:avLst/>
              <a:gdLst/>
              <a:ahLst/>
              <a:cxnLst/>
              <a:rect l="l" t="t" r="r" b="b"/>
              <a:pathLst>
                <a:path w="567054" h="472439">
                  <a:moveTo>
                    <a:pt x="453517" y="0"/>
                  </a:moveTo>
                  <a:lnTo>
                    <a:pt x="453517" y="236219"/>
                  </a:lnTo>
                  <a:lnTo>
                    <a:pt x="566928" y="236219"/>
                  </a:lnTo>
                  <a:lnTo>
                    <a:pt x="283463" y="472439"/>
                  </a:lnTo>
                  <a:lnTo>
                    <a:pt x="0" y="236219"/>
                  </a:lnTo>
                  <a:lnTo>
                    <a:pt x="113411" y="236219"/>
                  </a:lnTo>
                  <a:lnTo>
                    <a:pt x="113411" y="0"/>
                  </a:lnTo>
                  <a:lnTo>
                    <a:pt x="453517" y="0"/>
                  </a:lnTo>
                  <a:close/>
                </a:path>
              </a:pathLst>
            </a:custGeom>
            <a:ln w="9144">
              <a:solidFill>
                <a:srgbClr val="292988"/>
              </a:solidFill>
            </a:ln>
          </p:spPr>
          <p:txBody>
            <a:bodyPr wrap="square" lIns="0" tIns="0" rIns="0" bIns="0" rtlCol="0"/>
            <a:lstStyle/>
            <a:p>
              <a:endParaRPr/>
            </a:p>
          </p:txBody>
        </p:sp>
        <p:sp>
          <p:nvSpPr>
            <p:cNvPr id="52" name="object 18"/>
            <p:cNvSpPr/>
            <p:nvPr/>
          </p:nvSpPr>
          <p:spPr>
            <a:xfrm>
              <a:off x="3449574" y="5049773"/>
              <a:ext cx="2268220" cy="1260475"/>
            </a:xfrm>
            <a:custGeom>
              <a:avLst/>
              <a:gdLst/>
              <a:ahLst/>
              <a:cxnLst/>
              <a:rect l="l" t="t" r="r" b="b"/>
              <a:pathLst>
                <a:path w="2268220" h="1260475">
                  <a:moveTo>
                    <a:pt x="2141728" y="0"/>
                  </a:moveTo>
                  <a:lnTo>
                    <a:pt x="125984" y="0"/>
                  </a:lnTo>
                  <a:lnTo>
                    <a:pt x="76938" y="9898"/>
                  </a:lnTo>
                  <a:lnTo>
                    <a:pt x="36893" y="36893"/>
                  </a:lnTo>
                  <a:lnTo>
                    <a:pt x="9898" y="76938"/>
                  </a:lnTo>
                  <a:lnTo>
                    <a:pt x="0" y="125983"/>
                  </a:lnTo>
                  <a:lnTo>
                    <a:pt x="0" y="1134313"/>
                  </a:lnTo>
                  <a:lnTo>
                    <a:pt x="9898" y="1183372"/>
                  </a:lnTo>
                  <a:lnTo>
                    <a:pt x="36893" y="1223433"/>
                  </a:lnTo>
                  <a:lnTo>
                    <a:pt x="76938" y="1250443"/>
                  </a:lnTo>
                  <a:lnTo>
                    <a:pt x="125984" y="1260348"/>
                  </a:lnTo>
                  <a:lnTo>
                    <a:pt x="2141728" y="1260348"/>
                  </a:lnTo>
                  <a:lnTo>
                    <a:pt x="2190773" y="1250443"/>
                  </a:lnTo>
                  <a:lnTo>
                    <a:pt x="2230818" y="1223433"/>
                  </a:lnTo>
                  <a:lnTo>
                    <a:pt x="2257813" y="1183372"/>
                  </a:lnTo>
                  <a:lnTo>
                    <a:pt x="2267712" y="1134313"/>
                  </a:lnTo>
                  <a:lnTo>
                    <a:pt x="2267712" y="125983"/>
                  </a:lnTo>
                  <a:lnTo>
                    <a:pt x="2257813" y="76938"/>
                  </a:lnTo>
                  <a:lnTo>
                    <a:pt x="2230818" y="36893"/>
                  </a:lnTo>
                  <a:lnTo>
                    <a:pt x="2190773" y="9898"/>
                  </a:lnTo>
                  <a:lnTo>
                    <a:pt x="2141728" y="0"/>
                  </a:lnTo>
                  <a:close/>
                </a:path>
              </a:pathLst>
            </a:custGeom>
            <a:solidFill>
              <a:srgbClr val="92D050"/>
            </a:solidFill>
          </p:spPr>
          <p:txBody>
            <a:bodyPr wrap="square" lIns="0" tIns="0" rIns="0" bIns="0" rtlCol="0"/>
            <a:lstStyle/>
            <a:p>
              <a:endParaRPr/>
            </a:p>
          </p:txBody>
        </p:sp>
        <p:sp>
          <p:nvSpPr>
            <p:cNvPr id="53" name="object 19"/>
            <p:cNvSpPr/>
            <p:nvPr/>
          </p:nvSpPr>
          <p:spPr>
            <a:xfrm>
              <a:off x="3449574" y="5049773"/>
              <a:ext cx="2268220" cy="1260475"/>
            </a:xfrm>
            <a:custGeom>
              <a:avLst/>
              <a:gdLst/>
              <a:ahLst/>
              <a:cxnLst/>
              <a:rect l="l" t="t" r="r" b="b"/>
              <a:pathLst>
                <a:path w="2268220" h="1260475">
                  <a:moveTo>
                    <a:pt x="0" y="125983"/>
                  </a:moveTo>
                  <a:lnTo>
                    <a:pt x="9898" y="76938"/>
                  </a:lnTo>
                  <a:lnTo>
                    <a:pt x="36893" y="36893"/>
                  </a:lnTo>
                  <a:lnTo>
                    <a:pt x="76938" y="9898"/>
                  </a:lnTo>
                  <a:lnTo>
                    <a:pt x="125984" y="0"/>
                  </a:lnTo>
                  <a:lnTo>
                    <a:pt x="2141728" y="0"/>
                  </a:lnTo>
                  <a:lnTo>
                    <a:pt x="2190773" y="9898"/>
                  </a:lnTo>
                  <a:lnTo>
                    <a:pt x="2230818" y="36893"/>
                  </a:lnTo>
                  <a:lnTo>
                    <a:pt x="2257813" y="76938"/>
                  </a:lnTo>
                  <a:lnTo>
                    <a:pt x="2267712" y="125983"/>
                  </a:lnTo>
                  <a:lnTo>
                    <a:pt x="2267712" y="1134313"/>
                  </a:lnTo>
                  <a:lnTo>
                    <a:pt x="2257813" y="1183372"/>
                  </a:lnTo>
                  <a:lnTo>
                    <a:pt x="2230818" y="1223433"/>
                  </a:lnTo>
                  <a:lnTo>
                    <a:pt x="2190773" y="1250443"/>
                  </a:lnTo>
                  <a:lnTo>
                    <a:pt x="2141728" y="1260348"/>
                  </a:lnTo>
                  <a:lnTo>
                    <a:pt x="125984" y="1260348"/>
                  </a:lnTo>
                  <a:lnTo>
                    <a:pt x="76938" y="1250443"/>
                  </a:lnTo>
                  <a:lnTo>
                    <a:pt x="36893" y="1223433"/>
                  </a:lnTo>
                  <a:lnTo>
                    <a:pt x="9898" y="1183372"/>
                  </a:lnTo>
                  <a:lnTo>
                    <a:pt x="0" y="1134313"/>
                  </a:lnTo>
                  <a:lnTo>
                    <a:pt x="0" y="125983"/>
                  </a:lnTo>
                  <a:close/>
                </a:path>
              </a:pathLst>
            </a:custGeom>
            <a:ln w="25908">
              <a:solidFill>
                <a:srgbClr val="FFFFFF"/>
              </a:solidFill>
            </a:ln>
          </p:spPr>
          <p:txBody>
            <a:bodyPr wrap="square" lIns="0" tIns="0" rIns="0" bIns="0" rtlCol="0"/>
            <a:lstStyle/>
            <a:p>
              <a:endParaRPr/>
            </a:p>
          </p:txBody>
        </p:sp>
        <p:sp>
          <p:nvSpPr>
            <p:cNvPr id="54" name="object 21"/>
            <p:cNvSpPr/>
            <p:nvPr/>
          </p:nvSpPr>
          <p:spPr>
            <a:xfrm>
              <a:off x="1160526" y="5049773"/>
              <a:ext cx="2268220" cy="1260475"/>
            </a:xfrm>
            <a:custGeom>
              <a:avLst/>
              <a:gdLst/>
              <a:ahLst/>
              <a:cxnLst/>
              <a:rect l="l" t="t" r="r" b="b"/>
              <a:pathLst>
                <a:path w="2268220" h="1260475">
                  <a:moveTo>
                    <a:pt x="2141728" y="0"/>
                  </a:moveTo>
                  <a:lnTo>
                    <a:pt x="125984" y="0"/>
                  </a:lnTo>
                  <a:lnTo>
                    <a:pt x="76943" y="9898"/>
                  </a:lnTo>
                  <a:lnTo>
                    <a:pt x="36898" y="36893"/>
                  </a:lnTo>
                  <a:lnTo>
                    <a:pt x="9899" y="76938"/>
                  </a:lnTo>
                  <a:lnTo>
                    <a:pt x="0" y="125983"/>
                  </a:lnTo>
                  <a:lnTo>
                    <a:pt x="0" y="1134313"/>
                  </a:lnTo>
                  <a:lnTo>
                    <a:pt x="9899" y="1183372"/>
                  </a:lnTo>
                  <a:lnTo>
                    <a:pt x="36898" y="1223433"/>
                  </a:lnTo>
                  <a:lnTo>
                    <a:pt x="76943" y="1250443"/>
                  </a:lnTo>
                  <a:lnTo>
                    <a:pt x="125984" y="1260348"/>
                  </a:lnTo>
                  <a:lnTo>
                    <a:pt x="2141728" y="1260348"/>
                  </a:lnTo>
                  <a:lnTo>
                    <a:pt x="2190773" y="1250443"/>
                  </a:lnTo>
                  <a:lnTo>
                    <a:pt x="2230818" y="1223433"/>
                  </a:lnTo>
                  <a:lnTo>
                    <a:pt x="2257813" y="1183372"/>
                  </a:lnTo>
                  <a:lnTo>
                    <a:pt x="2267712" y="1134313"/>
                  </a:lnTo>
                  <a:lnTo>
                    <a:pt x="2267712" y="125983"/>
                  </a:lnTo>
                  <a:lnTo>
                    <a:pt x="2257813" y="76938"/>
                  </a:lnTo>
                  <a:lnTo>
                    <a:pt x="2230818" y="36893"/>
                  </a:lnTo>
                  <a:lnTo>
                    <a:pt x="2190773" y="9898"/>
                  </a:lnTo>
                  <a:lnTo>
                    <a:pt x="2141728" y="0"/>
                  </a:lnTo>
                  <a:close/>
                </a:path>
              </a:pathLst>
            </a:custGeom>
            <a:solidFill>
              <a:srgbClr val="F1F1F1"/>
            </a:solidFill>
          </p:spPr>
          <p:txBody>
            <a:bodyPr wrap="square" lIns="0" tIns="0" rIns="0" bIns="0" rtlCol="0"/>
            <a:lstStyle/>
            <a:p>
              <a:endParaRPr/>
            </a:p>
          </p:txBody>
        </p:sp>
        <p:sp>
          <p:nvSpPr>
            <p:cNvPr id="55" name="object 22"/>
            <p:cNvSpPr/>
            <p:nvPr/>
          </p:nvSpPr>
          <p:spPr>
            <a:xfrm>
              <a:off x="1160526" y="5049773"/>
              <a:ext cx="2268220" cy="1260475"/>
            </a:xfrm>
            <a:custGeom>
              <a:avLst/>
              <a:gdLst/>
              <a:ahLst/>
              <a:cxnLst/>
              <a:rect l="l" t="t" r="r" b="b"/>
              <a:pathLst>
                <a:path w="2268220" h="1260475">
                  <a:moveTo>
                    <a:pt x="0" y="125983"/>
                  </a:moveTo>
                  <a:lnTo>
                    <a:pt x="9899" y="76938"/>
                  </a:lnTo>
                  <a:lnTo>
                    <a:pt x="36898" y="36893"/>
                  </a:lnTo>
                  <a:lnTo>
                    <a:pt x="76943" y="9898"/>
                  </a:lnTo>
                  <a:lnTo>
                    <a:pt x="125984" y="0"/>
                  </a:lnTo>
                  <a:lnTo>
                    <a:pt x="2141728" y="0"/>
                  </a:lnTo>
                  <a:lnTo>
                    <a:pt x="2190773" y="9898"/>
                  </a:lnTo>
                  <a:lnTo>
                    <a:pt x="2230818" y="36893"/>
                  </a:lnTo>
                  <a:lnTo>
                    <a:pt x="2257813" y="76938"/>
                  </a:lnTo>
                  <a:lnTo>
                    <a:pt x="2267712" y="125983"/>
                  </a:lnTo>
                  <a:lnTo>
                    <a:pt x="2267712" y="1134313"/>
                  </a:lnTo>
                  <a:lnTo>
                    <a:pt x="2257813" y="1183372"/>
                  </a:lnTo>
                  <a:lnTo>
                    <a:pt x="2230818" y="1223433"/>
                  </a:lnTo>
                  <a:lnTo>
                    <a:pt x="2190773" y="1250443"/>
                  </a:lnTo>
                  <a:lnTo>
                    <a:pt x="2141728" y="1260348"/>
                  </a:lnTo>
                  <a:lnTo>
                    <a:pt x="125984" y="1260348"/>
                  </a:lnTo>
                  <a:lnTo>
                    <a:pt x="76943" y="1250443"/>
                  </a:lnTo>
                  <a:lnTo>
                    <a:pt x="36898" y="1223433"/>
                  </a:lnTo>
                  <a:lnTo>
                    <a:pt x="9899" y="1183372"/>
                  </a:lnTo>
                  <a:lnTo>
                    <a:pt x="0" y="1134313"/>
                  </a:lnTo>
                  <a:lnTo>
                    <a:pt x="0" y="125983"/>
                  </a:lnTo>
                  <a:close/>
                </a:path>
              </a:pathLst>
            </a:custGeom>
            <a:ln w="25908">
              <a:solidFill>
                <a:srgbClr val="FFFFFF"/>
              </a:solidFill>
            </a:ln>
          </p:spPr>
          <p:txBody>
            <a:bodyPr wrap="square" lIns="0" tIns="0" rIns="0" bIns="0" rtlCol="0"/>
            <a:lstStyle/>
            <a:p>
              <a:endParaRPr/>
            </a:p>
          </p:txBody>
        </p:sp>
        <p:sp>
          <p:nvSpPr>
            <p:cNvPr id="56" name="object 23"/>
            <p:cNvSpPr/>
            <p:nvPr/>
          </p:nvSpPr>
          <p:spPr>
            <a:xfrm>
              <a:off x="1160526" y="3160013"/>
              <a:ext cx="2268220" cy="1260475"/>
            </a:xfrm>
            <a:custGeom>
              <a:avLst/>
              <a:gdLst/>
              <a:ahLst/>
              <a:cxnLst/>
              <a:rect l="l" t="t" r="r" b="b"/>
              <a:pathLst>
                <a:path w="2268220" h="1260475">
                  <a:moveTo>
                    <a:pt x="2141728" y="0"/>
                  </a:moveTo>
                  <a:lnTo>
                    <a:pt x="125984" y="0"/>
                  </a:lnTo>
                  <a:lnTo>
                    <a:pt x="76943" y="9898"/>
                  </a:lnTo>
                  <a:lnTo>
                    <a:pt x="36898" y="36893"/>
                  </a:lnTo>
                  <a:lnTo>
                    <a:pt x="9899" y="76938"/>
                  </a:lnTo>
                  <a:lnTo>
                    <a:pt x="0" y="125984"/>
                  </a:lnTo>
                  <a:lnTo>
                    <a:pt x="0" y="1134364"/>
                  </a:lnTo>
                  <a:lnTo>
                    <a:pt x="9899" y="1183409"/>
                  </a:lnTo>
                  <a:lnTo>
                    <a:pt x="36898" y="1223454"/>
                  </a:lnTo>
                  <a:lnTo>
                    <a:pt x="76943" y="1250449"/>
                  </a:lnTo>
                  <a:lnTo>
                    <a:pt x="125984" y="1260348"/>
                  </a:lnTo>
                  <a:lnTo>
                    <a:pt x="2141728" y="1260348"/>
                  </a:lnTo>
                  <a:lnTo>
                    <a:pt x="2190773" y="1250449"/>
                  </a:lnTo>
                  <a:lnTo>
                    <a:pt x="2230818" y="1223454"/>
                  </a:lnTo>
                  <a:lnTo>
                    <a:pt x="2257813" y="1183409"/>
                  </a:lnTo>
                  <a:lnTo>
                    <a:pt x="2267712" y="1134364"/>
                  </a:lnTo>
                  <a:lnTo>
                    <a:pt x="2267712" y="125984"/>
                  </a:lnTo>
                  <a:lnTo>
                    <a:pt x="2257813" y="76938"/>
                  </a:lnTo>
                  <a:lnTo>
                    <a:pt x="2230818" y="36893"/>
                  </a:lnTo>
                  <a:lnTo>
                    <a:pt x="2190773" y="9898"/>
                  </a:lnTo>
                  <a:lnTo>
                    <a:pt x="2141728" y="0"/>
                  </a:lnTo>
                  <a:close/>
                </a:path>
              </a:pathLst>
            </a:custGeom>
            <a:solidFill>
              <a:srgbClr val="00AF50"/>
            </a:solidFill>
          </p:spPr>
          <p:txBody>
            <a:bodyPr wrap="square" lIns="0" tIns="0" rIns="0" bIns="0" rtlCol="0"/>
            <a:lstStyle/>
            <a:p>
              <a:endParaRPr/>
            </a:p>
          </p:txBody>
        </p:sp>
        <p:sp>
          <p:nvSpPr>
            <p:cNvPr id="57" name="object 24"/>
            <p:cNvSpPr/>
            <p:nvPr/>
          </p:nvSpPr>
          <p:spPr>
            <a:xfrm>
              <a:off x="1160526" y="3160013"/>
              <a:ext cx="2268220" cy="1260475"/>
            </a:xfrm>
            <a:custGeom>
              <a:avLst/>
              <a:gdLst/>
              <a:ahLst/>
              <a:cxnLst/>
              <a:rect l="l" t="t" r="r" b="b"/>
              <a:pathLst>
                <a:path w="2268220" h="1260475">
                  <a:moveTo>
                    <a:pt x="0" y="125984"/>
                  </a:moveTo>
                  <a:lnTo>
                    <a:pt x="9899" y="76938"/>
                  </a:lnTo>
                  <a:lnTo>
                    <a:pt x="36898" y="36893"/>
                  </a:lnTo>
                  <a:lnTo>
                    <a:pt x="76943" y="9898"/>
                  </a:lnTo>
                  <a:lnTo>
                    <a:pt x="125984" y="0"/>
                  </a:lnTo>
                  <a:lnTo>
                    <a:pt x="2141728" y="0"/>
                  </a:lnTo>
                  <a:lnTo>
                    <a:pt x="2190773" y="9898"/>
                  </a:lnTo>
                  <a:lnTo>
                    <a:pt x="2230818" y="36893"/>
                  </a:lnTo>
                  <a:lnTo>
                    <a:pt x="2257813" y="76938"/>
                  </a:lnTo>
                  <a:lnTo>
                    <a:pt x="2267712" y="125984"/>
                  </a:lnTo>
                  <a:lnTo>
                    <a:pt x="2267712" y="1134364"/>
                  </a:lnTo>
                  <a:lnTo>
                    <a:pt x="2257813" y="1183409"/>
                  </a:lnTo>
                  <a:lnTo>
                    <a:pt x="2230818" y="1223454"/>
                  </a:lnTo>
                  <a:lnTo>
                    <a:pt x="2190773" y="1250449"/>
                  </a:lnTo>
                  <a:lnTo>
                    <a:pt x="2141728" y="1260348"/>
                  </a:lnTo>
                  <a:lnTo>
                    <a:pt x="125984" y="1260348"/>
                  </a:lnTo>
                  <a:lnTo>
                    <a:pt x="76943" y="1250449"/>
                  </a:lnTo>
                  <a:lnTo>
                    <a:pt x="36898" y="1223454"/>
                  </a:lnTo>
                  <a:lnTo>
                    <a:pt x="9899" y="1183409"/>
                  </a:lnTo>
                  <a:lnTo>
                    <a:pt x="0" y="1134364"/>
                  </a:lnTo>
                  <a:lnTo>
                    <a:pt x="0" y="125984"/>
                  </a:lnTo>
                  <a:close/>
                </a:path>
              </a:pathLst>
            </a:custGeom>
            <a:ln w="25907">
              <a:solidFill>
                <a:srgbClr val="FFFFFF"/>
              </a:solidFill>
            </a:ln>
          </p:spPr>
          <p:txBody>
            <a:bodyPr wrap="square" lIns="0" tIns="0" rIns="0" bIns="0" rtlCol="0"/>
            <a:lstStyle/>
            <a:p>
              <a:endParaRPr/>
            </a:p>
          </p:txBody>
        </p:sp>
        <p:sp>
          <p:nvSpPr>
            <p:cNvPr id="58" name="object 25"/>
            <p:cNvSpPr/>
            <p:nvPr/>
          </p:nvSpPr>
          <p:spPr>
            <a:xfrm>
              <a:off x="1160526" y="1256538"/>
              <a:ext cx="2268220" cy="1260475"/>
            </a:xfrm>
            <a:custGeom>
              <a:avLst/>
              <a:gdLst/>
              <a:ahLst/>
              <a:cxnLst/>
              <a:rect l="l" t="t" r="r" b="b"/>
              <a:pathLst>
                <a:path w="2268220" h="1260475">
                  <a:moveTo>
                    <a:pt x="2141728" y="0"/>
                  </a:moveTo>
                  <a:lnTo>
                    <a:pt x="125984" y="0"/>
                  </a:lnTo>
                  <a:lnTo>
                    <a:pt x="76954" y="9898"/>
                  </a:lnTo>
                  <a:lnTo>
                    <a:pt x="36907" y="36893"/>
                  </a:lnTo>
                  <a:lnTo>
                    <a:pt x="9903" y="76938"/>
                  </a:lnTo>
                  <a:lnTo>
                    <a:pt x="0" y="125984"/>
                  </a:lnTo>
                  <a:lnTo>
                    <a:pt x="0" y="1134364"/>
                  </a:lnTo>
                  <a:lnTo>
                    <a:pt x="9903" y="1183409"/>
                  </a:lnTo>
                  <a:lnTo>
                    <a:pt x="36907" y="1223454"/>
                  </a:lnTo>
                  <a:lnTo>
                    <a:pt x="76954" y="1250449"/>
                  </a:lnTo>
                  <a:lnTo>
                    <a:pt x="125984" y="1260348"/>
                  </a:lnTo>
                  <a:lnTo>
                    <a:pt x="2141728" y="1260348"/>
                  </a:lnTo>
                  <a:lnTo>
                    <a:pt x="2190773" y="1250449"/>
                  </a:lnTo>
                  <a:lnTo>
                    <a:pt x="2230818" y="1223454"/>
                  </a:lnTo>
                  <a:lnTo>
                    <a:pt x="2257813" y="1183409"/>
                  </a:lnTo>
                  <a:lnTo>
                    <a:pt x="2267712" y="1134364"/>
                  </a:lnTo>
                  <a:lnTo>
                    <a:pt x="2267712" y="125984"/>
                  </a:lnTo>
                  <a:lnTo>
                    <a:pt x="2257813" y="76938"/>
                  </a:lnTo>
                  <a:lnTo>
                    <a:pt x="2230818" y="36893"/>
                  </a:lnTo>
                  <a:lnTo>
                    <a:pt x="2190773" y="9898"/>
                  </a:lnTo>
                  <a:lnTo>
                    <a:pt x="2141728" y="0"/>
                  </a:lnTo>
                  <a:close/>
                </a:path>
              </a:pathLst>
            </a:custGeom>
            <a:solidFill>
              <a:srgbClr val="F1F1F1"/>
            </a:solidFill>
          </p:spPr>
          <p:txBody>
            <a:bodyPr wrap="square" lIns="0" tIns="0" rIns="0" bIns="0" rtlCol="0"/>
            <a:lstStyle/>
            <a:p>
              <a:endParaRPr/>
            </a:p>
          </p:txBody>
        </p:sp>
        <p:sp>
          <p:nvSpPr>
            <p:cNvPr id="59" name="object 26"/>
            <p:cNvSpPr/>
            <p:nvPr/>
          </p:nvSpPr>
          <p:spPr>
            <a:xfrm>
              <a:off x="1160526" y="1256538"/>
              <a:ext cx="2268220" cy="1260475"/>
            </a:xfrm>
            <a:custGeom>
              <a:avLst/>
              <a:gdLst/>
              <a:ahLst/>
              <a:cxnLst/>
              <a:rect l="l" t="t" r="r" b="b"/>
              <a:pathLst>
                <a:path w="2268220" h="1260475">
                  <a:moveTo>
                    <a:pt x="0" y="125984"/>
                  </a:moveTo>
                  <a:lnTo>
                    <a:pt x="9903" y="76938"/>
                  </a:lnTo>
                  <a:lnTo>
                    <a:pt x="36907" y="36893"/>
                  </a:lnTo>
                  <a:lnTo>
                    <a:pt x="76954" y="9898"/>
                  </a:lnTo>
                  <a:lnTo>
                    <a:pt x="125984" y="0"/>
                  </a:lnTo>
                  <a:lnTo>
                    <a:pt x="2141728" y="0"/>
                  </a:lnTo>
                  <a:lnTo>
                    <a:pt x="2190773" y="9898"/>
                  </a:lnTo>
                  <a:lnTo>
                    <a:pt x="2230818" y="36893"/>
                  </a:lnTo>
                  <a:lnTo>
                    <a:pt x="2257813" y="76938"/>
                  </a:lnTo>
                  <a:lnTo>
                    <a:pt x="2267712" y="125984"/>
                  </a:lnTo>
                  <a:lnTo>
                    <a:pt x="2267712" y="1134364"/>
                  </a:lnTo>
                  <a:lnTo>
                    <a:pt x="2257813" y="1183409"/>
                  </a:lnTo>
                  <a:lnTo>
                    <a:pt x="2230818" y="1223454"/>
                  </a:lnTo>
                  <a:lnTo>
                    <a:pt x="2190773" y="1250449"/>
                  </a:lnTo>
                  <a:lnTo>
                    <a:pt x="2141728" y="1260348"/>
                  </a:lnTo>
                  <a:lnTo>
                    <a:pt x="125984" y="1260348"/>
                  </a:lnTo>
                  <a:lnTo>
                    <a:pt x="76954" y="1250449"/>
                  </a:lnTo>
                  <a:lnTo>
                    <a:pt x="36907" y="1223454"/>
                  </a:lnTo>
                  <a:lnTo>
                    <a:pt x="9903" y="1183409"/>
                  </a:lnTo>
                  <a:lnTo>
                    <a:pt x="0" y="1134364"/>
                  </a:lnTo>
                  <a:lnTo>
                    <a:pt x="0" y="125984"/>
                  </a:lnTo>
                  <a:close/>
                </a:path>
              </a:pathLst>
            </a:custGeom>
            <a:ln w="25907">
              <a:solidFill>
                <a:srgbClr val="FFFFFF"/>
              </a:solidFill>
            </a:ln>
          </p:spPr>
          <p:txBody>
            <a:bodyPr wrap="square" lIns="0" tIns="0" rIns="0" bIns="0" rtlCol="0"/>
            <a:lstStyle/>
            <a:p>
              <a:endParaRPr/>
            </a:p>
          </p:txBody>
        </p:sp>
        <p:sp>
          <p:nvSpPr>
            <p:cNvPr id="60" name="object 27"/>
            <p:cNvSpPr/>
            <p:nvPr/>
          </p:nvSpPr>
          <p:spPr>
            <a:xfrm>
              <a:off x="1196340" y="1293876"/>
              <a:ext cx="2194560" cy="1186180"/>
            </a:xfrm>
            <a:custGeom>
              <a:avLst/>
              <a:gdLst/>
              <a:ahLst/>
              <a:cxnLst/>
              <a:rect l="l" t="t" r="r" b="b"/>
              <a:pathLst>
                <a:path w="2194560" h="1186180">
                  <a:moveTo>
                    <a:pt x="2194560" y="0"/>
                  </a:moveTo>
                  <a:lnTo>
                    <a:pt x="0" y="0"/>
                  </a:lnTo>
                  <a:lnTo>
                    <a:pt x="0" y="1185672"/>
                  </a:lnTo>
                  <a:lnTo>
                    <a:pt x="2194560" y="1185672"/>
                  </a:lnTo>
                  <a:lnTo>
                    <a:pt x="2194560" y="0"/>
                  </a:lnTo>
                  <a:close/>
                </a:path>
              </a:pathLst>
            </a:custGeom>
            <a:solidFill>
              <a:srgbClr val="F1F1F1"/>
            </a:solidFill>
          </p:spPr>
          <p:txBody>
            <a:bodyPr wrap="square" lIns="0" tIns="0" rIns="0" bIns="0" rtlCol="0"/>
            <a:lstStyle/>
            <a:p>
              <a:endParaRPr/>
            </a:p>
          </p:txBody>
        </p:sp>
      </p:grpSp>
      <p:grpSp>
        <p:nvGrpSpPr>
          <p:cNvPr id="61" name="object 33"/>
          <p:cNvGrpSpPr/>
          <p:nvPr/>
        </p:nvGrpSpPr>
        <p:grpSpPr>
          <a:xfrm>
            <a:off x="2294059" y="1127823"/>
            <a:ext cx="2294128" cy="5053710"/>
            <a:chOff x="1163574" y="1256538"/>
            <a:chExt cx="2294128" cy="5053710"/>
          </a:xfrm>
        </p:grpSpPr>
        <p:sp>
          <p:nvSpPr>
            <p:cNvPr id="62" name="object 34"/>
            <p:cNvSpPr/>
            <p:nvPr/>
          </p:nvSpPr>
          <p:spPr>
            <a:xfrm>
              <a:off x="1189482" y="1256538"/>
              <a:ext cx="2268220" cy="1260475"/>
            </a:xfrm>
            <a:custGeom>
              <a:avLst/>
              <a:gdLst/>
              <a:ahLst/>
              <a:cxnLst/>
              <a:rect l="l" t="t" r="r" b="b"/>
              <a:pathLst>
                <a:path w="2268220" h="1260475">
                  <a:moveTo>
                    <a:pt x="2141728" y="0"/>
                  </a:moveTo>
                  <a:lnTo>
                    <a:pt x="125984" y="0"/>
                  </a:lnTo>
                  <a:lnTo>
                    <a:pt x="76954" y="9898"/>
                  </a:lnTo>
                  <a:lnTo>
                    <a:pt x="36907" y="36893"/>
                  </a:lnTo>
                  <a:lnTo>
                    <a:pt x="9903" y="76938"/>
                  </a:lnTo>
                  <a:lnTo>
                    <a:pt x="0" y="125984"/>
                  </a:lnTo>
                  <a:lnTo>
                    <a:pt x="0" y="1134364"/>
                  </a:lnTo>
                  <a:lnTo>
                    <a:pt x="9903" y="1183409"/>
                  </a:lnTo>
                  <a:lnTo>
                    <a:pt x="36907" y="1223454"/>
                  </a:lnTo>
                  <a:lnTo>
                    <a:pt x="76954" y="1250449"/>
                  </a:lnTo>
                  <a:lnTo>
                    <a:pt x="125984" y="1260348"/>
                  </a:lnTo>
                  <a:lnTo>
                    <a:pt x="2141728" y="1260348"/>
                  </a:lnTo>
                  <a:lnTo>
                    <a:pt x="2190773" y="1250449"/>
                  </a:lnTo>
                  <a:lnTo>
                    <a:pt x="2230818" y="1223454"/>
                  </a:lnTo>
                  <a:lnTo>
                    <a:pt x="2257813" y="1183409"/>
                  </a:lnTo>
                  <a:lnTo>
                    <a:pt x="2267712" y="1134364"/>
                  </a:lnTo>
                  <a:lnTo>
                    <a:pt x="2267712" y="125984"/>
                  </a:lnTo>
                  <a:lnTo>
                    <a:pt x="2257813" y="76938"/>
                  </a:lnTo>
                  <a:lnTo>
                    <a:pt x="2230818" y="36893"/>
                  </a:lnTo>
                  <a:lnTo>
                    <a:pt x="2190773" y="9898"/>
                  </a:lnTo>
                  <a:lnTo>
                    <a:pt x="2141728" y="0"/>
                  </a:lnTo>
                  <a:close/>
                </a:path>
              </a:pathLst>
            </a:custGeom>
            <a:solidFill>
              <a:srgbClr val="00AF50"/>
            </a:solidFill>
          </p:spPr>
          <p:txBody>
            <a:bodyPr wrap="square" lIns="0" tIns="0" rIns="0" bIns="0" rtlCol="0"/>
            <a:lstStyle/>
            <a:p>
              <a:endParaRPr/>
            </a:p>
          </p:txBody>
        </p:sp>
        <p:sp>
          <p:nvSpPr>
            <p:cNvPr id="63" name="object 35"/>
            <p:cNvSpPr/>
            <p:nvPr/>
          </p:nvSpPr>
          <p:spPr>
            <a:xfrm>
              <a:off x="1189482" y="1256538"/>
              <a:ext cx="2268220" cy="1260475"/>
            </a:xfrm>
            <a:custGeom>
              <a:avLst/>
              <a:gdLst/>
              <a:ahLst/>
              <a:cxnLst/>
              <a:rect l="l" t="t" r="r" b="b"/>
              <a:pathLst>
                <a:path w="2268220" h="1260475">
                  <a:moveTo>
                    <a:pt x="0" y="125984"/>
                  </a:moveTo>
                  <a:lnTo>
                    <a:pt x="9903" y="76938"/>
                  </a:lnTo>
                  <a:lnTo>
                    <a:pt x="36907" y="36893"/>
                  </a:lnTo>
                  <a:lnTo>
                    <a:pt x="76954" y="9898"/>
                  </a:lnTo>
                  <a:lnTo>
                    <a:pt x="125984" y="0"/>
                  </a:lnTo>
                  <a:lnTo>
                    <a:pt x="2141728" y="0"/>
                  </a:lnTo>
                  <a:lnTo>
                    <a:pt x="2190773" y="9898"/>
                  </a:lnTo>
                  <a:lnTo>
                    <a:pt x="2230818" y="36893"/>
                  </a:lnTo>
                  <a:lnTo>
                    <a:pt x="2257813" y="76938"/>
                  </a:lnTo>
                  <a:lnTo>
                    <a:pt x="2267712" y="125984"/>
                  </a:lnTo>
                  <a:lnTo>
                    <a:pt x="2267712" y="1134364"/>
                  </a:lnTo>
                  <a:lnTo>
                    <a:pt x="2257813" y="1183409"/>
                  </a:lnTo>
                  <a:lnTo>
                    <a:pt x="2230818" y="1223454"/>
                  </a:lnTo>
                  <a:lnTo>
                    <a:pt x="2190773" y="1250449"/>
                  </a:lnTo>
                  <a:lnTo>
                    <a:pt x="2141728" y="1260348"/>
                  </a:lnTo>
                  <a:lnTo>
                    <a:pt x="125984" y="1260348"/>
                  </a:lnTo>
                  <a:lnTo>
                    <a:pt x="76954" y="1250449"/>
                  </a:lnTo>
                  <a:lnTo>
                    <a:pt x="36907" y="1223454"/>
                  </a:lnTo>
                  <a:lnTo>
                    <a:pt x="9903" y="1183409"/>
                  </a:lnTo>
                  <a:lnTo>
                    <a:pt x="0" y="1134364"/>
                  </a:lnTo>
                  <a:lnTo>
                    <a:pt x="0" y="125984"/>
                  </a:lnTo>
                  <a:close/>
                </a:path>
              </a:pathLst>
            </a:custGeom>
            <a:ln w="25908">
              <a:solidFill>
                <a:srgbClr val="FFFFFF"/>
              </a:solidFill>
            </a:ln>
          </p:spPr>
          <p:txBody>
            <a:bodyPr wrap="square" lIns="0" tIns="0" rIns="0" bIns="0" rtlCol="0"/>
            <a:lstStyle/>
            <a:p>
              <a:endParaRPr/>
            </a:p>
          </p:txBody>
        </p:sp>
        <p:sp>
          <p:nvSpPr>
            <p:cNvPr id="64" name="object 36"/>
            <p:cNvSpPr/>
            <p:nvPr/>
          </p:nvSpPr>
          <p:spPr>
            <a:xfrm>
              <a:off x="1187958" y="3147822"/>
              <a:ext cx="2269490" cy="1260475"/>
            </a:xfrm>
            <a:custGeom>
              <a:avLst/>
              <a:gdLst/>
              <a:ahLst/>
              <a:cxnLst/>
              <a:rect l="l" t="t" r="r" b="b"/>
              <a:pathLst>
                <a:path w="2269490" h="1260475">
                  <a:moveTo>
                    <a:pt x="2143125" y="0"/>
                  </a:moveTo>
                  <a:lnTo>
                    <a:pt x="126110" y="0"/>
                  </a:lnTo>
                  <a:lnTo>
                    <a:pt x="77013" y="9898"/>
                  </a:lnTo>
                  <a:lnTo>
                    <a:pt x="36928" y="36893"/>
                  </a:lnTo>
                  <a:lnTo>
                    <a:pt x="9907" y="76938"/>
                  </a:lnTo>
                  <a:lnTo>
                    <a:pt x="0" y="125983"/>
                  </a:lnTo>
                  <a:lnTo>
                    <a:pt x="0" y="1134364"/>
                  </a:lnTo>
                  <a:lnTo>
                    <a:pt x="9907" y="1183409"/>
                  </a:lnTo>
                  <a:lnTo>
                    <a:pt x="36928" y="1223454"/>
                  </a:lnTo>
                  <a:lnTo>
                    <a:pt x="77013" y="1250449"/>
                  </a:lnTo>
                  <a:lnTo>
                    <a:pt x="126110" y="1260347"/>
                  </a:lnTo>
                  <a:lnTo>
                    <a:pt x="2143125" y="1260347"/>
                  </a:lnTo>
                  <a:lnTo>
                    <a:pt x="2192244" y="1250449"/>
                  </a:lnTo>
                  <a:lnTo>
                    <a:pt x="2232326" y="1223454"/>
                  </a:lnTo>
                  <a:lnTo>
                    <a:pt x="2259335" y="1183409"/>
                  </a:lnTo>
                  <a:lnTo>
                    <a:pt x="2269236" y="1134364"/>
                  </a:lnTo>
                  <a:lnTo>
                    <a:pt x="2269236" y="125983"/>
                  </a:lnTo>
                  <a:lnTo>
                    <a:pt x="2259335" y="76938"/>
                  </a:lnTo>
                  <a:lnTo>
                    <a:pt x="2232326" y="36893"/>
                  </a:lnTo>
                  <a:lnTo>
                    <a:pt x="2192244" y="9898"/>
                  </a:lnTo>
                  <a:lnTo>
                    <a:pt x="2143125" y="0"/>
                  </a:lnTo>
                  <a:close/>
                </a:path>
              </a:pathLst>
            </a:custGeom>
            <a:solidFill>
              <a:srgbClr val="F1F1F1"/>
            </a:solidFill>
          </p:spPr>
          <p:txBody>
            <a:bodyPr wrap="square" lIns="0" tIns="0" rIns="0" bIns="0" rtlCol="0"/>
            <a:lstStyle/>
            <a:p>
              <a:endParaRPr/>
            </a:p>
          </p:txBody>
        </p:sp>
        <p:sp>
          <p:nvSpPr>
            <p:cNvPr id="65" name="object 37"/>
            <p:cNvSpPr/>
            <p:nvPr/>
          </p:nvSpPr>
          <p:spPr>
            <a:xfrm>
              <a:off x="1187958" y="3147822"/>
              <a:ext cx="2269490" cy="1260475"/>
            </a:xfrm>
            <a:custGeom>
              <a:avLst/>
              <a:gdLst/>
              <a:ahLst/>
              <a:cxnLst/>
              <a:rect l="l" t="t" r="r" b="b"/>
              <a:pathLst>
                <a:path w="2269490" h="1260475">
                  <a:moveTo>
                    <a:pt x="0" y="125983"/>
                  </a:moveTo>
                  <a:lnTo>
                    <a:pt x="9907" y="76938"/>
                  </a:lnTo>
                  <a:lnTo>
                    <a:pt x="36928" y="36893"/>
                  </a:lnTo>
                  <a:lnTo>
                    <a:pt x="77013" y="9898"/>
                  </a:lnTo>
                  <a:lnTo>
                    <a:pt x="126110" y="0"/>
                  </a:lnTo>
                  <a:lnTo>
                    <a:pt x="2143125" y="0"/>
                  </a:lnTo>
                  <a:lnTo>
                    <a:pt x="2192244" y="9898"/>
                  </a:lnTo>
                  <a:lnTo>
                    <a:pt x="2232326" y="36893"/>
                  </a:lnTo>
                  <a:lnTo>
                    <a:pt x="2259335" y="76938"/>
                  </a:lnTo>
                  <a:lnTo>
                    <a:pt x="2269236" y="125983"/>
                  </a:lnTo>
                  <a:lnTo>
                    <a:pt x="2269236" y="1134364"/>
                  </a:lnTo>
                  <a:lnTo>
                    <a:pt x="2259335" y="1183409"/>
                  </a:lnTo>
                  <a:lnTo>
                    <a:pt x="2232326" y="1223454"/>
                  </a:lnTo>
                  <a:lnTo>
                    <a:pt x="2192244" y="1250449"/>
                  </a:lnTo>
                  <a:lnTo>
                    <a:pt x="2143125" y="1260347"/>
                  </a:lnTo>
                  <a:lnTo>
                    <a:pt x="126110" y="1260347"/>
                  </a:lnTo>
                  <a:lnTo>
                    <a:pt x="77013" y="1250449"/>
                  </a:lnTo>
                  <a:lnTo>
                    <a:pt x="36928" y="1223454"/>
                  </a:lnTo>
                  <a:lnTo>
                    <a:pt x="9907" y="1183409"/>
                  </a:lnTo>
                  <a:lnTo>
                    <a:pt x="0" y="1134364"/>
                  </a:lnTo>
                  <a:lnTo>
                    <a:pt x="0" y="125983"/>
                  </a:lnTo>
                  <a:close/>
                </a:path>
              </a:pathLst>
            </a:custGeom>
            <a:ln w="25908">
              <a:solidFill>
                <a:srgbClr val="FFFFFF"/>
              </a:solidFill>
            </a:ln>
          </p:spPr>
          <p:txBody>
            <a:bodyPr wrap="square" lIns="0" tIns="0" rIns="0" bIns="0" rtlCol="0"/>
            <a:lstStyle/>
            <a:p>
              <a:endParaRPr/>
            </a:p>
          </p:txBody>
        </p:sp>
        <p:sp>
          <p:nvSpPr>
            <p:cNvPr id="66" name="object 38"/>
            <p:cNvSpPr/>
            <p:nvPr/>
          </p:nvSpPr>
          <p:spPr>
            <a:xfrm>
              <a:off x="1187958" y="5025390"/>
              <a:ext cx="2269490" cy="1260475"/>
            </a:xfrm>
            <a:custGeom>
              <a:avLst/>
              <a:gdLst/>
              <a:ahLst/>
              <a:cxnLst/>
              <a:rect l="l" t="t" r="r" b="b"/>
              <a:pathLst>
                <a:path w="2269490" h="1260475">
                  <a:moveTo>
                    <a:pt x="2143125" y="0"/>
                  </a:moveTo>
                  <a:lnTo>
                    <a:pt x="126110" y="0"/>
                  </a:lnTo>
                  <a:lnTo>
                    <a:pt x="77013" y="9898"/>
                  </a:lnTo>
                  <a:lnTo>
                    <a:pt x="36928" y="36893"/>
                  </a:lnTo>
                  <a:lnTo>
                    <a:pt x="9907" y="76938"/>
                  </a:lnTo>
                  <a:lnTo>
                    <a:pt x="0" y="125984"/>
                  </a:lnTo>
                  <a:lnTo>
                    <a:pt x="0" y="1134313"/>
                  </a:lnTo>
                  <a:lnTo>
                    <a:pt x="9907" y="1183372"/>
                  </a:lnTo>
                  <a:lnTo>
                    <a:pt x="36928" y="1223433"/>
                  </a:lnTo>
                  <a:lnTo>
                    <a:pt x="77013" y="1250443"/>
                  </a:lnTo>
                  <a:lnTo>
                    <a:pt x="126110" y="1260348"/>
                  </a:lnTo>
                  <a:lnTo>
                    <a:pt x="2143125" y="1260348"/>
                  </a:lnTo>
                  <a:lnTo>
                    <a:pt x="2192244" y="1250443"/>
                  </a:lnTo>
                  <a:lnTo>
                    <a:pt x="2232326" y="1223433"/>
                  </a:lnTo>
                  <a:lnTo>
                    <a:pt x="2259335" y="1183372"/>
                  </a:lnTo>
                  <a:lnTo>
                    <a:pt x="2269236" y="1134313"/>
                  </a:lnTo>
                  <a:lnTo>
                    <a:pt x="2269236" y="125984"/>
                  </a:lnTo>
                  <a:lnTo>
                    <a:pt x="2259335" y="76938"/>
                  </a:lnTo>
                  <a:lnTo>
                    <a:pt x="2232326" y="36893"/>
                  </a:lnTo>
                  <a:lnTo>
                    <a:pt x="2192244" y="9898"/>
                  </a:lnTo>
                  <a:lnTo>
                    <a:pt x="2143125" y="0"/>
                  </a:lnTo>
                  <a:close/>
                </a:path>
              </a:pathLst>
            </a:custGeom>
            <a:solidFill>
              <a:srgbClr val="F1F1F1"/>
            </a:solidFill>
          </p:spPr>
          <p:txBody>
            <a:bodyPr wrap="square" lIns="0" tIns="0" rIns="0" bIns="0" rtlCol="0"/>
            <a:lstStyle/>
            <a:p>
              <a:endParaRPr/>
            </a:p>
          </p:txBody>
        </p:sp>
        <p:sp>
          <p:nvSpPr>
            <p:cNvPr id="67" name="object 39"/>
            <p:cNvSpPr/>
            <p:nvPr/>
          </p:nvSpPr>
          <p:spPr>
            <a:xfrm>
              <a:off x="1187958" y="5025390"/>
              <a:ext cx="2269490" cy="1260475"/>
            </a:xfrm>
            <a:custGeom>
              <a:avLst/>
              <a:gdLst/>
              <a:ahLst/>
              <a:cxnLst/>
              <a:rect l="l" t="t" r="r" b="b"/>
              <a:pathLst>
                <a:path w="2269490" h="1260475">
                  <a:moveTo>
                    <a:pt x="0" y="125984"/>
                  </a:moveTo>
                  <a:lnTo>
                    <a:pt x="9907" y="76938"/>
                  </a:lnTo>
                  <a:lnTo>
                    <a:pt x="36928" y="36893"/>
                  </a:lnTo>
                  <a:lnTo>
                    <a:pt x="77013" y="9898"/>
                  </a:lnTo>
                  <a:lnTo>
                    <a:pt x="126110" y="0"/>
                  </a:lnTo>
                  <a:lnTo>
                    <a:pt x="2143125" y="0"/>
                  </a:lnTo>
                  <a:lnTo>
                    <a:pt x="2192244" y="9898"/>
                  </a:lnTo>
                  <a:lnTo>
                    <a:pt x="2232326" y="36893"/>
                  </a:lnTo>
                  <a:lnTo>
                    <a:pt x="2259335" y="76938"/>
                  </a:lnTo>
                  <a:lnTo>
                    <a:pt x="2269236" y="125984"/>
                  </a:lnTo>
                  <a:lnTo>
                    <a:pt x="2269236" y="1134313"/>
                  </a:lnTo>
                  <a:lnTo>
                    <a:pt x="2259335" y="1183372"/>
                  </a:lnTo>
                  <a:lnTo>
                    <a:pt x="2232326" y="1223433"/>
                  </a:lnTo>
                  <a:lnTo>
                    <a:pt x="2192244" y="1250443"/>
                  </a:lnTo>
                  <a:lnTo>
                    <a:pt x="2143125" y="1260348"/>
                  </a:lnTo>
                  <a:lnTo>
                    <a:pt x="126110" y="1260348"/>
                  </a:lnTo>
                  <a:lnTo>
                    <a:pt x="77013" y="1250443"/>
                  </a:lnTo>
                  <a:lnTo>
                    <a:pt x="36928" y="1223433"/>
                  </a:lnTo>
                  <a:lnTo>
                    <a:pt x="9907" y="1183372"/>
                  </a:lnTo>
                  <a:lnTo>
                    <a:pt x="0" y="1134313"/>
                  </a:lnTo>
                  <a:lnTo>
                    <a:pt x="0" y="125984"/>
                  </a:lnTo>
                  <a:close/>
                </a:path>
              </a:pathLst>
            </a:custGeom>
            <a:ln w="25908">
              <a:solidFill>
                <a:srgbClr val="FFFFFF"/>
              </a:solidFill>
            </a:ln>
          </p:spPr>
          <p:txBody>
            <a:bodyPr wrap="square" lIns="0" tIns="0" rIns="0" bIns="0" rtlCol="0"/>
            <a:lstStyle/>
            <a:p>
              <a:endParaRPr/>
            </a:p>
          </p:txBody>
        </p:sp>
        <p:sp>
          <p:nvSpPr>
            <p:cNvPr id="68" name="object 41"/>
            <p:cNvSpPr/>
            <p:nvPr/>
          </p:nvSpPr>
          <p:spPr>
            <a:xfrm>
              <a:off x="1163574" y="5049773"/>
              <a:ext cx="2268220" cy="1260475"/>
            </a:xfrm>
            <a:custGeom>
              <a:avLst/>
              <a:gdLst/>
              <a:ahLst/>
              <a:cxnLst/>
              <a:rect l="l" t="t" r="r" b="b"/>
              <a:pathLst>
                <a:path w="2268220" h="1260475">
                  <a:moveTo>
                    <a:pt x="2141728" y="0"/>
                  </a:moveTo>
                  <a:lnTo>
                    <a:pt x="125984" y="0"/>
                  </a:lnTo>
                  <a:lnTo>
                    <a:pt x="76943" y="9898"/>
                  </a:lnTo>
                  <a:lnTo>
                    <a:pt x="36898" y="36893"/>
                  </a:lnTo>
                  <a:lnTo>
                    <a:pt x="9899" y="76938"/>
                  </a:lnTo>
                  <a:lnTo>
                    <a:pt x="0" y="125983"/>
                  </a:lnTo>
                  <a:lnTo>
                    <a:pt x="0" y="1134313"/>
                  </a:lnTo>
                  <a:lnTo>
                    <a:pt x="9899" y="1183372"/>
                  </a:lnTo>
                  <a:lnTo>
                    <a:pt x="36898" y="1223433"/>
                  </a:lnTo>
                  <a:lnTo>
                    <a:pt x="76943" y="1250443"/>
                  </a:lnTo>
                  <a:lnTo>
                    <a:pt x="125984" y="1260348"/>
                  </a:lnTo>
                  <a:lnTo>
                    <a:pt x="2141728" y="1260348"/>
                  </a:lnTo>
                  <a:lnTo>
                    <a:pt x="2190773" y="1250443"/>
                  </a:lnTo>
                  <a:lnTo>
                    <a:pt x="2230818" y="1223433"/>
                  </a:lnTo>
                  <a:lnTo>
                    <a:pt x="2257813" y="1183372"/>
                  </a:lnTo>
                  <a:lnTo>
                    <a:pt x="2267712" y="1134313"/>
                  </a:lnTo>
                  <a:lnTo>
                    <a:pt x="2267712" y="125983"/>
                  </a:lnTo>
                  <a:lnTo>
                    <a:pt x="2257813" y="76938"/>
                  </a:lnTo>
                  <a:lnTo>
                    <a:pt x="2230818" y="36893"/>
                  </a:lnTo>
                  <a:lnTo>
                    <a:pt x="2190773" y="9898"/>
                  </a:lnTo>
                  <a:lnTo>
                    <a:pt x="2141728" y="0"/>
                  </a:lnTo>
                  <a:close/>
                </a:path>
              </a:pathLst>
            </a:custGeom>
            <a:solidFill>
              <a:srgbClr val="00AF50"/>
            </a:solidFill>
          </p:spPr>
          <p:txBody>
            <a:bodyPr wrap="square" lIns="0" tIns="0" rIns="0" bIns="0" rtlCol="0"/>
            <a:lstStyle/>
            <a:p>
              <a:endParaRPr/>
            </a:p>
          </p:txBody>
        </p:sp>
        <p:sp>
          <p:nvSpPr>
            <p:cNvPr id="69" name="object 42"/>
            <p:cNvSpPr/>
            <p:nvPr/>
          </p:nvSpPr>
          <p:spPr>
            <a:xfrm>
              <a:off x="1163574" y="5049773"/>
              <a:ext cx="2268220" cy="1260475"/>
            </a:xfrm>
            <a:custGeom>
              <a:avLst/>
              <a:gdLst/>
              <a:ahLst/>
              <a:cxnLst/>
              <a:rect l="l" t="t" r="r" b="b"/>
              <a:pathLst>
                <a:path w="2268220" h="1260475">
                  <a:moveTo>
                    <a:pt x="0" y="125983"/>
                  </a:moveTo>
                  <a:lnTo>
                    <a:pt x="9899" y="76938"/>
                  </a:lnTo>
                  <a:lnTo>
                    <a:pt x="36898" y="36893"/>
                  </a:lnTo>
                  <a:lnTo>
                    <a:pt x="76943" y="9898"/>
                  </a:lnTo>
                  <a:lnTo>
                    <a:pt x="125984" y="0"/>
                  </a:lnTo>
                  <a:lnTo>
                    <a:pt x="2141728" y="0"/>
                  </a:lnTo>
                  <a:lnTo>
                    <a:pt x="2190773" y="9898"/>
                  </a:lnTo>
                  <a:lnTo>
                    <a:pt x="2230818" y="36893"/>
                  </a:lnTo>
                  <a:lnTo>
                    <a:pt x="2257813" y="76938"/>
                  </a:lnTo>
                  <a:lnTo>
                    <a:pt x="2267712" y="125983"/>
                  </a:lnTo>
                  <a:lnTo>
                    <a:pt x="2267712" y="1134313"/>
                  </a:lnTo>
                  <a:lnTo>
                    <a:pt x="2257813" y="1183372"/>
                  </a:lnTo>
                  <a:lnTo>
                    <a:pt x="2230818" y="1223433"/>
                  </a:lnTo>
                  <a:lnTo>
                    <a:pt x="2190773" y="1250443"/>
                  </a:lnTo>
                  <a:lnTo>
                    <a:pt x="2141728" y="1260348"/>
                  </a:lnTo>
                  <a:lnTo>
                    <a:pt x="125984" y="1260348"/>
                  </a:lnTo>
                  <a:lnTo>
                    <a:pt x="76943" y="1250443"/>
                  </a:lnTo>
                  <a:lnTo>
                    <a:pt x="36898" y="1223433"/>
                  </a:lnTo>
                  <a:lnTo>
                    <a:pt x="9899" y="1183372"/>
                  </a:lnTo>
                  <a:lnTo>
                    <a:pt x="0" y="1134313"/>
                  </a:lnTo>
                  <a:lnTo>
                    <a:pt x="0" y="125983"/>
                  </a:lnTo>
                  <a:close/>
                </a:path>
              </a:pathLst>
            </a:custGeom>
            <a:ln w="25908">
              <a:solidFill>
                <a:srgbClr val="FFFFFF"/>
              </a:solidFill>
            </a:ln>
          </p:spPr>
          <p:txBody>
            <a:bodyPr wrap="square" lIns="0" tIns="0" rIns="0" bIns="0" rtlCol="0"/>
            <a:lstStyle/>
            <a:p>
              <a:endParaRPr/>
            </a:p>
          </p:txBody>
        </p:sp>
      </p:grpSp>
      <p:sp>
        <p:nvSpPr>
          <p:cNvPr id="70" name="object 43"/>
          <p:cNvSpPr txBox="1"/>
          <p:nvPr/>
        </p:nvSpPr>
        <p:spPr>
          <a:xfrm>
            <a:off x="2880164" y="5165457"/>
            <a:ext cx="1092200" cy="666115"/>
          </a:xfrm>
          <a:prstGeom prst="rect">
            <a:avLst/>
          </a:prstGeom>
        </p:spPr>
        <p:txBody>
          <a:bodyPr vert="horz" wrap="square" lIns="0" tIns="12700" rIns="0" bIns="0" rtlCol="0">
            <a:spAutoFit/>
          </a:bodyPr>
          <a:lstStyle/>
          <a:p>
            <a:pPr marL="12700">
              <a:lnSpc>
                <a:spcPct val="100000"/>
              </a:lnSpc>
              <a:spcBef>
                <a:spcPts val="100"/>
              </a:spcBef>
            </a:pPr>
            <a:r>
              <a:rPr sz="4200" b="1" spc="-35" dirty="0" err="1">
                <a:solidFill>
                  <a:srgbClr val="FFFFFF"/>
                </a:solidFill>
                <a:latin typeface="Microsoft JhengHei"/>
                <a:cs typeface="Microsoft JhengHei"/>
              </a:rPr>
              <a:t>遵守</a:t>
            </a:r>
            <a:endParaRPr sz="4200" dirty="0">
              <a:latin typeface="Microsoft JhengHei"/>
              <a:cs typeface="Microsoft JhengHei"/>
            </a:endParaRPr>
          </a:p>
        </p:txBody>
      </p:sp>
      <p:grpSp>
        <p:nvGrpSpPr>
          <p:cNvPr id="71" name="object 44"/>
          <p:cNvGrpSpPr/>
          <p:nvPr/>
        </p:nvGrpSpPr>
        <p:grpSpPr>
          <a:xfrm>
            <a:off x="2293233" y="3018281"/>
            <a:ext cx="2294255" cy="1286510"/>
            <a:chOff x="1162748" y="3146996"/>
            <a:chExt cx="2294255" cy="1286510"/>
          </a:xfrm>
        </p:grpSpPr>
        <p:sp>
          <p:nvSpPr>
            <p:cNvPr id="72" name="object 45"/>
            <p:cNvSpPr/>
            <p:nvPr/>
          </p:nvSpPr>
          <p:spPr>
            <a:xfrm>
              <a:off x="1175766" y="3160013"/>
              <a:ext cx="2268220" cy="1260475"/>
            </a:xfrm>
            <a:custGeom>
              <a:avLst/>
              <a:gdLst/>
              <a:ahLst/>
              <a:cxnLst/>
              <a:rect l="l" t="t" r="r" b="b"/>
              <a:pathLst>
                <a:path w="2268220" h="1260475">
                  <a:moveTo>
                    <a:pt x="2141728" y="0"/>
                  </a:moveTo>
                  <a:lnTo>
                    <a:pt x="125984" y="0"/>
                  </a:lnTo>
                  <a:lnTo>
                    <a:pt x="76943" y="9898"/>
                  </a:lnTo>
                  <a:lnTo>
                    <a:pt x="36898" y="36893"/>
                  </a:lnTo>
                  <a:lnTo>
                    <a:pt x="9899" y="76938"/>
                  </a:lnTo>
                  <a:lnTo>
                    <a:pt x="0" y="125984"/>
                  </a:lnTo>
                  <a:lnTo>
                    <a:pt x="0" y="1134364"/>
                  </a:lnTo>
                  <a:lnTo>
                    <a:pt x="9899" y="1183409"/>
                  </a:lnTo>
                  <a:lnTo>
                    <a:pt x="36898" y="1223454"/>
                  </a:lnTo>
                  <a:lnTo>
                    <a:pt x="76943" y="1250449"/>
                  </a:lnTo>
                  <a:lnTo>
                    <a:pt x="125984" y="1260348"/>
                  </a:lnTo>
                  <a:lnTo>
                    <a:pt x="2141728" y="1260348"/>
                  </a:lnTo>
                  <a:lnTo>
                    <a:pt x="2190773" y="1250449"/>
                  </a:lnTo>
                  <a:lnTo>
                    <a:pt x="2230818" y="1223454"/>
                  </a:lnTo>
                  <a:lnTo>
                    <a:pt x="2257813" y="1183409"/>
                  </a:lnTo>
                  <a:lnTo>
                    <a:pt x="2267712" y="1134364"/>
                  </a:lnTo>
                  <a:lnTo>
                    <a:pt x="2267712" y="125984"/>
                  </a:lnTo>
                  <a:lnTo>
                    <a:pt x="2257813" y="76938"/>
                  </a:lnTo>
                  <a:lnTo>
                    <a:pt x="2230818" y="36893"/>
                  </a:lnTo>
                  <a:lnTo>
                    <a:pt x="2190773" y="9898"/>
                  </a:lnTo>
                  <a:lnTo>
                    <a:pt x="2141728" y="0"/>
                  </a:lnTo>
                  <a:close/>
                </a:path>
              </a:pathLst>
            </a:custGeom>
            <a:solidFill>
              <a:srgbClr val="F1F1F1"/>
            </a:solidFill>
          </p:spPr>
          <p:txBody>
            <a:bodyPr wrap="square" lIns="0" tIns="0" rIns="0" bIns="0" rtlCol="0"/>
            <a:lstStyle/>
            <a:p>
              <a:endParaRPr/>
            </a:p>
          </p:txBody>
        </p:sp>
        <p:sp>
          <p:nvSpPr>
            <p:cNvPr id="73" name="object 46"/>
            <p:cNvSpPr/>
            <p:nvPr/>
          </p:nvSpPr>
          <p:spPr>
            <a:xfrm>
              <a:off x="1175766" y="3160013"/>
              <a:ext cx="2268220" cy="1260475"/>
            </a:xfrm>
            <a:custGeom>
              <a:avLst/>
              <a:gdLst/>
              <a:ahLst/>
              <a:cxnLst/>
              <a:rect l="l" t="t" r="r" b="b"/>
              <a:pathLst>
                <a:path w="2268220" h="1260475">
                  <a:moveTo>
                    <a:pt x="0" y="125984"/>
                  </a:moveTo>
                  <a:lnTo>
                    <a:pt x="9899" y="76938"/>
                  </a:lnTo>
                  <a:lnTo>
                    <a:pt x="36898" y="36893"/>
                  </a:lnTo>
                  <a:lnTo>
                    <a:pt x="76943" y="9898"/>
                  </a:lnTo>
                  <a:lnTo>
                    <a:pt x="125984" y="0"/>
                  </a:lnTo>
                  <a:lnTo>
                    <a:pt x="2141728" y="0"/>
                  </a:lnTo>
                  <a:lnTo>
                    <a:pt x="2190773" y="9898"/>
                  </a:lnTo>
                  <a:lnTo>
                    <a:pt x="2230818" y="36893"/>
                  </a:lnTo>
                  <a:lnTo>
                    <a:pt x="2257813" y="76938"/>
                  </a:lnTo>
                  <a:lnTo>
                    <a:pt x="2267712" y="125984"/>
                  </a:lnTo>
                  <a:lnTo>
                    <a:pt x="2267712" y="1134364"/>
                  </a:lnTo>
                  <a:lnTo>
                    <a:pt x="2257813" y="1183409"/>
                  </a:lnTo>
                  <a:lnTo>
                    <a:pt x="2230818" y="1223454"/>
                  </a:lnTo>
                  <a:lnTo>
                    <a:pt x="2190773" y="1250449"/>
                  </a:lnTo>
                  <a:lnTo>
                    <a:pt x="2141728" y="1260348"/>
                  </a:lnTo>
                  <a:lnTo>
                    <a:pt x="125984" y="1260348"/>
                  </a:lnTo>
                  <a:lnTo>
                    <a:pt x="76943" y="1250449"/>
                  </a:lnTo>
                  <a:lnTo>
                    <a:pt x="36898" y="1223454"/>
                  </a:lnTo>
                  <a:lnTo>
                    <a:pt x="9899" y="1183409"/>
                  </a:lnTo>
                  <a:lnTo>
                    <a:pt x="0" y="1134364"/>
                  </a:lnTo>
                  <a:lnTo>
                    <a:pt x="0" y="125984"/>
                  </a:lnTo>
                  <a:close/>
                </a:path>
              </a:pathLst>
            </a:custGeom>
            <a:ln w="25907">
              <a:solidFill>
                <a:srgbClr val="FFFFFF"/>
              </a:solidFill>
            </a:ln>
          </p:spPr>
          <p:txBody>
            <a:bodyPr wrap="square" lIns="0" tIns="0" rIns="0" bIns="0" rtlCol="0"/>
            <a:lstStyle/>
            <a:p>
              <a:endParaRPr/>
            </a:p>
          </p:txBody>
        </p:sp>
      </p:grpSp>
      <p:sp>
        <p:nvSpPr>
          <p:cNvPr id="74" name="object 47"/>
          <p:cNvSpPr txBox="1"/>
          <p:nvPr/>
        </p:nvSpPr>
        <p:spPr>
          <a:xfrm>
            <a:off x="2892355" y="3274834"/>
            <a:ext cx="1106170" cy="666115"/>
          </a:xfrm>
          <a:prstGeom prst="rect">
            <a:avLst/>
          </a:prstGeom>
        </p:spPr>
        <p:txBody>
          <a:bodyPr vert="horz" wrap="square" lIns="0" tIns="12700" rIns="0" bIns="0" rtlCol="0">
            <a:spAutoFit/>
          </a:bodyPr>
          <a:lstStyle/>
          <a:p>
            <a:pPr marL="12700">
              <a:lnSpc>
                <a:spcPct val="100000"/>
              </a:lnSpc>
              <a:spcBef>
                <a:spcPts val="100"/>
              </a:spcBef>
            </a:pPr>
            <a:r>
              <a:rPr sz="4200" b="1" spc="-4100" dirty="0">
                <a:solidFill>
                  <a:srgbClr val="FFFFFF"/>
                </a:solidFill>
                <a:latin typeface="Microsoft JhengHei"/>
                <a:cs typeface="Microsoft JhengHei"/>
              </a:rPr>
              <a:t>溝</a:t>
            </a:r>
            <a:r>
              <a:rPr sz="6300" b="1" spc="-157" baseline="1322" dirty="0">
                <a:solidFill>
                  <a:srgbClr val="FFFFFF"/>
                </a:solidFill>
                <a:latin typeface="Microsoft JhengHei"/>
                <a:cs typeface="Microsoft JhengHei"/>
              </a:rPr>
              <a:t>溝</a:t>
            </a:r>
            <a:r>
              <a:rPr sz="4200" b="1" spc="-4100" dirty="0">
                <a:solidFill>
                  <a:srgbClr val="FFFFFF"/>
                </a:solidFill>
                <a:latin typeface="Microsoft JhengHei"/>
                <a:cs typeface="Microsoft JhengHei"/>
              </a:rPr>
              <a:t>通</a:t>
            </a:r>
            <a:r>
              <a:rPr sz="6300" b="1" spc="-75" baseline="1322" dirty="0">
                <a:solidFill>
                  <a:srgbClr val="FFFFFF"/>
                </a:solidFill>
                <a:latin typeface="Microsoft JhengHei"/>
                <a:cs typeface="Microsoft JhengHei"/>
              </a:rPr>
              <a:t>通</a:t>
            </a:r>
            <a:endParaRPr sz="6300" baseline="1322">
              <a:latin typeface="Microsoft JhengHei"/>
              <a:cs typeface="Microsoft JhengHei"/>
            </a:endParaRPr>
          </a:p>
        </p:txBody>
      </p:sp>
      <p:sp>
        <p:nvSpPr>
          <p:cNvPr id="75" name="object 49"/>
          <p:cNvSpPr/>
          <p:nvPr/>
        </p:nvSpPr>
        <p:spPr>
          <a:xfrm>
            <a:off x="2349685" y="1125410"/>
            <a:ext cx="2268220" cy="1260475"/>
          </a:xfrm>
          <a:custGeom>
            <a:avLst/>
            <a:gdLst/>
            <a:ahLst/>
            <a:cxnLst/>
            <a:rect l="l" t="t" r="r" b="b"/>
            <a:pathLst>
              <a:path w="2268220" h="1260475">
                <a:moveTo>
                  <a:pt x="2141728" y="0"/>
                </a:moveTo>
                <a:lnTo>
                  <a:pt x="125984" y="0"/>
                </a:lnTo>
                <a:lnTo>
                  <a:pt x="76943" y="9898"/>
                </a:lnTo>
                <a:lnTo>
                  <a:pt x="36898" y="36893"/>
                </a:lnTo>
                <a:lnTo>
                  <a:pt x="9899" y="76938"/>
                </a:lnTo>
                <a:lnTo>
                  <a:pt x="0" y="125984"/>
                </a:lnTo>
                <a:lnTo>
                  <a:pt x="0" y="1134364"/>
                </a:lnTo>
                <a:lnTo>
                  <a:pt x="9899" y="1183409"/>
                </a:lnTo>
                <a:lnTo>
                  <a:pt x="36898" y="1223454"/>
                </a:lnTo>
                <a:lnTo>
                  <a:pt x="76943" y="1250449"/>
                </a:lnTo>
                <a:lnTo>
                  <a:pt x="125984" y="1260348"/>
                </a:lnTo>
                <a:lnTo>
                  <a:pt x="2141728" y="1260348"/>
                </a:lnTo>
                <a:lnTo>
                  <a:pt x="2190773" y="1250449"/>
                </a:lnTo>
                <a:lnTo>
                  <a:pt x="2230818" y="1223454"/>
                </a:lnTo>
                <a:lnTo>
                  <a:pt x="2257813" y="1183409"/>
                </a:lnTo>
                <a:lnTo>
                  <a:pt x="2267712" y="1134364"/>
                </a:lnTo>
                <a:lnTo>
                  <a:pt x="2267712" y="125984"/>
                </a:lnTo>
                <a:lnTo>
                  <a:pt x="2257813" y="76938"/>
                </a:lnTo>
                <a:lnTo>
                  <a:pt x="2230818" y="36893"/>
                </a:lnTo>
                <a:lnTo>
                  <a:pt x="2190773" y="9898"/>
                </a:lnTo>
                <a:lnTo>
                  <a:pt x="2141728" y="0"/>
                </a:lnTo>
                <a:close/>
              </a:path>
            </a:pathLst>
          </a:custGeom>
          <a:solidFill>
            <a:srgbClr val="F1F1F1"/>
          </a:solidFill>
        </p:spPr>
        <p:txBody>
          <a:bodyPr wrap="square" lIns="0" tIns="0" rIns="0" bIns="0" rtlCol="0"/>
          <a:lstStyle/>
          <a:p>
            <a:endParaRPr/>
          </a:p>
        </p:txBody>
      </p:sp>
      <p:sp>
        <p:nvSpPr>
          <p:cNvPr id="76" name="object 6"/>
          <p:cNvSpPr txBox="1"/>
          <p:nvPr/>
        </p:nvSpPr>
        <p:spPr>
          <a:xfrm>
            <a:off x="2734413" y="1381568"/>
            <a:ext cx="1324610" cy="802640"/>
          </a:xfrm>
          <a:prstGeom prst="rect">
            <a:avLst/>
          </a:prstGeom>
        </p:spPr>
        <p:txBody>
          <a:bodyPr vert="horz" wrap="square" lIns="0" tIns="12700" rIns="0" bIns="0" rtlCol="0">
            <a:spAutoFit/>
          </a:bodyPr>
          <a:lstStyle/>
          <a:p>
            <a:pPr marL="12700">
              <a:lnSpc>
                <a:spcPct val="100000"/>
              </a:lnSpc>
              <a:spcBef>
                <a:spcPts val="100"/>
              </a:spcBef>
            </a:pPr>
            <a:r>
              <a:rPr sz="5100" b="1" spc="-25" dirty="0" err="1">
                <a:solidFill>
                  <a:srgbClr val="FFFFFF"/>
                </a:solidFill>
                <a:latin typeface="Microsoft JhengHei"/>
                <a:cs typeface="Microsoft JhengHei"/>
              </a:rPr>
              <a:t>擬定</a:t>
            </a:r>
            <a:endParaRPr sz="5100" dirty="0">
              <a:latin typeface="Microsoft JhengHei"/>
              <a:cs typeface="Microsoft JhengHei"/>
            </a:endParaRPr>
          </a:p>
        </p:txBody>
      </p:sp>
      <p:sp>
        <p:nvSpPr>
          <p:cNvPr id="77" name="object 43"/>
          <p:cNvSpPr txBox="1"/>
          <p:nvPr/>
        </p:nvSpPr>
        <p:spPr>
          <a:xfrm>
            <a:off x="5240714" y="5281485"/>
            <a:ext cx="1092200" cy="666115"/>
          </a:xfrm>
          <a:prstGeom prst="rect">
            <a:avLst/>
          </a:prstGeom>
        </p:spPr>
        <p:txBody>
          <a:bodyPr vert="horz" wrap="square" lIns="0" tIns="12700" rIns="0" bIns="0" rtlCol="0">
            <a:spAutoFit/>
          </a:bodyPr>
          <a:lstStyle/>
          <a:p>
            <a:pPr marL="12700">
              <a:lnSpc>
                <a:spcPct val="100000"/>
              </a:lnSpc>
              <a:spcBef>
                <a:spcPts val="100"/>
              </a:spcBef>
            </a:pPr>
            <a:r>
              <a:rPr sz="4200" b="1" spc="-35" dirty="0" err="1">
                <a:solidFill>
                  <a:srgbClr val="FFFFFF"/>
                </a:solidFill>
                <a:latin typeface="Microsoft JhengHei"/>
                <a:cs typeface="Microsoft JhengHei"/>
              </a:rPr>
              <a:t>遵守</a:t>
            </a:r>
            <a:endParaRPr sz="4200" dirty="0">
              <a:latin typeface="Microsoft JhengHei"/>
              <a:cs typeface="Microsoft JhengHei"/>
            </a:endParaRPr>
          </a:p>
        </p:txBody>
      </p:sp>
      <p:pic>
        <p:nvPicPr>
          <p:cNvPr id="36" name="object 20"/>
          <p:cNvPicPr/>
          <p:nvPr/>
        </p:nvPicPr>
        <p:blipFill>
          <a:blip r:embed="rId7" cstate="print"/>
          <a:stretch>
            <a:fillRect/>
          </a:stretch>
        </p:blipFill>
        <p:spPr>
          <a:xfrm>
            <a:off x="295779" y="1039492"/>
            <a:ext cx="4258056" cy="2747772"/>
          </a:xfrm>
          <a:prstGeom prst="rect">
            <a:avLst/>
          </a:prstGeom>
        </p:spPr>
      </p:pic>
      <p:sp>
        <p:nvSpPr>
          <p:cNvPr id="3" name="矩形 2"/>
          <p:cNvSpPr/>
          <p:nvPr/>
        </p:nvSpPr>
        <p:spPr>
          <a:xfrm>
            <a:off x="6912500" y="1140882"/>
            <a:ext cx="4923162" cy="4366388"/>
          </a:xfrm>
          <a:prstGeom prst="rect">
            <a:avLst/>
          </a:prstGeom>
        </p:spPr>
        <p:txBody>
          <a:bodyPr wrap="square">
            <a:spAutoFit/>
          </a:bodyPr>
          <a:lstStyle/>
          <a:p>
            <a:pPr>
              <a:lnSpc>
                <a:spcPts val="2800"/>
              </a:lnSpc>
            </a:pPr>
            <a:r>
              <a:rPr lang="zh-TW" altLang="en-US" b="1" dirty="0">
                <a:solidFill>
                  <a:srgbClr val="057B7B"/>
                </a:solidFill>
                <a:latin typeface="Times New Roman" panose="02020603050405020304" pitchFamily="18" charset="0"/>
                <a:ea typeface="標楷體" panose="03000509000000000000" pitchFamily="65" charset="-120"/>
                <a:cs typeface="Times New Roman" panose="02020603050405020304" pitchFamily="18" charset="0"/>
                <a:hlinkClick r:id="rId8"/>
              </a:rPr>
              <a:t>職業安全衛生法施行細則</a:t>
            </a:r>
            <a:r>
              <a:rPr lang="zh-TW" altLang="en-US" dirty="0">
                <a:latin typeface="Times New Roman" panose="02020603050405020304" pitchFamily="18" charset="0"/>
                <a:ea typeface="標楷體" panose="03000509000000000000" pitchFamily="65" charset="-120"/>
                <a:cs typeface="Times New Roman" panose="02020603050405020304" pitchFamily="18" charset="0"/>
                <a:hlinkClick r:id="rId9"/>
              </a:rPr>
              <a:t>第 </a:t>
            </a:r>
            <a:r>
              <a:rPr lang="en-US" altLang="zh-TW" dirty="0">
                <a:latin typeface="Times New Roman" panose="02020603050405020304" pitchFamily="18" charset="0"/>
                <a:ea typeface="標楷體" panose="03000509000000000000" pitchFamily="65" charset="-120"/>
                <a:cs typeface="Times New Roman" panose="02020603050405020304" pitchFamily="18" charset="0"/>
                <a:hlinkClick r:id="rId9"/>
              </a:rPr>
              <a:t>41 </a:t>
            </a:r>
            <a:r>
              <a:rPr lang="zh-TW" altLang="en-US" dirty="0">
                <a:latin typeface="Times New Roman" panose="02020603050405020304" pitchFamily="18" charset="0"/>
                <a:ea typeface="標楷體" panose="03000509000000000000" pitchFamily="65" charset="-120"/>
                <a:cs typeface="Times New Roman" panose="02020603050405020304" pitchFamily="18" charset="0"/>
                <a:hlinkClick r:id="rId9"/>
              </a:rPr>
              <a:t>條</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2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本法第三十四條第一項所定安全衛生工作守則之內容，依下列事項定之：</a:t>
            </a:r>
          </a:p>
          <a:p>
            <a:pPr>
              <a:lnSpc>
                <a:spcPts val="2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一、事業之安全衛生管理及各級之權責。</a:t>
            </a:r>
          </a:p>
          <a:p>
            <a:pPr>
              <a:lnSpc>
                <a:spcPts val="2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二、機械、設備或器具之維護及檢查。</a:t>
            </a:r>
          </a:p>
          <a:p>
            <a:pPr>
              <a:lnSpc>
                <a:spcPts val="2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三、工作安全及衛生標準。</a:t>
            </a:r>
          </a:p>
          <a:p>
            <a:pPr>
              <a:lnSpc>
                <a:spcPts val="2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四、教育及訓練。</a:t>
            </a:r>
          </a:p>
          <a:p>
            <a:pPr>
              <a:lnSpc>
                <a:spcPts val="2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五、健康指導及管理措施。</a:t>
            </a:r>
          </a:p>
          <a:p>
            <a:pPr>
              <a:lnSpc>
                <a:spcPts val="2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六、急救及搶救。</a:t>
            </a:r>
          </a:p>
          <a:p>
            <a:pPr>
              <a:lnSpc>
                <a:spcPts val="2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七、防護設備之準備、維持及使用。</a:t>
            </a:r>
          </a:p>
          <a:p>
            <a:pPr>
              <a:lnSpc>
                <a:spcPts val="2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八、事故通報及報告。</a:t>
            </a:r>
          </a:p>
          <a:p>
            <a:pPr>
              <a:lnSpc>
                <a:spcPts val="2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九、其他有關安全衛生事項。</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object 40"/>
          <p:cNvPicPr>
            <a:picLocks noChangeAspect="1"/>
          </p:cNvPicPr>
          <p:nvPr/>
        </p:nvPicPr>
        <p:blipFill>
          <a:blip r:embed="rId10" cstate="print"/>
          <a:stretch>
            <a:fillRect/>
          </a:stretch>
        </p:blipFill>
        <p:spPr>
          <a:xfrm>
            <a:off x="162528" y="3752071"/>
            <a:ext cx="3332187" cy="2736000"/>
          </a:xfrm>
          <a:prstGeom prst="rect">
            <a:avLst/>
          </a:prstGeom>
        </p:spPr>
      </p:pic>
    </p:spTree>
    <p:extLst>
      <p:ext uri="{BB962C8B-B14F-4D97-AF65-F5344CB8AC3E}">
        <p14:creationId xmlns:p14="http://schemas.microsoft.com/office/powerpoint/2010/main" val="3950990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D1F9C-0769-984B-865C-71AA28334397}"/>
              </a:ext>
            </a:extLst>
          </p:cNvPr>
          <p:cNvSpPr>
            <a:spLocks noGrp="1"/>
          </p:cNvSpPr>
          <p:nvPr>
            <p:ph type="ctrTitle"/>
          </p:nvPr>
        </p:nvSpPr>
        <p:spPr>
          <a:xfrm>
            <a:off x="932293" y="957943"/>
            <a:ext cx="6752558" cy="2029097"/>
          </a:xfrm>
        </p:spPr>
        <p:txBody>
          <a:bodyPr>
            <a:normAutofit/>
          </a:bodyPr>
          <a:lstStyle/>
          <a:p>
            <a:r>
              <a:rPr lang="zh-TW" alt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職業安全衛生教育訓練</a:t>
            </a:r>
            <a:endParaRPr 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標題 1">
            <a:extLst>
              <a:ext uri="{FF2B5EF4-FFF2-40B4-BE49-F238E27FC236}">
                <a16:creationId xmlns:a16="http://schemas.microsoft.com/office/drawing/2014/main" id="{E93C0D17-91EC-8E84-8202-375DCB2A4553}"/>
              </a:ext>
            </a:extLst>
          </p:cNvPr>
          <p:cNvSpPr txBox="1">
            <a:spLocks/>
          </p:cNvSpPr>
          <p:nvPr/>
        </p:nvSpPr>
        <p:spPr>
          <a:xfrm>
            <a:off x="1568765" y="3545652"/>
            <a:ext cx="10180784" cy="900000"/>
          </a:xfrm>
          <a:prstGeom prst="rect">
            <a:avLst/>
          </a:prstGeom>
        </p:spPr>
        <p:txBody>
          <a:bodyPr vert="horz" lIns="0" tIns="0" rIns="0" bIns="0" rtlCol="0" anchor="b">
            <a:normAutofit/>
          </a:bodyPr>
          <a:lstStyle>
            <a:lvl1pPr algn="l" defTabSz="914400" rtl="0" eaLnBrk="1" latinLnBrk="0" hangingPunct="1">
              <a:lnSpc>
                <a:spcPts val="7400"/>
              </a:lnSpc>
              <a:spcBef>
                <a:spcPct val="0"/>
              </a:spcBef>
              <a:buNone/>
              <a:defRPr sz="4800" b="0" i="0" kern="1200" spc="150" baseline="0">
                <a:solidFill>
                  <a:schemeClr val="bg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三、作前業、中、後之自動檢查</a:t>
            </a:r>
          </a:p>
        </p:txBody>
      </p:sp>
    </p:spTree>
    <p:extLst>
      <p:ext uri="{BB962C8B-B14F-4D97-AF65-F5344CB8AC3E}">
        <p14:creationId xmlns:p14="http://schemas.microsoft.com/office/powerpoint/2010/main" val="3991724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2"/>
          <p:cNvSpPr/>
          <p:nvPr/>
        </p:nvSpPr>
        <p:spPr>
          <a:xfrm>
            <a:off x="5277864" y="3018619"/>
            <a:ext cx="1800225" cy="1800225"/>
          </a:xfrm>
          <a:custGeom>
            <a:avLst/>
            <a:gdLst/>
            <a:ahLst/>
            <a:cxnLst/>
            <a:rect l="l" t="t" r="r" b="b"/>
            <a:pathLst>
              <a:path w="1800225" h="1800225">
                <a:moveTo>
                  <a:pt x="1499869" y="0"/>
                </a:moveTo>
                <a:lnTo>
                  <a:pt x="299974" y="0"/>
                </a:lnTo>
                <a:lnTo>
                  <a:pt x="251331" y="3927"/>
                </a:lnTo>
                <a:lnTo>
                  <a:pt x="205183" y="15298"/>
                </a:lnTo>
                <a:lnTo>
                  <a:pt x="162146" y="33494"/>
                </a:lnTo>
                <a:lnTo>
                  <a:pt x="122840" y="57895"/>
                </a:lnTo>
                <a:lnTo>
                  <a:pt x="87884" y="87884"/>
                </a:lnTo>
                <a:lnTo>
                  <a:pt x="57895" y="122840"/>
                </a:lnTo>
                <a:lnTo>
                  <a:pt x="33494" y="162146"/>
                </a:lnTo>
                <a:lnTo>
                  <a:pt x="15298" y="205183"/>
                </a:lnTo>
                <a:lnTo>
                  <a:pt x="3927" y="251331"/>
                </a:lnTo>
                <a:lnTo>
                  <a:pt x="0" y="299974"/>
                </a:lnTo>
                <a:lnTo>
                  <a:pt x="0" y="1499870"/>
                </a:lnTo>
                <a:lnTo>
                  <a:pt x="3927" y="1548527"/>
                </a:lnTo>
                <a:lnTo>
                  <a:pt x="15298" y="1594685"/>
                </a:lnTo>
                <a:lnTo>
                  <a:pt x="33494" y="1637725"/>
                </a:lnTo>
                <a:lnTo>
                  <a:pt x="57895" y="1677030"/>
                </a:lnTo>
                <a:lnTo>
                  <a:pt x="87884" y="1711983"/>
                </a:lnTo>
                <a:lnTo>
                  <a:pt x="122840" y="1741966"/>
                </a:lnTo>
                <a:lnTo>
                  <a:pt x="162146" y="1766361"/>
                </a:lnTo>
                <a:lnTo>
                  <a:pt x="205183" y="1784551"/>
                </a:lnTo>
                <a:lnTo>
                  <a:pt x="251331" y="1795917"/>
                </a:lnTo>
                <a:lnTo>
                  <a:pt x="299974" y="1799844"/>
                </a:lnTo>
                <a:lnTo>
                  <a:pt x="1499869" y="1799844"/>
                </a:lnTo>
                <a:lnTo>
                  <a:pt x="1548512" y="1795917"/>
                </a:lnTo>
                <a:lnTo>
                  <a:pt x="1594660" y="1784551"/>
                </a:lnTo>
                <a:lnTo>
                  <a:pt x="1637697" y="1766361"/>
                </a:lnTo>
                <a:lnTo>
                  <a:pt x="1677003" y="1741966"/>
                </a:lnTo>
                <a:lnTo>
                  <a:pt x="1711959" y="1711983"/>
                </a:lnTo>
                <a:lnTo>
                  <a:pt x="1741948" y="1677030"/>
                </a:lnTo>
                <a:lnTo>
                  <a:pt x="1766349" y="1637725"/>
                </a:lnTo>
                <a:lnTo>
                  <a:pt x="1784545" y="1594685"/>
                </a:lnTo>
                <a:lnTo>
                  <a:pt x="1795916" y="1548527"/>
                </a:lnTo>
                <a:lnTo>
                  <a:pt x="1799843" y="1499870"/>
                </a:lnTo>
                <a:lnTo>
                  <a:pt x="1799843" y="299974"/>
                </a:lnTo>
                <a:lnTo>
                  <a:pt x="1795916" y="251331"/>
                </a:lnTo>
                <a:lnTo>
                  <a:pt x="1784545" y="205183"/>
                </a:lnTo>
                <a:lnTo>
                  <a:pt x="1766349" y="162146"/>
                </a:lnTo>
                <a:lnTo>
                  <a:pt x="1741948" y="122840"/>
                </a:lnTo>
                <a:lnTo>
                  <a:pt x="1711960" y="87884"/>
                </a:lnTo>
                <a:lnTo>
                  <a:pt x="1677003" y="57895"/>
                </a:lnTo>
                <a:lnTo>
                  <a:pt x="1637697" y="33494"/>
                </a:lnTo>
                <a:lnTo>
                  <a:pt x="1594660" y="15298"/>
                </a:lnTo>
                <a:lnTo>
                  <a:pt x="1548512" y="3927"/>
                </a:lnTo>
                <a:lnTo>
                  <a:pt x="1499869" y="0"/>
                </a:lnTo>
                <a:close/>
              </a:path>
            </a:pathLst>
          </a:custGeom>
          <a:solidFill>
            <a:srgbClr val="FF0000">
              <a:alpha val="50000"/>
            </a:srgbClr>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職業災害通報</a:t>
            </a:r>
          </a:p>
        </p:txBody>
      </p:sp>
      <p:sp>
        <p:nvSpPr>
          <p:cNvPr id="5" name="object 6"/>
          <p:cNvSpPr txBox="1"/>
          <p:nvPr/>
        </p:nvSpPr>
        <p:spPr>
          <a:xfrm>
            <a:off x="5708777" y="3329515"/>
            <a:ext cx="863600" cy="992579"/>
          </a:xfrm>
          <a:prstGeom prst="rect">
            <a:avLst/>
          </a:prstGeom>
        </p:spPr>
        <p:txBody>
          <a:bodyPr vert="horz" wrap="square" lIns="0" tIns="68580" rIns="0" bIns="0" rtlCol="0">
            <a:spAutoFit/>
          </a:bodyPr>
          <a:lstStyle/>
          <a:p>
            <a:pPr marL="12700" marR="5080">
              <a:lnSpc>
                <a:spcPts val="3570"/>
              </a:lnSpc>
              <a:spcBef>
                <a:spcPts val="540"/>
              </a:spcBef>
            </a:pPr>
            <a:r>
              <a:rPr sz="3300" b="1" spc="-2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自動檢查</a:t>
            </a:r>
            <a:endParaRPr sz="33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6" name="object 7"/>
          <p:cNvGrpSpPr/>
          <p:nvPr/>
        </p:nvGrpSpPr>
        <p:grpSpPr>
          <a:xfrm>
            <a:off x="2985897" y="360000"/>
            <a:ext cx="6309360" cy="5709285"/>
            <a:chOff x="1490472" y="719327"/>
            <a:chExt cx="6309360" cy="5709285"/>
          </a:xfrm>
        </p:grpSpPr>
        <p:sp>
          <p:nvSpPr>
            <p:cNvPr id="7" name="object 8"/>
            <p:cNvSpPr/>
            <p:nvPr/>
          </p:nvSpPr>
          <p:spPr>
            <a:xfrm>
              <a:off x="4644389" y="2531491"/>
              <a:ext cx="0" cy="846455"/>
            </a:xfrm>
            <a:custGeom>
              <a:avLst/>
              <a:gdLst/>
              <a:ahLst/>
              <a:cxnLst/>
              <a:rect l="l" t="t" r="r" b="b"/>
              <a:pathLst>
                <a:path h="846454">
                  <a:moveTo>
                    <a:pt x="0" y="846455"/>
                  </a:moveTo>
                  <a:lnTo>
                    <a:pt x="0" y="0"/>
                  </a:lnTo>
                </a:path>
              </a:pathLst>
            </a:custGeom>
            <a:ln w="38100">
              <a:solidFill>
                <a:srgbClr val="000000"/>
              </a:solidFill>
            </a:ln>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object 9"/>
            <p:cNvSpPr/>
            <p:nvPr/>
          </p:nvSpPr>
          <p:spPr>
            <a:xfrm>
              <a:off x="3745229" y="732281"/>
              <a:ext cx="1800225" cy="1800225"/>
            </a:xfrm>
            <a:custGeom>
              <a:avLst/>
              <a:gdLst/>
              <a:ahLst/>
              <a:cxnLst/>
              <a:rect l="l" t="t" r="r" b="b"/>
              <a:pathLst>
                <a:path w="1800225" h="1800225">
                  <a:moveTo>
                    <a:pt x="1499870" y="0"/>
                  </a:moveTo>
                  <a:lnTo>
                    <a:pt x="299974" y="0"/>
                  </a:lnTo>
                  <a:lnTo>
                    <a:pt x="251331" y="3927"/>
                  </a:lnTo>
                  <a:lnTo>
                    <a:pt x="205183" y="15298"/>
                  </a:lnTo>
                  <a:lnTo>
                    <a:pt x="162146" y="33494"/>
                  </a:lnTo>
                  <a:lnTo>
                    <a:pt x="122840" y="57895"/>
                  </a:lnTo>
                  <a:lnTo>
                    <a:pt x="87884" y="87883"/>
                  </a:lnTo>
                  <a:lnTo>
                    <a:pt x="57895" y="122840"/>
                  </a:lnTo>
                  <a:lnTo>
                    <a:pt x="33494" y="162146"/>
                  </a:lnTo>
                  <a:lnTo>
                    <a:pt x="15298" y="205183"/>
                  </a:lnTo>
                  <a:lnTo>
                    <a:pt x="3927" y="251331"/>
                  </a:lnTo>
                  <a:lnTo>
                    <a:pt x="0" y="299973"/>
                  </a:lnTo>
                  <a:lnTo>
                    <a:pt x="0" y="1499869"/>
                  </a:lnTo>
                  <a:lnTo>
                    <a:pt x="3927" y="1548512"/>
                  </a:lnTo>
                  <a:lnTo>
                    <a:pt x="15298" y="1594660"/>
                  </a:lnTo>
                  <a:lnTo>
                    <a:pt x="33494" y="1637697"/>
                  </a:lnTo>
                  <a:lnTo>
                    <a:pt x="57895" y="1677003"/>
                  </a:lnTo>
                  <a:lnTo>
                    <a:pt x="87884" y="1711959"/>
                  </a:lnTo>
                  <a:lnTo>
                    <a:pt x="122840" y="1741948"/>
                  </a:lnTo>
                  <a:lnTo>
                    <a:pt x="162146" y="1766349"/>
                  </a:lnTo>
                  <a:lnTo>
                    <a:pt x="205183" y="1784545"/>
                  </a:lnTo>
                  <a:lnTo>
                    <a:pt x="251331" y="1795916"/>
                  </a:lnTo>
                  <a:lnTo>
                    <a:pt x="299974" y="1799843"/>
                  </a:lnTo>
                  <a:lnTo>
                    <a:pt x="1499870" y="1799843"/>
                  </a:lnTo>
                  <a:lnTo>
                    <a:pt x="1548512" y="1795916"/>
                  </a:lnTo>
                  <a:lnTo>
                    <a:pt x="1594660" y="1784545"/>
                  </a:lnTo>
                  <a:lnTo>
                    <a:pt x="1637697" y="1766349"/>
                  </a:lnTo>
                  <a:lnTo>
                    <a:pt x="1677003" y="1741948"/>
                  </a:lnTo>
                  <a:lnTo>
                    <a:pt x="1711960" y="1711959"/>
                  </a:lnTo>
                  <a:lnTo>
                    <a:pt x="1741948" y="1677003"/>
                  </a:lnTo>
                  <a:lnTo>
                    <a:pt x="1766349" y="1637697"/>
                  </a:lnTo>
                  <a:lnTo>
                    <a:pt x="1784545" y="1594660"/>
                  </a:lnTo>
                  <a:lnTo>
                    <a:pt x="1795916" y="1548512"/>
                  </a:lnTo>
                  <a:lnTo>
                    <a:pt x="1799844" y="1499869"/>
                  </a:lnTo>
                  <a:lnTo>
                    <a:pt x="1799844" y="299973"/>
                  </a:lnTo>
                  <a:lnTo>
                    <a:pt x="1795916" y="251331"/>
                  </a:lnTo>
                  <a:lnTo>
                    <a:pt x="1784545" y="205183"/>
                  </a:lnTo>
                  <a:lnTo>
                    <a:pt x="1766349" y="162146"/>
                  </a:lnTo>
                  <a:lnTo>
                    <a:pt x="1741948" y="122840"/>
                  </a:lnTo>
                  <a:lnTo>
                    <a:pt x="1711960" y="87884"/>
                  </a:lnTo>
                  <a:lnTo>
                    <a:pt x="1677003" y="57895"/>
                  </a:lnTo>
                  <a:lnTo>
                    <a:pt x="1637697" y="33494"/>
                  </a:lnTo>
                  <a:lnTo>
                    <a:pt x="1594660" y="15298"/>
                  </a:lnTo>
                  <a:lnTo>
                    <a:pt x="1548512" y="3927"/>
                  </a:lnTo>
                  <a:lnTo>
                    <a:pt x="1499870" y="0"/>
                  </a:lnTo>
                  <a:close/>
                </a:path>
              </a:pathLst>
            </a:custGeom>
            <a:solidFill>
              <a:srgbClr val="FF6699">
                <a:alpha val="50195"/>
              </a:srgbClr>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object 10"/>
            <p:cNvSpPr/>
            <p:nvPr/>
          </p:nvSpPr>
          <p:spPr>
            <a:xfrm>
              <a:off x="3745229" y="732281"/>
              <a:ext cx="1800225" cy="1800225"/>
            </a:xfrm>
            <a:custGeom>
              <a:avLst/>
              <a:gdLst/>
              <a:ahLst/>
              <a:cxnLst/>
              <a:rect l="l" t="t" r="r" b="b"/>
              <a:pathLst>
                <a:path w="1800225" h="1800225">
                  <a:moveTo>
                    <a:pt x="0" y="299973"/>
                  </a:moveTo>
                  <a:lnTo>
                    <a:pt x="3927" y="251331"/>
                  </a:lnTo>
                  <a:lnTo>
                    <a:pt x="15298" y="205183"/>
                  </a:lnTo>
                  <a:lnTo>
                    <a:pt x="33494" y="162146"/>
                  </a:lnTo>
                  <a:lnTo>
                    <a:pt x="57895" y="122840"/>
                  </a:lnTo>
                  <a:lnTo>
                    <a:pt x="87884" y="87883"/>
                  </a:lnTo>
                  <a:lnTo>
                    <a:pt x="122840" y="57895"/>
                  </a:lnTo>
                  <a:lnTo>
                    <a:pt x="162146" y="33494"/>
                  </a:lnTo>
                  <a:lnTo>
                    <a:pt x="205183" y="15298"/>
                  </a:lnTo>
                  <a:lnTo>
                    <a:pt x="251331" y="3927"/>
                  </a:lnTo>
                  <a:lnTo>
                    <a:pt x="299974" y="0"/>
                  </a:lnTo>
                  <a:lnTo>
                    <a:pt x="1499870" y="0"/>
                  </a:lnTo>
                  <a:lnTo>
                    <a:pt x="1548512" y="3927"/>
                  </a:lnTo>
                  <a:lnTo>
                    <a:pt x="1594660" y="15298"/>
                  </a:lnTo>
                  <a:lnTo>
                    <a:pt x="1637697" y="33494"/>
                  </a:lnTo>
                  <a:lnTo>
                    <a:pt x="1677003" y="57895"/>
                  </a:lnTo>
                  <a:lnTo>
                    <a:pt x="1711960" y="87884"/>
                  </a:lnTo>
                  <a:lnTo>
                    <a:pt x="1741948" y="122840"/>
                  </a:lnTo>
                  <a:lnTo>
                    <a:pt x="1766349" y="162146"/>
                  </a:lnTo>
                  <a:lnTo>
                    <a:pt x="1784545" y="205183"/>
                  </a:lnTo>
                  <a:lnTo>
                    <a:pt x="1795916" y="251331"/>
                  </a:lnTo>
                  <a:lnTo>
                    <a:pt x="1799844" y="299973"/>
                  </a:lnTo>
                  <a:lnTo>
                    <a:pt x="1799844" y="1499869"/>
                  </a:lnTo>
                  <a:lnTo>
                    <a:pt x="1795916" y="1548512"/>
                  </a:lnTo>
                  <a:lnTo>
                    <a:pt x="1784545" y="1594660"/>
                  </a:lnTo>
                  <a:lnTo>
                    <a:pt x="1766349" y="1637697"/>
                  </a:lnTo>
                  <a:lnTo>
                    <a:pt x="1741948" y="1677003"/>
                  </a:lnTo>
                  <a:lnTo>
                    <a:pt x="1711960" y="1711959"/>
                  </a:lnTo>
                  <a:lnTo>
                    <a:pt x="1677003" y="1741948"/>
                  </a:lnTo>
                  <a:lnTo>
                    <a:pt x="1637697" y="1766349"/>
                  </a:lnTo>
                  <a:lnTo>
                    <a:pt x="1594660" y="1784545"/>
                  </a:lnTo>
                  <a:lnTo>
                    <a:pt x="1548512" y="1795916"/>
                  </a:lnTo>
                  <a:lnTo>
                    <a:pt x="1499870" y="1799843"/>
                  </a:lnTo>
                  <a:lnTo>
                    <a:pt x="299974" y="1799843"/>
                  </a:lnTo>
                  <a:lnTo>
                    <a:pt x="251331" y="1795916"/>
                  </a:lnTo>
                  <a:lnTo>
                    <a:pt x="205183" y="1784545"/>
                  </a:lnTo>
                  <a:lnTo>
                    <a:pt x="162146" y="1766349"/>
                  </a:lnTo>
                  <a:lnTo>
                    <a:pt x="122840" y="1741948"/>
                  </a:lnTo>
                  <a:lnTo>
                    <a:pt x="87884" y="1711959"/>
                  </a:lnTo>
                  <a:lnTo>
                    <a:pt x="57895" y="1677003"/>
                  </a:lnTo>
                  <a:lnTo>
                    <a:pt x="33494" y="1637697"/>
                  </a:lnTo>
                  <a:lnTo>
                    <a:pt x="15298" y="1594660"/>
                  </a:lnTo>
                  <a:lnTo>
                    <a:pt x="3927" y="1548512"/>
                  </a:lnTo>
                  <a:lnTo>
                    <a:pt x="0" y="1499869"/>
                  </a:lnTo>
                  <a:lnTo>
                    <a:pt x="0" y="299973"/>
                  </a:lnTo>
                  <a:close/>
                </a:path>
              </a:pathLst>
            </a:custGeom>
            <a:ln w="25908">
              <a:solidFill>
                <a:srgbClr val="FFFFFF"/>
              </a:solidFill>
            </a:ln>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object 11"/>
            <p:cNvSpPr/>
            <p:nvPr/>
          </p:nvSpPr>
          <p:spPr>
            <a:xfrm>
              <a:off x="5486526" y="4706619"/>
              <a:ext cx="499745" cy="288925"/>
            </a:xfrm>
            <a:custGeom>
              <a:avLst/>
              <a:gdLst/>
              <a:ahLst/>
              <a:cxnLst/>
              <a:rect l="l" t="t" r="r" b="b"/>
              <a:pathLst>
                <a:path w="499745" h="288925">
                  <a:moveTo>
                    <a:pt x="0" y="0"/>
                  </a:moveTo>
                  <a:lnTo>
                    <a:pt x="499490" y="288416"/>
                  </a:lnTo>
                </a:path>
              </a:pathLst>
            </a:custGeom>
            <a:ln w="38100">
              <a:solidFill>
                <a:srgbClr val="000000"/>
              </a:solidFill>
            </a:ln>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object 12"/>
            <p:cNvSpPr/>
            <p:nvPr/>
          </p:nvSpPr>
          <p:spPr>
            <a:xfrm>
              <a:off x="5987033" y="4615433"/>
              <a:ext cx="1800225" cy="1800225"/>
            </a:xfrm>
            <a:custGeom>
              <a:avLst/>
              <a:gdLst/>
              <a:ahLst/>
              <a:cxnLst/>
              <a:rect l="l" t="t" r="r" b="b"/>
              <a:pathLst>
                <a:path w="1800225" h="1800225">
                  <a:moveTo>
                    <a:pt x="1499869" y="0"/>
                  </a:moveTo>
                  <a:lnTo>
                    <a:pt x="299974" y="0"/>
                  </a:lnTo>
                  <a:lnTo>
                    <a:pt x="251331" y="3927"/>
                  </a:lnTo>
                  <a:lnTo>
                    <a:pt x="205183" y="15298"/>
                  </a:lnTo>
                  <a:lnTo>
                    <a:pt x="162146" y="33494"/>
                  </a:lnTo>
                  <a:lnTo>
                    <a:pt x="122840" y="57895"/>
                  </a:lnTo>
                  <a:lnTo>
                    <a:pt x="87884" y="87884"/>
                  </a:lnTo>
                  <a:lnTo>
                    <a:pt x="57895" y="122840"/>
                  </a:lnTo>
                  <a:lnTo>
                    <a:pt x="33494" y="162146"/>
                  </a:lnTo>
                  <a:lnTo>
                    <a:pt x="15298" y="205183"/>
                  </a:lnTo>
                  <a:lnTo>
                    <a:pt x="3927" y="251331"/>
                  </a:lnTo>
                  <a:lnTo>
                    <a:pt x="0" y="299974"/>
                  </a:lnTo>
                  <a:lnTo>
                    <a:pt x="0" y="1499870"/>
                  </a:lnTo>
                  <a:lnTo>
                    <a:pt x="3927" y="1548527"/>
                  </a:lnTo>
                  <a:lnTo>
                    <a:pt x="15298" y="1594685"/>
                  </a:lnTo>
                  <a:lnTo>
                    <a:pt x="33494" y="1637725"/>
                  </a:lnTo>
                  <a:lnTo>
                    <a:pt x="57895" y="1677030"/>
                  </a:lnTo>
                  <a:lnTo>
                    <a:pt x="87884" y="1711983"/>
                  </a:lnTo>
                  <a:lnTo>
                    <a:pt x="122840" y="1741966"/>
                  </a:lnTo>
                  <a:lnTo>
                    <a:pt x="162146" y="1766361"/>
                  </a:lnTo>
                  <a:lnTo>
                    <a:pt x="205183" y="1784551"/>
                  </a:lnTo>
                  <a:lnTo>
                    <a:pt x="251331" y="1795917"/>
                  </a:lnTo>
                  <a:lnTo>
                    <a:pt x="299974" y="1799844"/>
                  </a:lnTo>
                  <a:lnTo>
                    <a:pt x="1499869" y="1799844"/>
                  </a:lnTo>
                  <a:lnTo>
                    <a:pt x="1548512" y="1795917"/>
                  </a:lnTo>
                  <a:lnTo>
                    <a:pt x="1594660" y="1784551"/>
                  </a:lnTo>
                  <a:lnTo>
                    <a:pt x="1637697" y="1766361"/>
                  </a:lnTo>
                  <a:lnTo>
                    <a:pt x="1677003" y="1741966"/>
                  </a:lnTo>
                  <a:lnTo>
                    <a:pt x="1711959" y="1711983"/>
                  </a:lnTo>
                  <a:lnTo>
                    <a:pt x="1741948" y="1677030"/>
                  </a:lnTo>
                  <a:lnTo>
                    <a:pt x="1766349" y="1637725"/>
                  </a:lnTo>
                  <a:lnTo>
                    <a:pt x="1784545" y="1594685"/>
                  </a:lnTo>
                  <a:lnTo>
                    <a:pt x="1795916" y="1548527"/>
                  </a:lnTo>
                  <a:lnTo>
                    <a:pt x="1799843" y="1499870"/>
                  </a:lnTo>
                  <a:lnTo>
                    <a:pt x="1799843" y="299974"/>
                  </a:lnTo>
                  <a:lnTo>
                    <a:pt x="1795916" y="251331"/>
                  </a:lnTo>
                  <a:lnTo>
                    <a:pt x="1784545" y="205183"/>
                  </a:lnTo>
                  <a:lnTo>
                    <a:pt x="1766349" y="162146"/>
                  </a:lnTo>
                  <a:lnTo>
                    <a:pt x="1741948" y="122840"/>
                  </a:lnTo>
                  <a:lnTo>
                    <a:pt x="1711960" y="87884"/>
                  </a:lnTo>
                  <a:lnTo>
                    <a:pt x="1677003" y="57895"/>
                  </a:lnTo>
                  <a:lnTo>
                    <a:pt x="1637697" y="33494"/>
                  </a:lnTo>
                  <a:lnTo>
                    <a:pt x="1594660" y="15298"/>
                  </a:lnTo>
                  <a:lnTo>
                    <a:pt x="1548512" y="3927"/>
                  </a:lnTo>
                  <a:lnTo>
                    <a:pt x="1499869" y="0"/>
                  </a:lnTo>
                  <a:close/>
                </a:path>
              </a:pathLst>
            </a:custGeom>
            <a:solidFill>
              <a:srgbClr val="99FFCC">
                <a:alpha val="50195"/>
              </a:srgbClr>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object 13"/>
            <p:cNvSpPr/>
            <p:nvPr/>
          </p:nvSpPr>
          <p:spPr>
            <a:xfrm>
              <a:off x="5987033" y="4615433"/>
              <a:ext cx="1800225" cy="1800225"/>
            </a:xfrm>
            <a:custGeom>
              <a:avLst/>
              <a:gdLst/>
              <a:ahLst/>
              <a:cxnLst/>
              <a:rect l="l" t="t" r="r" b="b"/>
              <a:pathLst>
                <a:path w="1800225" h="1800225">
                  <a:moveTo>
                    <a:pt x="0" y="299974"/>
                  </a:moveTo>
                  <a:lnTo>
                    <a:pt x="3927" y="251331"/>
                  </a:lnTo>
                  <a:lnTo>
                    <a:pt x="15298" y="205183"/>
                  </a:lnTo>
                  <a:lnTo>
                    <a:pt x="33494" y="162146"/>
                  </a:lnTo>
                  <a:lnTo>
                    <a:pt x="57895" y="122840"/>
                  </a:lnTo>
                  <a:lnTo>
                    <a:pt x="87884" y="87884"/>
                  </a:lnTo>
                  <a:lnTo>
                    <a:pt x="122840" y="57895"/>
                  </a:lnTo>
                  <a:lnTo>
                    <a:pt x="162146" y="33494"/>
                  </a:lnTo>
                  <a:lnTo>
                    <a:pt x="205183" y="15298"/>
                  </a:lnTo>
                  <a:lnTo>
                    <a:pt x="251331" y="3927"/>
                  </a:lnTo>
                  <a:lnTo>
                    <a:pt x="299974" y="0"/>
                  </a:lnTo>
                  <a:lnTo>
                    <a:pt x="1499869" y="0"/>
                  </a:lnTo>
                  <a:lnTo>
                    <a:pt x="1548512" y="3927"/>
                  </a:lnTo>
                  <a:lnTo>
                    <a:pt x="1594660" y="15298"/>
                  </a:lnTo>
                  <a:lnTo>
                    <a:pt x="1637697" y="33494"/>
                  </a:lnTo>
                  <a:lnTo>
                    <a:pt x="1677003" y="57895"/>
                  </a:lnTo>
                  <a:lnTo>
                    <a:pt x="1711960" y="87884"/>
                  </a:lnTo>
                  <a:lnTo>
                    <a:pt x="1741948" y="122840"/>
                  </a:lnTo>
                  <a:lnTo>
                    <a:pt x="1766349" y="162146"/>
                  </a:lnTo>
                  <a:lnTo>
                    <a:pt x="1784545" y="205183"/>
                  </a:lnTo>
                  <a:lnTo>
                    <a:pt x="1795916" y="251331"/>
                  </a:lnTo>
                  <a:lnTo>
                    <a:pt x="1799843" y="299974"/>
                  </a:lnTo>
                  <a:lnTo>
                    <a:pt x="1799843" y="1499870"/>
                  </a:lnTo>
                  <a:lnTo>
                    <a:pt x="1795916" y="1548527"/>
                  </a:lnTo>
                  <a:lnTo>
                    <a:pt x="1784545" y="1594685"/>
                  </a:lnTo>
                  <a:lnTo>
                    <a:pt x="1766349" y="1637725"/>
                  </a:lnTo>
                  <a:lnTo>
                    <a:pt x="1741948" y="1677030"/>
                  </a:lnTo>
                  <a:lnTo>
                    <a:pt x="1711959" y="1711983"/>
                  </a:lnTo>
                  <a:lnTo>
                    <a:pt x="1677003" y="1741966"/>
                  </a:lnTo>
                  <a:lnTo>
                    <a:pt x="1637697" y="1766361"/>
                  </a:lnTo>
                  <a:lnTo>
                    <a:pt x="1594660" y="1784551"/>
                  </a:lnTo>
                  <a:lnTo>
                    <a:pt x="1548512" y="1795917"/>
                  </a:lnTo>
                  <a:lnTo>
                    <a:pt x="1499869" y="1799844"/>
                  </a:lnTo>
                  <a:lnTo>
                    <a:pt x="299974" y="1799844"/>
                  </a:lnTo>
                  <a:lnTo>
                    <a:pt x="251331" y="1795917"/>
                  </a:lnTo>
                  <a:lnTo>
                    <a:pt x="205183" y="1784551"/>
                  </a:lnTo>
                  <a:lnTo>
                    <a:pt x="162146" y="1766361"/>
                  </a:lnTo>
                  <a:lnTo>
                    <a:pt x="122840" y="1741966"/>
                  </a:lnTo>
                  <a:lnTo>
                    <a:pt x="87884" y="1711983"/>
                  </a:lnTo>
                  <a:lnTo>
                    <a:pt x="57895" y="1677030"/>
                  </a:lnTo>
                  <a:lnTo>
                    <a:pt x="33494" y="1637725"/>
                  </a:lnTo>
                  <a:lnTo>
                    <a:pt x="15298" y="1594685"/>
                  </a:lnTo>
                  <a:lnTo>
                    <a:pt x="3927" y="1548527"/>
                  </a:lnTo>
                  <a:lnTo>
                    <a:pt x="0" y="1499870"/>
                  </a:lnTo>
                  <a:lnTo>
                    <a:pt x="0" y="299974"/>
                  </a:lnTo>
                  <a:close/>
                </a:path>
              </a:pathLst>
            </a:custGeom>
            <a:ln w="25908">
              <a:solidFill>
                <a:srgbClr val="FFFFFF"/>
              </a:solidFill>
            </a:ln>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object 14"/>
            <p:cNvSpPr/>
            <p:nvPr/>
          </p:nvSpPr>
          <p:spPr>
            <a:xfrm>
              <a:off x="3302000" y="4706619"/>
              <a:ext cx="499745" cy="288925"/>
            </a:xfrm>
            <a:custGeom>
              <a:avLst/>
              <a:gdLst/>
              <a:ahLst/>
              <a:cxnLst/>
              <a:rect l="l" t="t" r="r" b="b"/>
              <a:pathLst>
                <a:path w="499745" h="288925">
                  <a:moveTo>
                    <a:pt x="499490" y="0"/>
                  </a:moveTo>
                  <a:lnTo>
                    <a:pt x="0" y="288416"/>
                  </a:lnTo>
                </a:path>
              </a:pathLst>
            </a:custGeom>
            <a:ln w="38100">
              <a:solidFill>
                <a:srgbClr val="000000"/>
              </a:solidFill>
            </a:ln>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object 15"/>
            <p:cNvSpPr/>
            <p:nvPr/>
          </p:nvSpPr>
          <p:spPr>
            <a:xfrm>
              <a:off x="1503426" y="4615433"/>
              <a:ext cx="1800225" cy="1800225"/>
            </a:xfrm>
            <a:custGeom>
              <a:avLst/>
              <a:gdLst/>
              <a:ahLst/>
              <a:cxnLst/>
              <a:rect l="l" t="t" r="r" b="b"/>
              <a:pathLst>
                <a:path w="1800225" h="1800225">
                  <a:moveTo>
                    <a:pt x="1499870" y="0"/>
                  </a:moveTo>
                  <a:lnTo>
                    <a:pt x="299974" y="0"/>
                  </a:lnTo>
                  <a:lnTo>
                    <a:pt x="251331" y="3927"/>
                  </a:lnTo>
                  <a:lnTo>
                    <a:pt x="205183" y="15298"/>
                  </a:lnTo>
                  <a:lnTo>
                    <a:pt x="162146" y="33494"/>
                  </a:lnTo>
                  <a:lnTo>
                    <a:pt x="122840" y="57895"/>
                  </a:lnTo>
                  <a:lnTo>
                    <a:pt x="87884" y="87884"/>
                  </a:lnTo>
                  <a:lnTo>
                    <a:pt x="57895" y="122840"/>
                  </a:lnTo>
                  <a:lnTo>
                    <a:pt x="33494" y="162146"/>
                  </a:lnTo>
                  <a:lnTo>
                    <a:pt x="15298" y="205183"/>
                  </a:lnTo>
                  <a:lnTo>
                    <a:pt x="3927" y="251331"/>
                  </a:lnTo>
                  <a:lnTo>
                    <a:pt x="0" y="299974"/>
                  </a:lnTo>
                  <a:lnTo>
                    <a:pt x="0" y="1499870"/>
                  </a:lnTo>
                  <a:lnTo>
                    <a:pt x="3927" y="1548527"/>
                  </a:lnTo>
                  <a:lnTo>
                    <a:pt x="15298" y="1594685"/>
                  </a:lnTo>
                  <a:lnTo>
                    <a:pt x="33494" y="1637725"/>
                  </a:lnTo>
                  <a:lnTo>
                    <a:pt x="57895" y="1677030"/>
                  </a:lnTo>
                  <a:lnTo>
                    <a:pt x="87883" y="1711983"/>
                  </a:lnTo>
                  <a:lnTo>
                    <a:pt x="122840" y="1741966"/>
                  </a:lnTo>
                  <a:lnTo>
                    <a:pt x="162146" y="1766361"/>
                  </a:lnTo>
                  <a:lnTo>
                    <a:pt x="205183" y="1784551"/>
                  </a:lnTo>
                  <a:lnTo>
                    <a:pt x="251331" y="1795917"/>
                  </a:lnTo>
                  <a:lnTo>
                    <a:pt x="299974" y="1799844"/>
                  </a:lnTo>
                  <a:lnTo>
                    <a:pt x="1499870" y="1799844"/>
                  </a:lnTo>
                  <a:lnTo>
                    <a:pt x="1548512" y="1795917"/>
                  </a:lnTo>
                  <a:lnTo>
                    <a:pt x="1594660" y="1784551"/>
                  </a:lnTo>
                  <a:lnTo>
                    <a:pt x="1637697" y="1766361"/>
                  </a:lnTo>
                  <a:lnTo>
                    <a:pt x="1677003" y="1741966"/>
                  </a:lnTo>
                  <a:lnTo>
                    <a:pt x="1711960" y="1711983"/>
                  </a:lnTo>
                  <a:lnTo>
                    <a:pt x="1741948" y="1677030"/>
                  </a:lnTo>
                  <a:lnTo>
                    <a:pt x="1766349" y="1637725"/>
                  </a:lnTo>
                  <a:lnTo>
                    <a:pt x="1784545" y="1594685"/>
                  </a:lnTo>
                  <a:lnTo>
                    <a:pt x="1795916" y="1548527"/>
                  </a:lnTo>
                  <a:lnTo>
                    <a:pt x="1799844" y="1499870"/>
                  </a:lnTo>
                  <a:lnTo>
                    <a:pt x="1799844" y="299974"/>
                  </a:lnTo>
                  <a:lnTo>
                    <a:pt x="1795916" y="251331"/>
                  </a:lnTo>
                  <a:lnTo>
                    <a:pt x="1784545" y="205183"/>
                  </a:lnTo>
                  <a:lnTo>
                    <a:pt x="1766349" y="162146"/>
                  </a:lnTo>
                  <a:lnTo>
                    <a:pt x="1741948" y="122840"/>
                  </a:lnTo>
                  <a:lnTo>
                    <a:pt x="1711959" y="87884"/>
                  </a:lnTo>
                  <a:lnTo>
                    <a:pt x="1677003" y="57895"/>
                  </a:lnTo>
                  <a:lnTo>
                    <a:pt x="1637697" y="33494"/>
                  </a:lnTo>
                  <a:lnTo>
                    <a:pt x="1594660" y="15298"/>
                  </a:lnTo>
                  <a:lnTo>
                    <a:pt x="1548512" y="3927"/>
                  </a:lnTo>
                  <a:lnTo>
                    <a:pt x="1499870" y="0"/>
                  </a:lnTo>
                  <a:close/>
                </a:path>
              </a:pathLst>
            </a:custGeom>
            <a:solidFill>
              <a:srgbClr val="CCFF99">
                <a:alpha val="50195"/>
              </a:srgbClr>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object 16"/>
            <p:cNvSpPr/>
            <p:nvPr/>
          </p:nvSpPr>
          <p:spPr>
            <a:xfrm>
              <a:off x="1503426" y="4615433"/>
              <a:ext cx="1800225" cy="1800225"/>
            </a:xfrm>
            <a:custGeom>
              <a:avLst/>
              <a:gdLst/>
              <a:ahLst/>
              <a:cxnLst/>
              <a:rect l="l" t="t" r="r" b="b"/>
              <a:pathLst>
                <a:path w="1800225" h="1800225">
                  <a:moveTo>
                    <a:pt x="0" y="299974"/>
                  </a:moveTo>
                  <a:lnTo>
                    <a:pt x="3927" y="251331"/>
                  </a:lnTo>
                  <a:lnTo>
                    <a:pt x="15298" y="205183"/>
                  </a:lnTo>
                  <a:lnTo>
                    <a:pt x="33494" y="162146"/>
                  </a:lnTo>
                  <a:lnTo>
                    <a:pt x="57895" y="122840"/>
                  </a:lnTo>
                  <a:lnTo>
                    <a:pt x="87884" y="87884"/>
                  </a:lnTo>
                  <a:lnTo>
                    <a:pt x="122840" y="57895"/>
                  </a:lnTo>
                  <a:lnTo>
                    <a:pt x="162146" y="33494"/>
                  </a:lnTo>
                  <a:lnTo>
                    <a:pt x="205183" y="15298"/>
                  </a:lnTo>
                  <a:lnTo>
                    <a:pt x="251331" y="3927"/>
                  </a:lnTo>
                  <a:lnTo>
                    <a:pt x="299974" y="0"/>
                  </a:lnTo>
                  <a:lnTo>
                    <a:pt x="1499870" y="0"/>
                  </a:lnTo>
                  <a:lnTo>
                    <a:pt x="1548512" y="3927"/>
                  </a:lnTo>
                  <a:lnTo>
                    <a:pt x="1594660" y="15298"/>
                  </a:lnTo>
                  <a:lnTo>
                    <a:pt x="1637697" y="33494"/>
                  </a:lnTo>
                  <a:lnTo>
                    <a:pt x="1677003" y="57895"/>
                  </a:lnTo>
                  <a:lnTo>
                    <a:pt x="1711959" y="87884"/>
                  </a:lnTo>
                  <a:lnTo>
                    <a:pt x="1741948" y="122840"/>
                  </a:lnTo>
                  <a:lnTo>
                    <a:pt x="1766349" y="162146"/>
                  </a:lnTo>
                  <a:lnTo>
                    <a:pt x="1784545" y="205183"/>
                  </a:lnTo>
                  <a:lnTo>
                    <a:pt x="1795916" y="251331"/>
                  </a:lnTo>
                  <a:lnTo>
                    <a:pt x="1799844" y="299974"/>
                  </a:lnTo>
                  <a:lnTo>
                    <a:pt x="1799844" y="1499870"/>
                  </a:lnTo>
                  <a:lnTo>
                    <a:pt x="1795916" y="1548527"/>
                  </a:lnTo>
                  <a:lnTo>
                    <a:pt x="1784545" y="1594685"/>
                  </a:lnTo>
                  <a:lnTo>
                    <a:pt x="1766349" y="1637725"/>
                  </a:lnTo>
                  <a:lnTo>
                    <a:pt x="1741948" y="1677030"/>
                  </a:lnTo>
                  <a:lnTo>
                    <a:pt x="1711960" y="1711983"/>
                  </a:lnTo>
                  <a:lnTo>
                    <a:pt x="1677003" y="1741966"/>
                  </a:lnTo>
                  <a:lnTo>
                    <a:pt x="1637697" y="1766361"/>
                  </a:lnTo>
                  <a:lnTo>
                    <a:pt x="1594660" y="1784551"/>
                  </a:lnTo>
                  <a:lnTo>
                    <a:pt x="1548512" y="1795917"/>
                  </a:lnTo>
                  <a:lnTo>
                    <a:pt x="1499870" y="1799844"/>
                  </a:lnTo>
                  <a:lnTo>
                    <a:pt x="299974" y="1799844"/>
                  </a:lnTo>
                  <a:lnTo>
                    <a:pt x="251331" y="1795917"/>
                  </a:lnTo>
                  <a:lnTo>
                    <a:pt x="205183" y="1784551"/>
                  </a:lnTo>
                  <a:lnTo>
                    <a:pt x="162146" y="1766361"/>
                  </a:lnTo>
                  <a:lnTo>
                    <a:pt x="122840" y="1741966"/>
                  </a:lnTo>
                  <a:lnTo>
                    <a:pt x="87883" y="1711983"/>
                  </a:lnTo>
                  <a:lnTo>
                    <a:pt x="57895" y="1677030"/>
                  </a:lnTo>
                  <a:lnTo>
                    <a:pt x="33494" y="1637725"/>
                  </a:lnTo>
                  <a:lnTo>
                    <a:pt x="15298" y="1594685"/>
                  </a:lnTo>
                  <a:lnTo>
                    <a:pt x="3927" y="1548527"/>
                  </a:lnTo>
                  <a:lnTo>
                    <a:pt x="0" y="1499870"/>
                  </a:lnTo>
                  <a:lnTo>
                    <a:pt x="0" y="299974"/>
                  </a:lnTo>
                  <a:close/>
                </a:path>
              </a:pathLst>
            </a:custGeom>
            <a:ln w="25908">
              <a:solidFill>
                <a:srgbClr val="FFFFFF"/>
              </a:solidFill>
            </a:ln>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6" name="object 17"/>
          <p:cNvSpPr txBox="1">
            <a:spLocks/>
          </p:cNvSpPr>
          <p:nvPr/>
        </p:nvSpPr>
        <p:spPr>
          <a:xfrm>
            <a:off x="5669788" y="741127"/>
            <a:ext cx="940435" cy="1068070"/>
          </a:xfrm>
          <a:prstGeom prst="rect">
            <a:avLst/>
          </a:prstGeom>
        </p:spPr>
        <p:txBody>
          <a:bodyPr vert="horz" wrap="square" lIns="0" tIns="7429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12700" marR="5080">
              <a:lnSpc>
                <a:spcPts val="3890"/>
              </a:lnSpc>
              <a:spcBef>
                <a:spcPts val="585"/>
              </a:spcBef>
            </a:pPr>
            <a:r>
              <a:rPr lang="zh-TW" altLang="en-US" spc="-25">
                <a:solidFill>
                  <a:srgbClr val="00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定期檢查</a:t>
            </a:r>
            <a:endParaRPr lang="zh-TW" altLang="en-US">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object 18"/>
          <p:cNvSpPr txBox="1"/>
          <p:nvPr/>
        </p:nvSpPr>
        <p:spPr>
          <a:xfrm>
            <a:off x="3427348" y="4622451"/>
            <a:ext cx="940435" cy="1068705"/>
          </a:xfrm>
          <a:prstGeom prst="rect">
            <a:avLst/>
          </a:prstGeom>
        </p:spPr>
        <p:txBody>
          <a:bodyPr vert="horz" wrap="square" lIns="0" tIns="74930" rIns="0" bIns="0" rtlCol="0">
            <a:spAutoFit/>
          </a:bodyPr>
          <a:lstStyle/>
          <a:p>
            <a:pPr marL="12700" marR="5080">
              <a:lnSpc>
                <a:spcPts val="3890"/>
              </a:lnSpc>
              <a:spcBef>
                <a:spcPts val="590"/>
              </a:spcBef>
            </a:pPr>
            <a:r>
              <a:rPr sz="3600" b="1" spc="-2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重點檢查</a:t>
            </a:r>
            <a:endParaRPr sz="36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object 19"/>
          <p:cNvSpPr txBox="1"/>
          <p:nvPr/>
        </p:nvSpPr>
        <p:spPr>
          <a:xfrm>
            <a:off x="7251953" y="4610259"/>
            <a:ext cx="2311400" cy="1068705"/>
          </a:xfrm>
          <a:prstGeom prst="rect">
            <a:avLst/>
          </a:prstGeom>
        </p:spPr>
        <p:txBody>
          <a:bodyPr vert="horz" wrap="square" lIns="0" tIns="12700" rIns="0" bIns="0" rtlCol="0">
            <a:spAutoFit/>
          </a:bodyPr>
          <a:lstStyle/>
          <a:p>
            <a:pPr algn="ctr">
              <a:lnSpc>
                <a:spcPts val="4105"/>
              </a:lnSpc>
              <a:spcBef>
                <a:spcPts val="100"/>
              </a:spcBef>
            </a:pPr>
            <a:r>
              <a:rPr sz="3600" b="1" spc="-35"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作業</a:t>
            </a:r>
            <a:endParaRPr sz="36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4105"/>
              </a:lnSpc>
            </a:pPr>
            <a:r>
              <a:rPr sz="3600" b="1" spc="-1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檢查及檢點</a:t>
            </a:r>
            <a:endParaRPr sz="36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45168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08813" y="950525"/>
            <a:ext cx="5520512" cy="5612049"/>
          </a:xfrm>
          <a:prstGeom prst="rect">
            <a:avLst/>
          </a:prstGeom>
        </p:spPr>
        <p:txBody>
          <a:bodyPr vert="horz" wrap="square" lIns="0" tIns="12065" rIns="0" bIns="0" rtlCol="0">
            <a:spAutoFit/>
          </a:bodyPr>
          <a:lstStyle/>
          <a:p>
            <a:pPr marR="5080">
              <a:lnSpc>
                <a:spcPts val="4000"/>
              </a:lnSpc>
            </a:pPr>
            <a:r>
              <a:rPr sz="2800" b="1" spc="-40" dirty="0" err="1">
                <a:solidFill>
                  <a:srgbClr val="5F5F5F"/>
                </a:solidFill>
                <a:latin typeface="Times New Roman" panose="02020603050405020304" pitchFamily="18" charset="0"/>
                <a:ea typeface="標楷體" panose="03000509000000000000" pitchFamily="65" charset="-120"/>
                <a:cs typeface="Times New Roman" panose="02020603050405020304" pitchFamily="18" charset="0"/>
              </a:rPr>
              <a:t>車輛機械</a:t>
            </a:r>
            <a:endParaRPr lang="en-US" sz="2800" b="1" spc="-40" dirty="0">
              <a:solidFill>
                <a:srgbClr val="5F5F5F"/>
              </a:solidFill>
              <a:latin typeface="Times New Roman" panose="02020603050405020304" pitchFamily="18" charset="0"/>
              <a:ea typeface="標楷體" panose="03000509000000000000" pitchFamily="65" charset="-120"/>
              <a:cs typeface="Times New Roman" panose="02020603050405020304" pitchFamily="18" charset="0"/>
            </a:endParaRPr>
          </a:p>
          <a:p>
            <a:pPr marR="5080">
              <a:lnSpc>
                <a:spcPts val="4000"/>
              </a:lnSpc>
            </a:pPr>
            <a:r>
              <a:rPr sz="2800" b="1" spc="-40" dirty="0" err="1">
                <a:solidFill>
                  <a:srgbClr val="5F5F5F"/>
                </a:solidFill>
                <a:latin typeface="Times New Roman" panose="02020603050405020304" pitchFamily="18" charset="0"/>
                <a:ea typeface="標楷體" panose="03000509000000000000" pitchFamily="65" charset="-120"/>
                <a:cs typeface="Times New Roman" panose="02020603050405020304" pitchFamily="18" charset="0"/>
              </a:rPr>
              <a:t>高空工作車</a:t>
            </a:r>
            <a:endParaRPr sz="28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4000"/>
              </a:lnSpc>
            </a:pPr>
            <a:r>
              <a:rPr sz="2800" b="1" spc="-40" dirty="0">
                <a:solidFill>
                  <a:srgbClr val="5F5F5F"/>
                </a:solidFill>
                <a:latin typeface="Times New Roman" panose="02020603050405020304" pitchFamily="18" charset="0"/>
                <a:ea typeface="標楷體" panose="03000509000000000000" pitchFamily="65" charset="-120"/>
                <a:cs typeface="Times New Roman" panose="02020603050405020304" pitchFamily="18" charset="0"/>
              </a:rPr>
              <a:t>捲揚機</a:t>
            </a:r>
            <a:endParaRPr sz="28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4000"/>
              </a:lnSpc>
            </a:pPr>
            <a:r>
              <a:rPr sz="2800" b="1" spc="-40" dirty="0" err="1">
                <a:solidFill>
                  <a:srgbClr val="5F5F5F"/>
                </a:solidFill>
                <a:latin typeface="Times New Roman" panose="02020603050405020304" pitchFamily="18" charset="0"/>
                <a:ea typeface="標楷體" panose="03000509000000000000" pitchFamily="65" charset="-120"/>
                <a:cs typeface="Times New Roman" panose="02020603050405020304" pitchFamily="18" charset="0"/>
              </a:rPr>
              <a:t>固定式起重機</a:t>
            </a:r>
            <a:endParaRPr lang="en-US" sz="2800" b="1" spc="-40" dirty="0">
              <a:solidFill>
                <a:srgbClr val="5F5F5F"/>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4000"/>
              </a:lnSpc>
            </a:pP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移動式起重機</a:t>
            </a:r>
          </a:p>
          <a:p>
            <a:pPr>
              <a:lnSpc>
                <a:spcPts val="4000"/>
              </a:lnSpc>
            </a:pP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人字臂起重桿</a:t>
            </a:r>
          </a:p>
          <a:p>
            <a:pPr>
              <a:lnSpc>
                <a:spcPts val="4000"/>
              </a:lnSpc>
            </a:pP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營建用提升機吊籠</a:t>
            </a:r>
          </a:p>
          <a:p>
            <a:pPr>
              <a:lnSpc>
                <a:spcPts val="4000"/>
              </a:lnSpc>
            </a:pP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簡易提升機</a:t>
            </a:r>
          </a:p>
          <a:p>
            <a:pPr>
              <a:lnSpc>
                <a:spcPts val="4000"/>
              </a:lnSpc>
            </a:pP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吊掛用具衝簡機械工業用機器人</a:t>
            </a:r>
          </a:p>
          <a:p>
            <a:pPr>
              <a:lnSpc>
                <a:spcPts val="4000"/>
              </a:lnSpc>
            </a:pP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高壓氣體製造設備</a:t>
            </a:r>
          </a:p>
          <a:p>
            <a:pPr>
              <a:lnSpc>
                <a:spcPts val="4000"/>
              </a:lnSpc>
            </a:pP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高壓氣體消費設備</a:t>
            </a:r>
          </a:p>
        </p:txBody>
      </p:sp>
      <p:pic>
        <p:nvPicPr>
          <p:cNvPr id="7" name="object 3"/>
          <p:cNvPicPr>
            <a:picLocks noChangeAspect="1"/>
          </p:cNvPicPr>
          <p:nvPr/>
        </p:nvPicPr>
        <p:blipFill>
          <a:blip r:embed="rId3" cstate="print"/>
          <a:stretch>
            <a:fillRect/>
          </a:stretch>
        </p:blipFill>
        <p:spPr>
          <a:xfrm>
            <a:off x="6537937" y="388575"/>
            <a:ext cx="3808213" cy="6156000"/>
          </a:xfrm>
          <a:prstGeom prst="rect">
            <a:avLst/>
          </a:prstGeom>
        </p:spPr>
      </p:pic>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作前業、中、後之自動檢查</a:t>
            </a:r>
          </a:p>
        </p:txBody>
      </p:sp>
    </p:spTree>
    <p:extLst>
      <p:ext uri="{BB962C8B-B14F-4D97-AF65-F5344CB8AC3E}">
        <p14:creationId xmlns:p14="http://schemas.microsoft.com/office/powerpoint/2010/main" val="943969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機械設備之作業檢查</a:t>
            </a:r>
          </a:p>
        </p:txBody>
      </p:sp>
      <p:pic>
        <p:nvPicPr>
          <p:cNvPr id="7" name="object 3"/>
          <p:cNvPicPr>
            <a:picLocks noChangeAspect="1"/>
          </p:cNvPicPr>
          <p:nvPr/>
        </p:nvPicPr>
        <p:blipFill>
          <a:blip r:embed="rId3" cstate="print"/>
          <a:stretch>
            <a:fillRect/>
          </a:stretch>
        </p:blipFill>
        <p:spPr>
          <a:xfrm>
            <a:off x="6537937" y="388575"/>
            <a:ext cx="3808213" cy="6156000"/>
          </a:xfrm>
          <a:prstGeom prst="rect">
            <a:avLst/>
          </a:prstGeom>
        </p:spPr>
      </p:pic>
      <p:pic>
        <p:nvPicPr>
          <p:cNvPr id="6" name="object 3"/>
          <p:cNvPicPr>
            <a:picLocks noChangeAspect="1"/>
          </p:cNvPicPr>
          <p:nvPr/>
        </p:nvPicPr>
        <p:blipFill>
          <a:blip r:embed="rId4" cstate="print"/>
          <a:stretch>
            <a:fillRect/>
          </a:stretch>
        </p:blipFill>
        <p:spPr>
          <a:xfrm>
            <a:off x="360000" y="1259999"/>
            <a:ext cx="5857565" cy="3780000"/>
          </a:xfrm>
          <a:prstGeom prst="rect">
            <a:avLst/>
          </a:prstGeom>
        </p:spPr>
      </p:pic>
      <p:sp>
        <p:nvSpPr>
          <p:cNvPr id="8" name="object 4"/>
          <p:cNvSpPr txBox="1">
            <a:spLocks/>
          </p:cNvSpPr>
          <p:nvPr/>
        </p:nvSpPr>
        <p:spPr>
          <a:xfrm>
            <a:off x="589587" y="5083303"/>
            <a:ext cx="5398390" cy="56618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pPr marL="266700" marR="5080" indent="-254635" algn="ctr">
              <a:lnSpc>
                <a:spcPct val="100000"/>
              </a:lnSpc>
              <a:spcBef>
                <a:spcPts val="95"/>
              </a:spcBef>
            </a:pPr>
            <a:r>
              <a:rPr lang="zh-TW" altLang="en-US" spc="-45" dirty="0">
                <a:solidFill>
                  <a:srgbClr val="000099"/>
                </a:solidFill>
                <a:latin typeface="Times New Roman" panose="02020603050405020304" pitchFamily="18" charset="0"/>
                <a:ea typeface="標楷體" panose="03000509000000000000" pitchFamily="65" charset="-120"/>
                <a:cs typeface="Times New Roman" panose="02020603050405020304" pitchFamily="18" charset="0"/>
              </a:rPr>
              <a:t>完成作業前中後檢查</a:t>
            </a:r>
          </a:p>
        </p:txBody>
      </p:sp>
    </p:spTree>
    <p:extLst>
      <p:ext uri="{BB962C8B-B14F-4D97-AF65-F5344CB8AC3E}">
        <p14:creationId xmlns:p14="http://schemas.microsoft.com/office/powerpoint/2010/main" val="1197603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D1F9C-0769-984B-865C-71AA28334397}"/>
              </a:ext>
            </a:extLst>
          </p:cNvPr>
          <p:cNvSpPr>
            <a:spLocks noGrp="1"/>
          </p:cNvSpPr>
          <p:nvPr>
            <p:ph type="ctrTitle"/>
          </p:nvPr>
        </p:nvSpPr>
        <p:spPr>
          <a:xfrm>
            <a:off x="932293" y="957943"/>
            <a:ext cx="6752558" cy="2029097"/>
          </a:xfrm>
        </p:spPr>
        <p:txBody>
          <a:bodyPr>
            <a:normAutofit/>
          </a:bodyPr>
          <a:lstStyle/>
          <a:p>
            <a:r>
              <a:rPr lang="zh-TW" alt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職業安全衛生教育訓練</a:t>
            </a:r>
            <a:endParaRPr 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標題 1">
            <a:extLst>
              <a:ext uri="{FF2B5EF4-FFF2-40B4-BE49-F238E27FC236}">
                <a16:creationId xmlns:a16="http://schemas.microsoft.com/office/drawing/2014/main" id="{E93C0D17-91EC-8E84-8202-375DCB2A4553}"/>
              </a:ext>
            </a:extLst>
          </p:cNvPr>
          <p:cNvSpPr txBox="1">
            <a:spLocks/>
          </p:cNvSpPr>
          <p:nvPr/>
        </p:nvSpPr>
        <p:spPr>
          <a:xfrm>
            <a:off x="1568765" y="3545652"/>
            <a:ext cx="10180784" cy="900000"/>
          </a:xfrm>
          <a:prstGeom prst="rect">
            <a:avLst/>
          </a:prstGeom>
        </p:spPr>
        <p:txBody>
          <a:bodyPr vert="horz" lIns="0" tIns="0" rIns="0" bIns="0" rtlCol="0" anchor="b">
            <a:normAutofit/>
          </a:bodyPr>
          <a:lstStyle>
            <a:lvl1pPr algn="l" defTabSz="914400" rtl="0" eaLnBrk="1" latinLnBrk="0" hangingPunct="1">
              <a:lnSpc>
                <a:spcPts val="7400"/>
              </a:lnSpc>
              <a:spcBef>
                <a:spcPct val="0"/>
              </a:spcBef>
              <a:buNone/>
              <a:defRPr sz="4800" b="0" i="0" kern="1200" spc="150" baseline="0">
                <a:solidFill>
                  <a:schemeClr val="bg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四、標準作業程序</a:t>
            </a:r>
          </a:p>
        </p:txBody>
      </p:sp>
    </p:spTree>
    <p:extLst>
      <p:ext uri="{BB962C8B-B14F-4D97-AF65-F5344CB8AC3E}">
        <p14:creationId xmlns:p14="http://schemas.microsoft.com/office/powerpoint/2010/main" val="3965013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標準作業程序擬定流程</a:t>
            </a:r>
          </a:p>
        </p:txBody>
      </p:sp>
      <p:grpSp>
        <p:nvGrpSpPr>
          <p:cNvPr id="3" name="群組 2"/>
          <p:cNvGrpSpPr/>
          <p:nvPr/>
        </p:nvGrpSpPr>
        <p:grpSpPr>
          <a:xfrm>
            <a:off x="1536764" y="1070546"/>
            <a:ext cx="7356095" cy="5407340"/>
            <a:chOff x="3001467" y="746696"/>
            <a:chExt cx="7356095" cy="5407340"/>
          </a:xfrm>
        </p:grpSpPr>
        <p:sp>
          <p:nvSpPr>
            <p:cNvPr id="21" name="object 8"/>
            <p:cNvSpPr/>
            <p:nvPr/>
          </p:nvSpPr>
          <p:spPr>
            <a:xfrm>
              <a:off x="3001467" y="778885"/>
              <a:ext cx="1991995" cy="1993900"/>
            </a:xfrm>
            <a:custGeom>
              <a:avLst/>
              <a:gdLst/>
              <a:ahLst/>
              <a:cxnLst/>
              <a:rect l="l" t="t" r="r" b="b"/>
              <a:pathLst>
                <a:path w="1991995" h="1993900">
                  <a:moveTo>
                    <a:pt x="995934" y="0"/>
                  </a:moveTo>
                  <a:lnTo>
                    <a:pt x="947680" y="1149"/>
                  </a:lnTo>
                  <a:lnTo>
                    <a:pt x="900019" y="4563"/>
                  </a:lnTo>
                  <a:lnTo>
                    <a:pt x="853003" y="10188"/>
                  </a:lnTo>
                  <a:lnTo>
                    <a:pt x="806683" y="17973"/>
                  </a:lnTo>
                  <a:lnTo>
                    <a:pt x="761114" y="27865"/>
                  </a:lnTo>
                  <a:lnTo>
                    <a:pt x="716345" y="39813"/>
                  </a:lnTo>
                  <a:lnTo>
                    <a:pt x="672430" y="53764"/>
                  </a:lnTo>
                  <a:lnTo>
                    <a:pt x="629421" y="69665"/>
                  </a:lnTo>
                  <a:lnTo>
                    <a:pt x="587369" y="87465"/>
                  </a:lnTo>
                  <a:lnTo>
                    <a:pt x="546328" y="107111"/>
                  </a:lnTo>
                  <a:lnTo>
                    <a:pt x="506349" y="128551"/>
                  </a:lnTo>
                  <a:lnTo>
                    <a:pt x="467484" y="151733"/>
                  </a:lnTo>
                  <a:lnTo>
                    <a:pt x="429786" y="176604"/>
                  </a:lnTo>
                  <a:lnTo>
                    <a:pt x="393307" y="203113"/>
                  </a:lnTo>
                  <a:lnTo>
                    <a:pt x="358098" y="231207"/>
                  </a:lnTo>
                  <a:lnTo>
                    <a:pt x="324213" y="260833"/>
                  </a:lnTo>
                  <a:lnTo>
                    <a:pt x="291703" y="291941"/>
                  </a:lnTo>
                  <a:lnTo>
                    <a:pt x="260620" y="324477"/>
                  </a:lnTo>
                  <a:lnTo>
                    <a:pt x="231017" y="358389"/>
                  </a:lnTo>
                  <a:lnTo>
                    <a:pt x="202946" y="393625"/>
                  </a:lnTo>
                  <a:lnTo>
                    <a:pt x="176458" y="430132"/>
                  </a:lnTo>
                  <a:lnTo>
                    <a:pt x="151607" y="467859"/>
                  </a:lnTo>
                  <a:lnTo>
                    <a:pt x="128444" y="506754"/>
                  </a:lnTo>
                  <a:lnTo>
                    <a:pt x="107021" y="546763"/>
                  </a:lnTo>
                  <a:lnTo>
                    <a:pt x="87392" y="587836"/>
                  </a:lnTo>
                  <a:lnTo>
                    <a:pt x="69607" y="629919"/>
                  </a:lnTo>
                  <a:lnTo>
                    <a:pt x="53718" y="672960"/>
                  </a:lnTo>
                  <a:lnTo>
                    <a:pt x="39780" y="716907"/>
                  </a:lnTo>
                  <a:lnTo>
                    <a:pt x="27842" y="761709"/>
                  </a:lnTo>
                  <a:lnTo>
                    <a:pt x="17958" y="807312"/>
                  </a:lnTo>
                  <a:lnTo>
                    <a:pt x="10179" y="853664"/>
                  </a:lnTo>
                  <a:lnTo>
                    <a:pt x="4559" y="900714"/>
                  </a:lnTo>
                  <a:lnTo>
                    <a:pt x="1148" y="948408"/>
                  </a:lnTo>
                  <a:lnTo>
                    <a:pt x="0" y="996696"/>
                  </a:lnTo>
                  <a:lnTo>
                    <a:pt x="1148" y="1044983"/>
                  </a:lnTo>
                  <a:lnTo>
                    <a:pt x="4559" y="1092677"/>
                  </a:lnTo>
                  <a:lnTo>
                    <a:pt x="10179" y="1139727"/>
                  </a:lnTo>
                  <a:lnTo>
                    <a:pt x="17958" y="1186079"/>
                  </a:lnTo>
                  <a:lnTo>
                    <a:pt x="27842" y="1231682"/>
                  </a:lnTo>
                  <a:lnTo>
                    <a:pt x="39780" y="1276484"/>
                  </a:lnTo>
                  <a:lnTo>
                    <a:pt x="53718" y="1320431"/>
                  </a:lnTo>
                  <a:lnTo>
                    <a:pt x="69607" y="1363472"/>
                  </a:lnTo>
                  <a:lnTo>
                    <a:pt x="87392" y="1405555"/>
                  </a:lnTo>
                  <a:lnTo>
                    <a:pt x="107021" y="1446628"/>
                  </a:lnTo>
                  <a:lnTo>
                    <a:pt x="128444" y="1486637"/>
                  </a:lnTo>
                  <a:lnTo>
                    <a:pt x="151607" y="1525532"/>
                  </a:lnTo>
                  <a:lnTo>
                    <a:pt x="176458" y="1563259"/>
                  </a:lnTo>
                  <a:lnTo>
                    <a:pt x="202946" y="1599766"/>
                  </a:lnTo>
                  <a:lnTo>
                    <a:pt x="231017" y="1635002"/>
                  </a:lnTo>
                  <a:lnTo>
                    <a:pt x="260620" y="1668914"/>
                  </a:lnTo>
                  <a:lnTo>
                    <a:pt x="291703" y="1701450"/>
                  </a:lnTo>
                  <a:lnTo>
                    <a:pt x="324213" y="1732558"/>
                  </a:lnTo>
                  <a:lnTo>
                    <a:pt x="358098" y="1762184"/>
                  </a:lnTo>
                  <a:lnTo>
                    <a:pt x="393307" y="1790278"/>
                  </a:lnTo>
                  <a:lnTo>
                    <a:pt x="429786" y="1816787"/>
                  </a:lnTo>
                  <a:lnTo>
                    <a:pt x="467484" y="1841658"/>
                  </a:lnTo>
                  <a:lnTo>
                    <a:pt x="506349" y="1864840"/>
                  </a:lnTo>
                  <a:lnTo>
                    <a:pt x="546328" y="1886280"/>
                  </a:lnTo>
                  <a:lnTo>
                    <a:pt x="587369" y="1905926"/>
                  </a:lnTo>
                  <a:lnTo>
                    <a:pt x="629421" y="1923726"/>
                  </a:lnTo>
                  <a:lnTo>
                    <a:pt x="672430" y="1939627"/>
                  </a:lnTo>
                  <a:lnTo>
                    <a:pt x="716345" y="1953578"/>
                  </a:lnTo>
                  <a:lnTo>
                    <a:pt x="761114" y="1965526"/>
                  </a:lnTo>
                  <a:lnTo>
                    <a:pt x="806683" y="1975418"/>
                  </a:lnTo>
                  <a:lnTo>
                    <a:pt x="853003" y="1983203"/>
                  </a:lnTo>
                  <a:lnTo>
                    <a:pt x="900019" y="1988828"/>
                  </a:lnTo>
                  <a:lnTo>
                    <a:pt x="947680" y="1992242"/>
                  </a:lnTo>
                  <a:lnTo>
                    <a:pt x="995934" y="1993391"/>
                  </a:lnTo>
                  <a:lnTo>
                    <a:pt x="1044187" y="1992242"/>
                  </a:lnTo>
                  <a:lnTo>
                    <a:pt x="1091848" y="1988828"/>
                  </a:lnTo>
                  <a:lnTo>
                    <a:pt x="1138864" y="1983203"/>
                  </a:lnTo>
                  <a:lnTo>
                    <a:pt x="1185184" y="1975418"/>
                  </a:lnTo>
                  <a:lnTo>
                    <a:pt x="1230753" y="1965526"/>
                  </a:lnTo>
                  <a:lnTo>
                    <a:pt x="1275522" y="1953578"/>
                  </a:lnTo>
                  <a:lnTo>
                    <a:pt x="1319437" y="1939627"/>
                  </a:lnTo>
                  <a:lnTo>
                    <a:pt x="1362446" y="1923726"/>
                  </a:lnTo>
                  <a:lnTo>
                    <a:pt x="1404498" y="1905926"/>
                  </a:lnTo>
                  <a:lnTo>
                    <a:pt x="1445539" y="1886280"/>
                  </a:lnTo>
                  <a:lnTo>
                    <a:pt x="1485518" y="1864840"/>
                  </a:lnTo>
                  <a:lnTo>
                    <a:pt x="1524383" y="1841658"/>
                  </a:lnTo>
                  <a:lnTo>
                    <a:pt x="1562081" y="1816787"/>
                  </a:lnTo>
                  <a:lnTo>
                    <a:pt x="1598560" y="1790278"/>
                  </a:lnTo>
                  <a:lnTo>
                    <a:pt x="1633769" y="1762184"/>
                  </a:lnTo>
                  <a:lnTo>
                    <a:pt x="1667654" y="1732558"/>
                  </a:lnTo>
                  <a:lnTo>
                    <a:pt x="1700164" y="1701450"/>
                  </a:lnTo>
                  <a:lnTo>
                    <a:pt x="1731247" y="1668914"/>
                  </a:lnTo>
                  <a:lnTo>
                    <a:pt x="1760850" y="1635002"/>
                  </a:lnTo>
                  <a:lnTo>
                    <a:pt x="1788921" y="1599766"/>
                  </a:lnTo>
                  <a:lnTo>
                    <a:pt x="1815409" y="1563259"/>
                  </a:lnTo>
                  <a:lnTo>
                    <a:pt x="1840260" y="1525532"/>
                  </a:lnTo>
                  <a:lnTo>
                    <a:pt x="1863423" y="1486637"/>
                  </a:lnTo>
                  <a:lnTo>
                    <a:pt x="1884846" y="1446628"/>
                  </a:lnTo>
                  <a:lnTo>
                    <a:pt x="1904475" y="1405555"/>
                  </a:lnTo>
                  <a:lnTo>
                    <a:pt x="1922260" y="1363472"/>
                  </a:lnTo>
                  <a:lnTo>
                    <a:pt x="1938149" y="1320431"/>
                  </a:lnTo>
                  <a:lnTo>
                    <a:pt x="1952087" y="1276484"/>
                  </a:lnTo>
                  <a:lnTo>
                    <a:pt x="1964025" y="1231682"/>
                  </a:lnTo>
                  <a:lnTo>
                    <a:pt x="1973909" y="1186079"/>
                  </a:lnTo>
                  <a:lnTo>
                    <a:pt x="1981688" y="1139727"/>
                  </a:lnTo>
                  <a:lnTo>
                    <a:pt x="1987308" y="1092677"/>
                  </a:lnTo>
                  <a:lnTo>
                    <a:pt x="1990719" y="1044983"/>
                  </a:lnTo>
                  <a:lnTo>
                    <a:pt x="1991868" y="996696"/>
                  </a:lnTo>
                  <a:lnTo>
                    <a:pt x="1990719" y="948408"/>
                  </a:lnTo>
                  <a:lnTo>
                    <a:pt x="1987308" y="900714"/>
                  </a:lnTo>
                  <a:lnTo>
                    <a:pt x="1981688" y="853664"/>
                  </a:lnTo>
                  <a:lnTo>
                    <a:pt x="1973909" y="807312"/>
                  </a:lnTo>
                  <a:lnTo>
                    <a:pt x="1964025" y="761709"/>
                  </a:lnTo>
                  <a:lnTo>
                    <a:pt x="1952087" y="716907"/>
                  </a:lnTo>
                  <a:lnTo>
                    <a:pt x="1938149" y="672960"/>
                  </a:lnTo>
                  <a:lnTo>
                    <a:pt x="1922260" y="629919"/>
                  </a:lnTo>
                  <a:lnTo>
                    <a:pt x="1904475" y="587836"/>
                  </a:lnTo>
                  <a:lnTo>
                    <a:pt x="1884846" y="546763"/>
                  </a:lnTo>
                  <a:lnTo>
                    <a:pt x="1863423" y="506754"/>
                  </a:lnTo>
                  <a:lnTo>
                    <a:pt x="1840260" y="467859"/>
                  </a:lnTo>
                  <a:lnTo>
                    <a:pt x="1815409" y="430132"/>
                  </a:lnTo>
                  <a:lnTo>
                    <a:pt x="1788921" y="393625"/>
                  </a:lnTo>
                  <a:lnTo>
                    <a:pt x="1760850" y="358389"/>
                  </a:lnTo>
                  <a:lnTo>
                    <a:pt x="1731247" y="324477"/>
                  </a:lnTo>
                  <a:lnTo>
                    <a:pt x="1700164" y="291941"/>
                  </a:lnTo>
                  <a:lnTo>
                    <a:pt x="1667654" y="260833"/>
                  </a:lnTo>
                  <a:lnTo>
                    <a:pt x="1633769" y="231207"/>
                  </a:lnTo>
                  <a:lnTo>
                    <a:pt x="1598560" y="203113"/>
                  </a:lnTo>
                  <a:lnTo>
                    <a:pt x="1562081" y="176604"/>
                  </a:lnTo>
                  <a:lnTo>
                    <a:pt x="1524383" y="151733"/>
                  </a:lnTo>
                  <a:lnTo>
                    <a:pt x="1485518" y="128551"/>
                  </a:lnTo>
                  <a:lnTo>
                    <a:pt x="1445539" y="107111"/>
                  </a:lnTo>
                  <a:lnTo>
                    <a:pt x="1404498" y="87465"/>
                  </a:lnTo>
                  <a:lnTo>
                    <a:pt x="1362446" y="69665"/>
                  </a:lnTo>
                  <a:lnTo>
                    <a:pt x="1319437" y="53764"/>
                  </a:lnTo>
                  <a:lnTo>
                    <a:pt x="1275522" y="39813"/>
                  </a:lnTo>
                  <a:lnTo>
                    <a:pt x="1230753" y="27865"/>
                  </a:lnTo>
                  <a:lnTo>
                    <a:pt x="1185184" y="17973"/>
                  </a:lnTo>
                  <a:lnTo>
                    <a:pt x="1138864" y="10188"/>
                  </a:lnTo>
                  <a:lnTo>
                    <a:pt x="1091848" y="4563"/>
                  </a:lnTo>
                  <a:lnTo>
                    <a:pt x="1044187" y="1149"/>
                  </a:lnTo>
                  <a:lnTo>
                    <a:pt x="995934" y="0"/>
                  </a:lnTo>
                  <a:close/>
                </a:path>
              </a:pathLst>
            </a:custGeom>
            <a:solidFill>
              <a:srgbClr val="FF0000">
                <a:alpha val="70000"/>
              </a:srgbClr>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object 5"/>
            <p:cNvSpPr txBox="1"/>
            <p:nvPr/>
          </p:nvSpPr>
          <p:spPr>
            <a:xfrm>
              <a:off x="3319018" y="1169035"/>
              <a:ext cx="1323975" cy="1065035"/>
            </a:xfrm>
            <a:prstGeom prst="rect">
              <a:avLst/>
            </a:prstGeom>
          </p:spPr>
          <p:txBody>
            <a:bodyPr vert="horz" wrap="square" lIns="0" tIns="38735" rIns="0" bIns="0" rtlCol="0">
              <a:spAutoFit/>
            </a:bodyPr>
            <a:lstStyle/>
            <a:p>
              <a:pPr marL="12700" marR="5080">
                <a:lnSpc>
                  <a:spcPts val="3970"/>
                </a:lnSpc>
                <a:spcBef>
                  <a:spcPts val="305"/>
                </a:spcBef>
              </a:pPr>
              <a:r>
                <a:rPr sz="3400" b="1" spc="-40" dirty="0">
                  <a:solidFill>
                    <a:srgbClr val="0D0D0D"/>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工作安全分析</a:t>
              </a:r>
              <a:endParaRPr sz="34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6" name="object 6"/>
            <p:cNvGrpSpPr/>
            <p:nvPr/>
          </p:nvGrpSpPr>
          <p:grpSpPr>
            <a:xfrm>
              <a:off x="5091252" y="746696"/>
              <a:ext cx="2582545" cy="2019935"/>
              <a:chOff x="2806826" y="1470596"/>
              <a:chExt cx="2582545" cy="2019935"/>
            </a:xfrm>
          </p:grpSpPr>
          <p:sp>
            <p:nvSpPr>
              <p:cNvPr id="7" name="object 7"/>
              <p:cNvSpPr/>
              <p:nvPr/>
            </p:nvSpPr>
            <p:spPr>
              <a:xfrm>
                <a:off x="2806827" y="2247899"/>
                <a:ext cx="462915" cy="463550"/>
              </a:xfrm>
              <a:custGeom>
                <a:avLst/>
                <a:gdLst/>
                <a:ahLst/>
                <a:cxnLst/>
                <a:rect l="l" t="t" r="r" b="b"/>
                <a:pathLst>
                  <a:path w="462914" h="463550">
                    <a:moveTo>
                      <a:pt x="462534" y="157480"/>
                    </a:moveTo>
                    <a:lnTo>
                      <a:pt x="305308" y="157480"/>
                    </a:lnTo>
                    <a:lnTo>
                      <a:pt x="305308" y="0"/>
                    </a:lnTo>
                    <a:lnTo>
                      <a:pt x="157226" y="0"/>
                    </a:lnTo>
                    <a:lnTo>
                      <a:pt x="157226" y="157480"/>
                    </a:lnTo>
                    <a:lnTo>
                      <a:pt x="0" y="157480"/>
                    </a:lnTo>
                    <a:lnTo>
                      <a:pt x="0" y="306070"/>
                    </a:lnTo>
                    <a:lnTo>
                      <a:pt x="157226" y="306070"/>
                    </a:lnTo>
                    <a:lnTo>
                      <a:pt x="157226" y="463550"/>
                    </a:lnTo>
                    <a:lnTo>
                      <a:pt x="305308" y="463550"/>
                    </a:lnTo>
                    <a:lnTo>
                      <a:pt x="305308" y="306070"/>
                    </a:lnTo>
                    <a:lnTo>
                      <a:pt x="462534" y="306070"/>
                    </a:lnTo>
                    <a:lnTo>
                      <a:pt x="462534" y="157480"/>
                    </a:lnTo>
                    <a:close/>
                  </a:path>
                </a:pathLst>
              </a:custGeom>
              <a:solidFill>
                <a:srgbClr val="3333CC"/>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object 8"/>
              <p:cNvSpPr/>
              <p:nvPr/>
            </p:nvSpPr>
            <p:spPr>
              <a:xfrm>
                <a:off x="3384041" y="1483613"/>
                <a:ext cx="1991995" cy="1993900"/>
              </a:xfrm>
              <a:custGeom>
                <a:avLst/>
                <a:gdLst/>
                <a:ahLst/>
                <a:cxnLst/>
                <a:rect l="l" t="t" r="r" b="b"/>
                <a:pathLst>
                  <a:path w="1991995" h="1993900">
                    <a:moveTo>
                      <a:pt x="995934" y="0"/>
                    </a:moveTo>
                    <a:lnTo>
                      <a:pt x="947680" y="1149"/>
                    </a:lnTo>
                    <a:lnTo>
                      <a:pt x="900019" y="4563"/>
                    </a:lnTo>
                    <a:lnTo>
                      <a:pt x="853003" y="10188"/>
                    </a:lnTo>
                    <a:lnTo>
                      <a:pt x="806683" y="17973"/>
                    </a:lnTo>
                    <a:lnTo>
                      <a:pt x="761114" y="27865"/>
                    </a:lnTo>
                    <a:lnTo>
                      <a:pt x="716345" y="39813"/>
                    </a:lnTo>
                    <a:lnTo>
                      <a:pt x="672430" y="53764"/>
                    </a:lnTo>
                    <a:lnTo>
                      <a:pt x="629421" y="69665"/>
                    </a:lnTo>
                    <a:lnTo>
                      <a:pt x="587369" y="87465"/>
                    </a:lnTo>
                    <a:lnTo>
                      <a:pt x="546328" y="107111"/>
                    </a:lnTo>
                    <a:lnTo>
                      <a:pt x="506349" y="128551"/>
                    </a:lnTo>
                    <a:lnTo>
                      <a:pt x="467484" y="151733"/>
                    </a:lnTo>
                    <a:lnTo>
                      <a:pt x="429786" y="176604"/>
                    </a:lnTo>
                    <a:lnTo>
                      <a:pt x="393307" y="203113"/>
                    </a:lnTo>
                    <a:lnTo>
                      <a:pt x="358098" y="231207"/>
                    </a:lnTo>
                    <a:lnTo>
                      <a:pt x="324213" y="260833"/>
                    </a:lnTo>
                    <a:lnTo>
                      <a:pt x="291703" y="291941"/>
                    </a:lnTo>
                    <a:lnTo>
                      <a:pt x="260620" y="324477"/>
                    </a:lnTo>
                    <a:lnTo>
                      <a:pt x="231017" y="358389"/>
                    </a:lnTo>
                    <a:lnTo>
                      <a:pt x="202946" y="393625"/>
                    </a:lnTo>
                    <a:lnTo>
                      <a:pt x="176458" y="430132"/>
                    </a:lnTo>
                    <a:lnTo>
                      <a:pt x="151607" y="467859"/>
                    </a:lnTo>
                    <a:lnTo>
                      <a:pt x="128444" y="506754"/>
                    </a:lnTo>
                    <a:lnTo>
                      <a:pt x="107021" y="546763"/>
                    </a:lnTo>
                    <a:lnTo>
                      <a:pt x="87392" y="587836"/>
                    </a:lnTo>
                    <a:lnTo>
                      <a:pt x="69607" y="629919"/>
                    </a:lnTo>
                    <a:lnTo>
                      <a:pt x="53718" y="672960"/>
                    </a:lnTo>
                    <a:lnTo>
                      <a:pt x="39780" y="716907"/>
                    </a:lnTo>
                    <a:lnTo>
                      <a:pt x="27842" y="761709"/>
                    </a:lnTo>
                    <a:lnTo>
                      <a:pt x="17958" y="807312"/>
                    </a:lnTo>
                    <a:lnTo>
                      <a:pt x="10179" y="853664"/>
                    </a:lnTo>
                    <a:lnTo>
                      <a:pt x="4559" y="900714"/>
                    </a:lnTo>
                    <a:lnTo>
                      <a:pt x="1148" y="948408"/>
                    </a:lnTo>
                    <a:lnTo>
                      <a:pt x="0" y="996696"/>
                    </a:lnTo>
                    <a:lnTo>
                      <a:pt x="1148" y="1044983"/>
                    </a:lnTo>
                    <a:lnTo>
                      <a:pt x="4559" y="1092677"/>
                    </a:lnTo>
                    <a:lnTo>
                      <a:pt x="10179" y="1139727"/>
                    </a:lnTo>
                    <a:lnTo>
                      <a:pt x="17958" y="1186079"/>
                    </a:lnTo>
                    <a:lnTo>
                      <a:pt x="27842" y="1231682"/>
                    </a:lnTo>
                    <a:lnTo>
                      <a:pt x="39780" y="1276484"/>
                    </a:lnTo>
                    <a:lnTo>
                      <a:pt x="53718" y="1320431"/>
                    </a:lnTo>
                    <a:lnTo>
                      <a:pt x="69607" y="1363472"/>
                    </a:lnTo>
                    <a:lnTo>
                      <a:pt x="87392" y="1405555"/>
                    </a:lnTo>
                    <a:lnTo>
                      <a:pt x="107021" y="1446628"/>
                    </a:lnTo>
                    <a:lnTo>
                      <a:pt x="128444" y="1486637"/>
                    </a:lnTo>
                    <a:lnTo>
                      <a:pt x="151607" y="1525532"/>
                    </a:lnTo>
                    <a:lnTo>
                      <a:pt x="176458" y="1563259"/>
                    </a:lnTo>
                    <a:lnTo>
                      <a:pt x="202946" y="1599766"/>
                    </a:lnTo>
                    <a:lnTo>
                      <a:pt x="231017" y="1635002"/>
                    </a:lnTo>
                    <a:lnTo>
                      <a:pt x="260620" y="1668914"/>
                    </a:lnTo>
                    <a:lnTo>
                      <a:pt x="291703" y="1701450"/>
                    </a:lnTo>
                    <a:lnTo>
                      <a:pt x="324213" y="1732558"/>
                    </a:lnTo>
                    <a:lnTo>
                      <a:pt x="358098" y="1762184"/>
                    </a:lnTo>
                    <a:lnTo>
                      <a:pt x="393307" y="1790278"/>
                    </a:lnTo>
                    <a:lnTo>
                      <a:pt x="429786" y="1816787"/>
                    </a:lnTo>
                    <a:lnTo>
                      <a:pt x="467484" y="1841658"/>
                    </a:lnTo>
                    <a:lnTo>
                      <a:pt x="506349" y="1864840"/>
                    </a:lnTo>
                    <a:lnTo>
                      <a:pt x="546328" y="1886280"/>
                    </a:lnTo>
                    <a:lnTo>
                      <a:pt x="587369" y="1905926"/>
                    </a:lnTo>
                    <a:lnTo>
                      <a:pt x="629421" y="1923726"/>
                    </a:lnTo>
                    <a:lnTo>
                      <a:pt x="672430" y="1939627"/>
                    </a:lnTo>
                    <a:lnTo>
                      <a:pt x="716345" y="1953578"/>
                    </a:lnTo>
                    <a:lnTo>
                      <a:pt x="761114" y="1965526"/>
                    </a:lnTo>
                    <a:lnTo>
                      <a:pt x="806683" y="1975418"/>
                    </a:lnTo>
                    <a:lnTo>
                      <a:pt x="853003" y="1983203"/>
                    </a:lnTo>
                    <a:lnTo>
                      <a:pt x="900019" y="1988828"/>
                    </a:lnTo>
                    <a:lnTo>
                      <a:pt x="947680" y="1992242"/>
                    </a:lnTo>
                    <a:lnTo>
                      <a:pt x="995934" y="1993391"/>
                    </a:lnTo>
                    <a:lnTo>
                      <a:pt x="1044187" y="1992242"/>
                    </a:lnTo>
                    <a:lnTo>
                      <a:pt x="1091848" y="1988828"/>
                    </a:lnTo>
                    <a:lnTo>
                      <a:pt x="1138864" y="1983203"/>
                    </a:lnTo>
                    <a:lnTo>
                      <a:pt x="1185184" y="1975418"/>
                    </a:lnTo>
                    <a:lnTo>
                      <a:pt x="1230753" y="1965526"/>
                    </a:lnTo>
                    <a:lnTo>
                      <a:pt x="1275522" y="1953578"/>
                    </a:lnTo>
                    <a:lnTo>
                      <a:pt x="1319437" y="1939627"/>
                    </a:lnTo>
                    <a:lnTo>
                      <a:pt x="1362446" y="1923726"/>
                    </a:lnTo>
                    <a:lnTo>
                      <a:pt x="1404498" y="1905926"/>
                    </a:lnTo>
                    <a:lnTo>
                      <a:pt x="1445539" y="1886280"/>
                    </a:lnTo>
                    <a:lnTo>
                      <a:pt x="1485518" y="1864840"/>
                    </a:lnTo>
                    <a:lnTo>
                      <a:pt x="1524383" y="1841658"/>
                    </a:lnTo>
                    <a:lnTo>
                      <a:pt x="1562081" y="1816787"/>
                    </a:lnTo>
                    <a:lnTo>
                      <a:pt x="1598560" y="1790278"/>
                    </a:lnTo>
                    <a:lnTo>
                      <a:pt x="1633769" y="1762184"/>
                    </a:lnTo>
                    <a:lnTo>
                      <a:pt x="1667654" y="1732558"/>
                    </a:lnTo>
                    <a:lnTo>
                      <a:pt x="1700164" y="1701450"/>
                    </a:lnTo>
                    <a:lnTo>
                      <a:pt x="1731247" y="1668914"/>
                    </a:lnTo>
                    <a:lnTo>
                      <a:pt x="1760850" y="1635002"/>
                    </a:lnTo>
                    <a:lnTo>
                      <a:pt x="1788921" y="1599766"/>
                    </a:lnTo>
                    <a:lnTo>
                      <a:pt x="1815409" y="1563259"/>
                    </a:lnTo>
                    <a:lnTo>
                      <a:pt x="1840260" y="1525532"/>
                    </a:lnTo>
                    <a:lnTo>
                      <a:pt x="1863423" y="1486637"/>
                    </a:lnTo>
                    <a:lnTo>
                      <a:pt x="1884846" y="1446628"/>
                    </a:lnTo>
                    <a:lnTo>
                      <a:pt x="1904475" y="1405555"/>
                    </a:lnTo>
                    <a:lnTo>
                      <a:pt x="1922260" y="1363472"/>
                    </a:lnTo>
                    <a:lnTo>
                      <a:pt x="1938149" y="1320431"/>
                    </a:lnTo>
                    <a:lnTo>
                      <a:pt x="1952087" y="1276484"/>
                    </a:lnTo>
                    <a:lnTo>
                      <a:pt x="1964025" y="1231682"/>
                    </a:lnTo>
                    <a:lnTo>
                      <a:pt x="1973909" y="1186079"/>
                    </a:lnTo>
                    <a:lnTo>
                      <a:pt x="1981688" y="1139727"/>
                    </a:lnTo>
                    <a:lnTo>
                      <a:pt x="1987308" y="1092677"/>
                    </a:lnTo>
                    <a:lnTo>
                      <a:pt x="1990719" y="1044983"/>
                    </a:lnTo>
                    <a:lnTo>
                      <a:pt x="1991868" y="996696"/>
                    </a:lnTo>
                    <a:lnTo>
                      <a:pt x="1990719" y="948408"/>
                    </a:lnTo>
                    <a:lnTo>
                      <a:pt x="1987308" y="900714"/>
                    </a:lnTo>
                    <a:lnTo>
                      <a:pt x="1981688" y="853664"/>
                    </a:lnTo>
                    <a:lnTo>
                      <a:pt x="1973909" y="807312"/>
                    </a:lnTo>
                    <a:lnTo>
                      <a:pt x="1964025" y="761709"/>
                    </a:lnTo>
                    <a:lnTo>
                      <a:pt x="1952087" y="716907"/>
                    </a:lnTo>
                    <a:lnTo>
                      <a:pt x="1938149" y="672960"/>
                    </a:lnTo>
                    <a:lnTo>
                      <a:pt x="1922260" y="629919"/>
                    </a:lnTo>
                    <a:lnTo>
                      <a:pt x="1904475" y="587836"/>
                    </a:lnTo>
                    <a:lnTo>
                      <a:pt x="1884846" y="546763"/>
                    </a:lnTo>
                    <a:lnTo>
                      <a:pt x="1863423" y="506754"/>
                    </a:lnTo>
                    <a:lnTo>
                      <a:pt x="1840260" y="467859"/>
                    </a:lnTo>
                    <a:lnTo>
                      <a:pt x="1815409" y="430132"/>
                    </a:lnTo>
                    <a:lnTo>
                      <a:pt x="1788921" y="393625"/>
                    </a:lnTo>
                    <a:lnTo>
                      <a:pt x="1760850" y="358389"/>
                    </a:lnTo>
                    <a:lnTo>
                      <a:pt x="1731247" y="324477"/>
                    </a:lnTo>
                    <a:lnTo>
                      <a:pt x="1700164" y="291941"/>
                    </a:lnTo>
                    <a:lnTo>
                      <a:pt x="1667654" y="260833"/>
                    </a:lnTo>
                    <a:lnTo>
                      <a:pt x="1633769" y="231207"/>
                    </a:lnTo>
                    <a:lnTo>
                      <a:pt x="1598560" y="203113"/>
                    </a:lnTo>
                    <a:lnTo>
                      <a:pt x="1562081" y="176604"/>
                    </a:lnTo>
                    <a:lnTo>
                      <a:pt x="1524383" y="151733"/>
                    </a:lnTo>
                    <a:lnTo>
                      <a:pt x="1485518" y="128551"/>
                    </a:lnTo>
                    <a:lnTo>
                      <a:pt x="1445539" y="107111"/>
                    </a:lnTo>
                    <a:lnTo>
                      <a:pt x="1404498" y="87465"/>
                    </a:lnTo>
                    <a:lnTo>
                      <a:pt x="1362446" y="69665"/>
                    </a:lnTo>
                    <a:lnTo>
                      <a:pt x="1319437" y="53764"/>
                    </a:lnTo>
                    <a:lnTo>
                      <a:pt x="1275522" y="39813"/>
                    </a:lnTo>
                    <a:lnTo>
                      <a:pt x="1230753" y="27865"/>
                    </a:lnTo>
                    <a:lnTo>
                      <a:pt x="1185184" y="17973"/>
                    </a:lnTo>
                    <a:lnTo>
                      <a:pt x="1138864" y="10188"/>
                    </a:lnTo>
                    <a:lnTo>
                      <a:pt x="1091848" y="4563"/>
                    </a:lnTo>
                    <a:lnTo>
                      <a:pt x="1044187" y="1149"/>
                    </a:lnTo>
                    <a:lnTo>
                      <a:pt x="995934" y="0"/>
                    </a:lnTo>
                    <a:close/>
                  </a:path>
                </a:pathLst>
              </a:custGeom>
              <a:solidFill>
                <a:srgbClr val="00AF50">
                  <a:alpha val="70195"/>
                </a:srgbClr>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object 9"/>
              <p:cNvSpPr/>
              <p:nvPr/>
            </p:nvSpPr>
            <p:spPr>
              <a:xfrm>
                <a:off x="3384041" y="1483613"/>
                <a:ext cx="1991995" cy="1993900"/>
              </a:xfrm>
              <a:custGeom>
                <a:avLst/>
                <a:gdLst/>
                <a:ahLst/>
                <a:cxnLst/>
                <a:rect l="l" t="t" r="r" b="b"/>
                <a:pathLst>
                  <a:path w="1991995" h="1993900">
                    <a:moveTo>
                      <a:pt x="0" y="996696"/>
                    </a:moveTo>
                    <a:lnTo>
                      <a:pt x="1148" y="948408"/>
                    </a:lnTo>
                    <a:lnTo>
                      <a:pt x="4559" y="900714"/>
                    </a:lnTo>
                    <a:lnTo>
                      <a:pt x="10179" y="853664"/>
                    </a:lnTo>
                    <a:lnTo>
                      <a:pt x="17958" y="807312"/>
                    </a:lnTo>
                    <a:lnTo>
                      <a:pt x="27842" y="761709"/>
                    </a:lnTo>
                    <a:lnTo>
                      <a:pt x="39780" y="716907"/>
                    </a:lnTo>
                    <a:lnTo>
                      <a:pt x="53718" y="672960"/>
                    </a:lnTo>
                    <a:lnTo>
                      <a:pt x="69607" y="629919"/>
                    </a:lnTo>
                    <a:lnTo>
                      <a:pt x="87392" y="587836"/>
                    </a:lnTo>
                    <a:lnTo>
                      <a:pt x="107021" y="546763"/>
                    </a:lnTo>
                    <a:lnTo>
                      <a:pt x="128444" y="506754"/>
                    </a:lnTo>
                    <a:lnTo>
                      <a:pt x="151607" y="467859"/>
                    </a:lnTo>
                    <a:lnTo>
                      <a:pt x="176458" y="430132"/>
                    </a:lnTo>
                    <a:lnTo>
                      <a:pt x="202946" y="393625"/>
                    </a:lnTo>
                    <a:lnTo>
                      <a:pt x="231017" y="358389"/>
                    </a:lnTo>
                    <a:lnTo>
                      <a:pt x="260620" y="324477"/>
                    </a:lnTo>
                    <a:lnTo>
                      <a:pt x="291703" y="291941"/>
                    </a:lnTo>
                    <a:lnTo>
                      <a:pt x="324213" y="260833"/>
                    </a:lnTo>
                    <a:lnTo>
                      <a:pt x="358098" y="231207"/>
                    </a:lnTo>
                    <a:lnTo>
                      <a:pt x="393307" y="203113"/>
                    </a:lnTo>
                    <a:lnTo>
                      <a:pt x="429786" y="176604"/>
                    </a:lnTo>
                    <a:lnTo>
                      <a:pt x="467484" y="151733"/>
                    </a:lnTo>
                    <a:lnTo>
                      <a:pt x="506349" y="128551"/>
                    </a:lnTo>
                    <a:lnTo>
                      <a:pt x="546328" y="107111"/>
                    </a:lnTo>
                    <a:lnTo>
                      <a:pt x="587369" y="87465"/>
                    </a:lnTo>
                    <a:lnTo>
                      <a:pt x="629421" y="69665"/>
                    </a:lnTo>
                    <a:lnTo>
                      <a:pt x="672430" y="53764"/>
                    </a:lnTo>
                    <a:lnTo>
                      <a:pt x="716345" y="39813"/>
                    </a:lnTo>
                    <a:lnTo>
                      <a:pt x="761114" y="27865"/>
                    </a:lnTo>
                    <a:lnTo>
                      <a:pt x="806683" y="17973"/>
                    </a:lnTo>
                    <a:lnTo>
                      <a:pt x="853003" y="10188"/>
                    </a:lnTo>
                    <a:lnTo>
                      <a:pt x="900019" y="4563"/>
                    </a:lnTo>
                    <a:lnTo>
                      <a:pt x="947680" y="1149"/>
                    </a:lnTo>
                    <a:lnTo>
                      <a:pt x="995934" y="0"/>
                    </a:lnTo>
                    <a:lnTo>
                      <a:pt x="1044187" y="1149"/>
                    </a:lnTo>
                    <a:lnTo>
                      <a:pt x="1091848" y="4563"/>
                    </a:lnTo>
                    <a:lnTo>
                      <a:pt x="1138864" y="10188"/>
                    </a:lnTo>
                    <a:lnTo>
                      <a:pt x="1185184" y="17973"/>
                    </a:lnTo>
                    <a:lnTo>
                      <a:pt x="1230753" y="27865"/>
                    </a:lnTo>
                    <a:lnTo>
                      <a:pt x="1275522" y="39813"/>
                    </a:lnTo>
                    <a:lnTo>
                      <a:pt x="1319437" y="53764"/>
                    </a:lnTo>
                    <a:lnTo>
                      <a:pt x="1362446" y="69665"/>
                    </a:lnTo>
                    <a:lnTo>
                      <a:pt x="1404498" y="87465"/>
                    </a:lnTo>
                    <a:lnTo>
                      <a:pt x="1445539" y="107111"/>
                    </a:lnTo>
                    <a:lnTo>
                      <a:pt x="1485518" y="128551"/>
                    </a:lnTo>
                    <a:lnTo>
                      <a:pt x="1524383" y="151733"/>
                    </a:lnTo>
                    <a:lnTo>
                      <a:pt x="1562081" y="176604"/>
                    </a:lnTo>
                    <a:lnTo>
                      <a:pt x="1598560" y="203113"/>
                    </a:lnTo>
                    <a:lnTo>
                      <a:pt x="1633769" y="231207"/>
                    </a:lnTo>
                    <a:lnTo>
                      <a:pt x="1667654" y="260833"/>
                    </a:lnTo>
                    <a:lnTo>
                      <a:pt x="1700164" y="291941"/>
                    </a:lnTo>
                    <a:lnTo>
                      <a:pt x="1731247" y="324477"/>
                    </a:lnTo>
                    <a:lnTo>
                      <a:pt x="1760850" y="358389"/>
                    </a:lnTo>
                    <a:lnTo>
                      <a:pt x="1788921" y="393625"/>
                    </a:lnTo>
                    <a:lnTo>
                      <a:pt x="1815409" y="430132"/>
                    </a:lnTo>
                    <a:lnTo>
                      <a:pt x="1840260" y="467859"/>
                    </a:lnTo>
                    <a:lnTo>
                      <a:pt x="1863423" y="506754"/>
                    </a:lnTo>
                    <a:lnTo>
                      <a:pt x="1884846" y="546763"/>
                    </a:lnTo>
                    <a:lnTo>
                      <a:pt x="1904475" y="587836"/>
                    </a:lnTo>
                    <a:lnTo>
                      <a:pt x="1922260" y="629919"/>
                    </a:lnTo>
                    <a:lnTo>
                      <a:pt x="1938149" y="672960"/>
                    </a:lnTo>
                    <a:lnTo>
                      <a:pt x="1952087" y="716907"/>
                    </a:lnTo>
                    <a:lnTo>
                      <a:pt x="1964025" y="761709"/>
                    </a:lnTo>
                    <a:lnTo>
                      <a:pt x="1973909" y="807312"/>
                    </a:lnTo>
                    <a:lnTo>
                      <a:pt x="1981688" y="853664"/>
                    </a:lnTo>
                    <a:lnTo>
                      <a:pt x="1987308" y="900714"/>
                    </a:lnTo>
                    <a:lnTo>
                      <a:pt x="1990719" y="948408"/>
                    </a:lnTo>
                    <a:lnTo>
                      <a:pt x="1991868" y="996696"/>
                    </a:lnTo>
                    <a:lnTo>
                      <a:pt x="1990719" y="1044983"/>
                    </a:lnTo>
                    <a:lnTo>
                      <a:pt x="1987308" y="1092677"/>
                    </a:lnTo>
                    <a:lnTo>
                      <a:pt x="1981688" y="1139727"/>
                    </a:lnTo>
                    <a:lnTo>
                      <a:pt x="1973909" y="1186079"/>
                    </a:lnTo>
                    <a:lnTo>
                      <a:pt x="1964025" y="1231682"/>
                    </a:lnTo>
                    <a:lnTo>
                      <a:pt x="1952087" y="1276484"/>
                    </a:lnTo>
                    <a:lnTo>
                      <a:pt x="1938149" y="1320431"/>
                    </a:lnTo>
                    <a:lnTo>
                      <a:pt x="1922260" y="1363472"/>
                    </a:lnTo>
                    <a:lnTo>
                      <a:pt x="1904475" y="1405555"/>
                    </a:lnTo>
                    <a:lnTo>
                      <a:pt x="1884846" y="1446628"/>
                    </a:lnTo>
                    <a:lnTo>
                      <a:pt x="1863423" y="1486637"/>
                    </a:lnTo>
                    <a:lnTo>
                      <a:pt x="1840260" y="1525532"/>
                    </a:lnTo>
                    <a:lnTo>
                      <a:pt x="1815409" y="1563259"/>
                    </a:lnTo>
                    <a:lnTo>
                      <a:pt x="1788921" y="1599766"/>
                    </a:lnTo>
                    <a:lnTo>
                      <a:pt x="1760850" y="1635002"/>
                    </a:lnTo>
                    <a:lnTo>
                      <a:pt x="1731247" y="1668914"/>
                    </a:lnTo>
                    <a:lnTo>
                      <a:pt x="1700164" y="1701450"/>
                    </a:lnTo>
                    <a:lnTo>
                      <a:pt x="1667654" y="1732558"/>
                    </a:lnTo>
                    <a:lnTo>
                      <a:pt x="1633769" y="1762184"/>
                    </a:lnTo>
                    <a:lnTo>
                      <a:pt x="1598560" y="1790278"/>
                    </a:lnTo>
                    <a:lnTo>
                      <a:pt x="1562081" y="1816787"/>
                    </a:lnTo>
                    <a:lnTo>
                      <a:pt x="1524383" y="1841658"/>
                    </a:lnTo>
                    <a:lnTo>
                      <a:pt x="1485518" y="1864840"/>
                    </a:lnTo>
                    <a:lnTo>
                      <a:pt x="1445539" y="1886280"/>
                    </a:lnTo>
                    <a:lnTo>
                      <a:pt x="1404498" y="1905926"/>
                    </a:lnTo>
                    <a:lnTo>
                      <a:pt x="1362446" y="1923726"/>
                    </a:lnTo>
                    <a:lnTo>
                      <a:pt x="1319437" y="1939627"/>
                    </a:lnTo>
                    <a:lnTo>
                      <a:pt x="1275522" y="1953578"/>
                    </a:lnTo>
                    <a:lnTo>
                      <a:pt x="1230753" y="1965526"/>
                    </a:lnTo>
                    <a:lnTo>
                      <a:pt x="1185184" y="1975418"/>
                    </a:lnTo>
                    <a:lnTo>
                      <a:pt x="1138864" y="1983203"/>
                    </a:lnTo>
                    <a:lnTo>
                      <a:pt x="1091848" y="1988828"/>
                    </a:lnTo>
                    <a:lnTo>
                      <a:pt x="1044187" y="1992242"/>
                    </a:lnTo>
                    <a:lnTo>
                      <a:pt x="995934" y="1993391"/>
                    </a:lnTo>
                    <a:lnTo>
                      <a:pt x="947680" y="1992242"/>
                    </a:lnTo>
                    <a:lnTo>
                      <a:pt x="900019" y="1988828"/>
                    </a:lnTo>
                    <a:lnTo>
                      <a:pt x="853003" y="1983203"/>
                    </a:lnTo>
                    <a:lnTo>
                      <a:pt x="806683" y="1975418"/>
                    </a:lnTo>
                    <a:lnTo>
                      <a:pt x="761114" y="1965526"/>
                    </a:lnTo>
                    <a:lnTo>
                      <a:pt x="716345" y="1953578"/>
                    </a:lnTo>
                    <a:lnTo>
                      <a:pt x="672430" y="1939627"/>
                    </a:lnTo>
                    <a:lnTo>
                      <a:pt x="629421" y="1923726"/>
                    </a:lnTo>
                    <a:lnTo>
                      <a:pt x="587369" y="1905926"/>
                    </a:lnTo>
                    <a:lnTo>
                      <a:pt x="546328" y="1886280"/>
                    </a:lnTo>
                    <a:lnTo>
                      <a:pt x="506349" y="1864840"/>
                    </a:lnTo>
                    <a:lnTo>
                      <a:pt x="467484" y="1841658"/>
                    </a:lnTo>
                    <a:lnTo>
                      <a:pt x="429786" y="1816787"/>
                    </a:lnTo>
                    <a:lnTo>
                      <a:pt x="393307" y="1790278"/>
                    </a:lnTo>
                    <a:lnTo>
                      <a:pt x="358098" y="1762184"/>
                    </a:lnTo>
                    <a:lnTo>
                      <a:pt x="324213" y="1732558"/>
                    </a:lnTo>
                    <a:lnTo>
                      <a:pt x="291703" y="1701450"/>
                    </a:lnTo>
                    <a:lnTo>
                      <a:pt x="260620" y="1668914"/>
                    </a:lnTo>
                    <a:lnTo>
                      <a:pt x="231017" y="1635002"/>
                    </a:lnTo>
                    <a:lnTo>
                      <a:pt x="202946" y="1599766"/>
                    </a:lnTo>
                    <a:lnTo>
                      <a:pt x="176458" y="1563259"/>
                    </a:lnTo>
                    <a:lnTo>
                      <a:pt x="151607" y="1525532"/>
                    </a:lnTo>
                    <a:lnTo>
                      <a:pt x="128444" y="1486637"/>
                    </a:lnTo>
                    <a:lnTo>
                      <a:pt x="107021" y="1446628"/>
                    </a:lnTo>
                    <a:lnTo>
                      <a:pt x="87392" y="1405555"/>
                    </a:lnTo>
                    <a:lnTo>
                      <a:pt x="69607" y="1363472"/>
                    </a:lnTo>
                    <a:lnTo>
                      <a:pt x="53718" y="1320431"/>
                    </a:lnTo>
                    <a:lnTo>
                      <a:pt x="39780" y="1276484"/>
                    </a:lnTo>
                    <a:lnTo>
                      <a:pt x="27842" y="1231682"/>
                    </a:lnTo>
                    <a:lnTo>
                      <a:pt x="17958" y="1186079"/>
                    </a:lnTo>
                    <a:lnTo>
                      <a:pt x="10179" y="1139727"/>
                    </a:lnTo>
                    <a:lnTo>
                      <a:pt x="4559" y="1092677"/>
                    </a:lnTo>
                    <a:lnTo>
                      <a:pt x="1148" y="1044983"/>
                    </a:lnTo>
                    <a:lnTo>
                      <a:pt x="0" y="996696"/>
                    </a:lnTo>
                    <a:close/>
                  </a:path>
                </a:pathLst>
              </a:custGeom>
              <a:ln w="25908">
                <a:solidFill>
                  <a:srgbClr val="FFFFFF"/>
                </a:solidFill>
              </a:ln>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0" name="object 10"/>
            <p:cNvSpPr txBox="1"/>
            <p:nvPr/>
          </p:nvSpPr>
          <p:spPr>
            <a:xfrm>
              <a:off x="6002731" y="1169035"/>
              <a:ext cx="1323975" cy="1065035"/>
            </a:xfrm>
            <a:prstGeom prst="rect">
              <a:avLst/>
            </a:prstGeom>
          </p:spPr>
          <p:txBody>
            <a:bodyPr vert="horz" wrap="square" lIns="0" tIns="38735" rIns="0" bIns="0" rtlCol="0">
              <a:spAutoFit/>
            </a:bodyPr>
            <a:lstStyle/>
            <a:p>
              <a:pPr marL="12700" marR="5080">
                <a:lnSpc>
                  <a:spcPts val="3970"/>
                </a:lnSpc>
                <a:spcBef>
                  <a:spcPts val="305"/>
                </a:spcBef>
              </a:pPr>
              <a:r>
                <a:rPr sz="3400" b="1" spc="-40" dirty="0">
                  <a:solidFill>
                    <a:srgbClr val="0D0D0D"/>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緊急處理措施</a:t>
              </a:r>
              <a:endParaRPr sz="34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1" name="object 11"/>
            <p:cNvGrpSpPr/>
            <p:nvPr/>
          </p:nvGrpSpPr>
          <p:grpSpPr>
            <a:xfrm>
              <a:off x="7773747" y="746696"/>
              <a:ext cx="2583815" cy="2019935"/>
              <a:chOff x="5489321" y="1470596"/>
              <a:chExt cx="2583815" cy="2019935"/>
            </a:xfrm>
          </p:grpSpPr>
          <p:sp>
            <p:nvSpPr>
              <p:cNvPr id="12" name="object 12"/>
              <p:cNvSpPr/>
              <p:nvPr/>
            </p:nvSpPr>
            <p:spPr>
              <a:xfrm>
                <a:off x="5489321" y="2294000"/>
                <a:ext cx="463550" cy="371475"/>
              </a:xfrm>
              <a:custGeom>
                <a:avLst/>
                <a:gdLst/>
                <a:ahLst/>
                <a:cxnLst/>
                <a:rect l="l" t="t" r="r" b="b"/>
                <a:pathLst>
                  <a:path w="463550" h="371475">
                    <a:moveTo>
                      <a:pt x="463550" y="222631"/>
                    </a:moveTo>
                    <a:lnTo>
                      <a:pt x="0" y="222631"/>
                    </a:lnTo>
                    <a:lnTo>
                      <a:pt x="0" y="371094"/>
                    </a:lnTo>
                    <a:lnTo>
                      <a:pt x="463550" y="371094"/>
                    </a:lnTo>
                    <a:lnTo>
                      <a:pt x="463550" y="222631"/>
                    </a:lnTo>
                    <a:close/>
                  </a:path>
                  <a:path w="463550" h="371475">
                    <a:moveTo>
                      <a:pt x="463550" y="0"/>
                    </a:moveTo>
                    <a:lnTo>
                      <a:pt x="0" y="0"/>
                    </a:lnTo>
                    <a:lnTo>
                      <a:pt x="0" y="148463"/>
                    </a:lnTo>
                    <a:lnTo>
                      <a:pt x="463550" y="148463"/>
                    </a:lnTo>
                    <a:lnTo>
                      <a:pt x="463550" y="0"/>
                    </a:lnTo>
                    <a:close/>
                  </a:path>
                </a:pathLst>
              </a:custGeom>
              <a:solidFill>
                <a:srgbClr val="3333CC"/>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object 13"/>
              <p:cNvSpPr/>
              <p:nvPr/>
            </p:nvSpPr>
            <p:spPr>
              <a:xfrm>
                <a:off x="6067806" y="1483613"/>
                <a:ext cx="1991995" cy="1993900"/>
              </a:xfrm>
              <a:custGeom>
                <a:avLst/>
                <a:gdLst/>
                <a:ahLst/>
                <a:cxnLst/>
                <a:rect l="l" t="t" r="r" b="b"/>
                <a:pathLst>
                  <a:path w="1991995" h="1993900">
                    <a:moveTo>
                      <a:pt x="995934" y="0"/>
                    </a:moveTo>
                    <a:lnTo>
                      <a:pt x="947680" y="1149"/>
                    </a:lnTo>
                    <a:lnTo>
                      <a:pt x="900019" y="4563"/>
                    </a:lnTo>
                    <a:lnTo>
                      <a:pt x="853003" y="10188"/>
                    </a:lnTo>
                    <a:lnTo>
                      <a:pt x="806683" y="17973"/>
                    </a:lnTo>
                    <a:lnTo>
                      <a:pt x="761114" y="27865"/>
                    </a:lnTo>
                    <a:lnTo>
                      <a:pt x="716345" y="39813"/>
                    </a:lnTo>
                    <a:lnTo>
                      <a:pt x="672430" y="53764"/>
                    </a:lnTo>
                    <a:lnTo>
                      <a:pt x="629421" y="69665"/>
                    </a:lnTo>
                    <a:lnTo>
                      <a:pt x="587369" y="87465"/>
                    </a:lnTo>
                    <a:lnTo>
                      <a:pt x="546328" y="107111"/>
                    </a:lnTo>
                    <a:lnTo>
                      <a:pt x="506349" y="128551"/>
                    </a:lnTo>
                    <a:lnTo>
                      <a:pt x="467484" y="151733"/>
                    </a:lnTo>
                    <a:lnTo>
                      <a:pt x="429786" y="176604"/>
                    </a:lnTo>
                    <a:lnTo>
                      <a:pt x="393307" y="203113"/>
                    </a:lnTo>
                    <a:lnTo>
                      <a:pt x="358098" y="231207"/>
                    </a:lnTo>
                    <a:lnTo>
                      <a:pt x="324213" y="260833"/>
                    </a:lnTo>
                    <a:lnTo>
                      <a:pt x="291703" y="291941"/>
                    </a:lnTo>
                    <a:lnTo>
                      <a:pt x="260620" y="324477"/>
                    </a:lnTo>
                    <a:lnTo>
                      <a:pt x="231017" y="358389"/>
                    </a:lnTo>
                    <a:lnTo>
                      <a:pt x="202946" y="393625"/>
                    </a:lnTo>
                    <a:lnTo>
                      <a:pt x="176458" y="430132"/>
                    </a:lnTo>
                    <a:lnTo>
                      <a:pt x="151607" y="467859"/>
                    </a:lnTo>
                    <a:lnTo>
                      <a:pt x="128444" y="506754"/>
                    </a:lnTo>
                    <a:lnTo>
                      <a:pt x="107021" y="546763"/>
                    </a:lnTo>
                    <a:lnTo>
                      <a:pt x="87392" y="587836"/>
                    </a:lnTo>
                    <a:lnTo>
                      <a:pt x="69607" y="629919"/>
                    </a:lnTo>
                    <a:lnTo>
                      <a:pt x="53718" y="672960"/>
                    </a:lnTo>
                    <a:lnTo>
                      <a:pt x="39780" y="716907"/>
                    </a:lnTo>
                    <a:lnTo>
                      <a:pt x="27842" y="761709"/>
                    </a:lnTo>
                    <a:lnTo>
                      <a:pt x="17958" y="807312"/>
                    </a:lnTo>
                    <a:lnTo>
                      <a:pt x="10179" y="853664"/>
                    </a:lnTo>
                    <a:lnTo>
                      <a:pt x="4559" y="900714"/>
                    </a:lnTo>
                    <a:lnTo>
                      <a:pt x="1148" y="948408"/>
                    </a:lnTo>
                    <a:lnTo>
                      <a:pt x="0" y="996696"/>
                    </a:lnTo>
                    <a:lnTo>
                      <a:pt x="1148" y="1044983"/>
                    </a:lnTo>
                    <a:lnTo>
                      <a:pt x="4559" y="1092677"/>
                    </a:lnTo>
                    <a:lnTo>
                      <a:pt x="10179" y="1139727"/>
                    </a:lnTo>
                    <a:lnTo>
                      <a:pt x="17958" y="1186079"/>
                    </a:lnTo>
                    <a:lnTo>
                      <a:pt x="27842" y="1231682"/>
                    </a:lnTo>
                    <a:lnTo>
                      <a:pt x="39780" y="1276484"/>
                    </a:lnTo>
                    <a:lnTo>
                      <a:pt x="53718" y="1320431"/>
                    </a:lnTo>
                    <a:lnTo>
                      <a:pt x="69607" y="1363472"/>
                    </a:lnTo>
                    <a:lnTo>
                      <a:pt x="87392" y="1405555"/>
                    </a:lnTo>
                    <a:lnTo>
                      <a:pt x="107021" y="1446628"/>
                    </a:lnTo>
                    <a:lnTo>
                      <a:pt x="128444" y="1486637"/>
                    </a:lnTo>
                    <a:lnTo>
                      <a:pt x="151607" y="1525532"/>
                    </a:lnTo>
                    <a:lnTo>
                      <a:pt x="176458" y="1563259"/>
                    </a:lnTo>
                    <a:lnTo>
                      <a:pt x="202946" y="1599766"/>
                    </a:lnTo>
                    <a:lnTo>
                      <a:pt x="231017" y="1635002"/>
                    </a:lnTo>
                    <a:lnTo>
                      <a:pt x="260620" y="1668914"/>
                    </a:lnTo>
                    <a:lnTo>
                      <a:pt x="291703" y="1701450"/>
                    </a:lnTo>
                    <a:lnTo>
                      <a:pt x="324213" y="1732558"/>
                    </a:lnTo>
                    <a:lnTo>
                      <a:pt x="358098" y="1762184"/>
                    </a:lnTo>
                    <a:lnTo>
                      <a:pt x="393307" y="1790278"/>
                    </a:lnTo>
                    <a:lnTo>
                      <a:pt x="429786" y="1816787"/>
                    </a:lnTo>
                    <a:lnTo>
                      <a:pt x="467484" y="1841658"/>
                    </a:lnTo>
                    <a:lnTo>
                      <a:pt x="506349" y="1864840"/>
                    </a:lnTo>
                    <a:lnTo>
                      <a:pt x="546328" y="1886280"/>
                    </a:lnTo>
                    <a:lnTo>
                      <a:pt x="587369" y="1905926"/>
                    </a:lnTo>
                    <a:lnTo>
                      <a:pt x="629421" y="1923726"/>
                    </a:lnTo>
                    <a:lnTo>
                      <a:pt x="672430" y="1939627"/>
                    </a:lnTo>
                    <a:lnTo>
                      <a:pt x="716345" y="1953578"/>
                    </a:lnTo>
                    <a:lnTo>
                      <a:pt x="761114" y="1965526"/>
                    </a:lnTo>
                    <a:lnTo>
                      <a:pt x="806683" y="1975418"/>
                    </a:lnTo>
                    <a:lnTo>
                      <a:pt x="853003" y="1983203"/>
                    </a:lnTo>
                    <a:lnTo>
                      <a:pt x="900019" y="1988828"/>
                    </a:lnTo>
                    <a:lnTo>
                      <a:pt x="947680" y="1992242"/>
                    </a:lnTo>
                    <a:lnTo>
                      <a:pt x="995934" y="1993391"/>
                    </a:lnTo>
                    <a:lnTo>
                      <a:pt x="1044187" y="1992242"/>
                    </a:lnTo>
                    <a:lnTo>
                      <a:pt x="1091848" y="1988828"/>
                    </a:lnTo>
                    <a:lnTo>
                      <a:pt x="1138864" y="1983203"/>
                    </a:lnTo>
                    <a:lnTo>
                      <a:pt x="1185184" y="1975418"/>
                    </a:lnTo>
                    <a:lnTo>
                      <a:pt x="1230753" y="1965526"/>
                    </a:lnTo>
                    <a:lnTo>
                      <a:pt x="1275522" y="1953578"/>
                    </a:lnTo>
                    <a:lnTo>
                      <a:pt x="1319437" y="1939627"/>
                    </a:lnTo>
                    <a:lnTo>
                      <a:pt x="1362446" y="1923726"/>
                    </a:lnTo>
                    <a:lnTo>
                      <a:pt x="1404498" y="1905926"/>
                    </a:lnTo>
                    <a:lnTo>
                      <a:pt x="1445539" y="1886280"/>
                    </a:lnTo>
                    <a:lnTo>
                      <a:pt x="1485518" y="1864840"/>
                    </a:lnTo>
                    <a:lnTo>
                      <a:pt x="1524383" y="1841658"/>
                    </a:lnTo>
                    <a:lnTo>
                      <a:pt x="1562081" y="1816787"/>
                    </a:lnTo>
                    <a:lnTo>
                      <a:pt x="1598560" y="1790278"/>
                    </a:lnTo>
                    <a:lnTo>
                      <a:pt x="1633769" y="1762184"/>
                    </a:lnTo>
                    <a:lnTo>
                      <a:pt x="1667654" y="1732558"/>
                    </a:lnTo>
                    <a:lnTo>
                      <a:pt x="1700164" y="1701450"/>
                    </a:lnTo>
                    <a:lnTo>
                      <a:pt x="1731247" y="1668914"/>
                    </a:lnTo>
                    <a:lnTo>
                      <a:pt x="1760850" y="1635002"/>
                    </a:lnTo>
                    <a:lnTo>
                      <a:pt x="1788921" y="1599766"/>
                    </a:lnTo>
                    <a:lnTo>
                      <a:pt x="1815409" y="1563259"/>
                    </a:lnTo>
                    <a:lnTo>
                      <a:pt x="1840260" y="1525532"/>
                    </a:lnTo>
                    <a:lnTo>
                      <a:pt x="1863423" y="1486637"/>
                    </a:lnTo>
                    <a:lnTo>
                      <a:pt x="1884846" y="1446628"/>
                    </a:lnTo>
                    <a:lnTo>
                      <a:pt x="1904475" y="1405555"/>
                    </a:lnTo>
                    <a:lnTo>
                      <a:pt x="1922260" y="1363472"/>
                    </a:lnTo>
                    <a:lnTo>
                      <a:pt x="1938149" y="1320431"/>
                    </a:lnTo>
                    <a:lnTo>
                      <a:pt x="1952087" y="1276484"/>
                    </a:lnTo>
                    <a:lnTo>
                      <a:pt x="1964025" y="1231682"/>
                    </a:lnTo>
                    <a:lnTo>
                      <a:pt x="1973909" y="1186079"/>
                    </a:lnTo>
                    <a:lnTo>
                      <a:pt x="1981688" y="1139727"/>
                    </a:lnTo>
                    <a:lnTo>
                      <a:pt x="1987308" y="1092677"/>
                    </a:lnTo>
                    <a:lnTo>
                      <a:pt x="1990719" y="1044983"/>
                    </a:lnTo>
                    <a:lnTo>
                      <a:pt x="1991868" y="996696"/>
                    </a:lnTo>
                    <a:lnTo>
                      <a:pt x="1990719" y="948408"/>
                    </a:lnTo>
                    <a:lnTo>
                      <a:pt x="1987308" y="900714"/>
                    </a:lnTo>
                    <a:lnTo>
                      <a:pt x="1981688" y="853664"/>
                    </a:lnTo>
                    <a:lnTo>
                      <a:pt x="1973909" y="807312"/>
                    </a:lnTo>
                    <a:lnTo>
                      <a:pt x="1964025" y="761709"/>
                    </a:lnTo>
                    <a:lnTo>
                      <a:pt x="1952087" y="716907"/>
                    </a:lnTo>
                    <a:lnTo>
                      <a:pt x="1938149" y="672960"/>
                    </a:lnTo>
                    <a:lnTo>
                      <a:pt x="1922260" y="629919"/>
                    </a:lnTo>
                    <a:lnTo>
                      <a:pt x="1904475" y="587836"/>
                    </a:lnTo>
                    <a:lnTo>
                      <a:pt x="1884846" y="546763"/>
                    </a:lnTo>
                    <a:lnTo>
                      <a:pt x="1863423" y="506754"/>
                    </a:lnTo>
                    <a:lnTo>
                      <a:pt x="1840260" y="467859"/>
                    </a:lnTo>
                    <a:lnTo>
                      <a:pt x="1815409" y="430132"/>
                    </a:lnTo>
                    <a:lnTo>
                      <a:pt x="1788921" y="393625"/>
                    </a:lnTo>
                    <a:lnTo>
                      <a:pt x="1760850" y="358389"/>
                    </a:lnTo>
                    <a:lnTo>
                      <a:pt x="1731247" y="324477"/>
                    </a:lnTo>
                    <a:lnTo>
                      <a:pt x="1700164" y="291941"/>
                    </a:lnTo>
                    <a:lnTo>
                      <a:pt x="1667654" y="260833"/>
                    </a:lnTo>
                    <a:lnTo>
                      <a:pt x="1633769" y="231207"/>
                    </a:lnTo>
                    <a:lnTo>
                      <a:pt x="1598560" y="203113"/>
                    </a:lnTo>
                    <a:lnTo>
                      <a:pt x="1562081" y="176604"/>
                    </a:lnTo>
                    <a:lnTo>
                      <a:pt x="1524383" y="151733"/>
                    </a:lnTo>
                    <a:lnTo>
                      <a:pt x="1485518" y="128551"/>
                    </a:lnTo>
                    <a:lnTo>
                      <a:pt x="1445539" y="107111"/>
                    </a:lnTo>
                    <a:lnTo>
                      <a:pt x="1404498" y="87465"/>
                    </a:lnTo>
                    <a:lnTo>
                      <a:pt x="1362446" y="69665"/>
                    </a:lnTo>
                    <a:lnTo>
                      <a:pt x="1319437" y="53764"/>
                    </a:lnTo>
                    <a:lnTo>
                      <a:pt x="1275522" y="39813"/>
                    </a:lnTo>
                    <a:lnTo>
                      <a:pt x="1230753" y="27865"/>
                    </a:lnTo>
                    <a:lnTo>
                      <a:pt x="1185184" y="17973"/>
                    </a:lnTo>
                    <a:lnTo>
                      <a:pt x="1138864" y="10188"/>
                    </a:lnTo>
                    <a:lnTo>
                      <a:pt x="1091848" y="4563"/>
                    </a:lnTo>
                    <a:lnTo>
                      <a:pt x="1044187" y="1149"/>
                    </a:lnTo>
                    <a:lnTo>
                      <a:pt x="995934" y="0"/>
                    </a:lnTo>
                    <a:close/>
                  </a:path>
                </a:pathLst>
              </a:custGeom>
              <a:solidFill>
                <a:srgbClr val="66CCFF">
                  <a:alpha val="50195"/>
                </a:srgbClr>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object 14"/>
              <p:cNvSpPr/>
              <p:nvPr/>
            </p:nvSpPr>
            <p:spPr>
              <a:xfrm>
                <a:off x="6067806" y="1483613"/>
                <a:ext cx="1991995" cy="1993900"/>
              </a:xfrm>
              <a:custGeom>
                <a:avLst/>
                <a:gdLst/>
                <a:ahLst/>
                <a:cxnLst/>
                <a:rect l="l" t="t" r="r" b="b"/>
                <a:pathLst>
                  <a:path w="1991995" h="1993900">
                    <a:moveTo>
                      <a:pt x="0" y="996696"/>
                    </a:moveTo>
                    <a:lnTo>
                      <a:pt x="1148" y="948408"/>
                    </a:lnTo>
                    <a:lnTo>
                      <a:pt x="4559" y="900714"/>
                    </a:lnTo>
                    <a:lnTo>
                      <a:pt x="10179" y="853664"/>
                    </a:lnTo>
                    <a:lnTo>
                      <a:pt x="17958" y="807312"/>
                    </a:lnTo>
                    <a:lnTo>
                      <a:pt x="27842" y="761709"/>
                    </a:lnTo>
                    <a:lnTo>
                      <a:pt x="39780" y="716907"/>
                    </a:lnTo>
                    <a:lnTo>
                      <a:pt x="53718" y="672960"/>
                    </a:lnTo>
                    <a:lnTo>
                      <a:pt x="69607" y="629919"/>
                    </a:lnTo>
                    <a:lnTo>
                      <a:pt x="87392" y="587836"/>
                    </a:lnTo>
                    <a:lnTo>
                      <a:pt x="107021" y="546763"/>
                    </a:lnTo>
                    <a:lnTo>
                      <a:pt x="128444" y="506754"/>
                    </a:lnTo>
                    <a:lnTo>
                      <a:pt x="151607" y="467859"/>
                    </a:lnTo>
                    <a:lnTo>
                      <a:pt x="176458" y="430132"/>
                    </a:lnTo>
                    <a:lnTo>
                      <a:pt x="202946" y="393625"/>
                    </a:lnTo>
                    <a:lnTo>
                      <a:pt x="231017" y="358389"/>
                    </a:lnTo>
                    <a:lnTo>
                      <a:pt x="260620" y="324477"/>
                    </a:lnTo>
                    <a:lnTo>
                      <a:pt x="291703" y="291941"/>
                    </a:lnTo>
                    <a:lnTo>
                      <a:pt x="324213" y="260833"/>
                    </a:lnTo>
                    <a:lnTo>
                      <a:pt x="358098" y="231207"/>
                    </a:lnTo>
                    <a:lnTo>
                      <a:pt x="393307" y="203113"/>
                    </a:lnTo>
                    <a:lnTo>
                      <a:pt x="429786" y="176604"/>
                    </a:lnTo>
                    <a:lnTo>
                      <a:pt x="467484" y="151733"/>
                    </a:lnTo>
                    <a:lnTo>
                      <a:pt x="506349" y="128551"/>
                    </a:lnTo>
                    <a:lnTo>
                      <a:pt x="546328" y="107111"/>
                    </a:lnTo>
                    <a:lnTo>
                      <a:pt x="587369" y="87465"/>
                    </a:lnTo>
                    <a:lnTo>
                      <a:pt x="629421" y="69665"/>
                    </a:lnTo>
                    <a:lnTo>
                      <a:pt x="672430" y="53764"/>
                    </a:lnTo>
                    <a:lnTo>
                      <a:pt x="716345" y="39813"/>
                    </a:lnTo>
                    <a:lnTo>
                      <a:pt x="761114" y="27865"/>
                    </a:lnTo>
                    <a:lnTo>
                      <a:pt x="806683" y="17973"/>
                    </a:lnTo>
                    <a:lnTo>
                      <a:pt x="853003" y="10188"/>
                    </a:lnTo>
                    <a:lnTo>
                      <a:pt x="900019" y="4563"/>
                    </a:lnTo>
                    <a:lnTo>
                      <a:pt x="947680" y="1149"/>
                    </a:lnTo>
                    <a:lnTo>
                      <a:pt x="995934" y="0"/>
                    </a:lnTo>
                    <a:lnTo>
                      <a:pt x="1044187" y="1149"/>
                    </a:lnTo>
                    <a:lnTo>
                      <a:pt x="1091848" y="4563"/>
                    </a:lnTo>
                    <a:lnTo>
                      <a:pt x="1138864" y="10188"/>
                    </a:lnTo>
                    <a:lnTo>
                      <a:pt x="1185184" y="17973"/>
                    </a:lnTo>
                    <a:lnTo>
                      <a:pt x="1230753" y="27865"/>
                    </a:lnTo>
                    <a:lnTo>
                      <a:pt x="1275522" y="39813"/>
                    </a:lnTo>
                    <a:lnTo>
                      <a:pt x="1319437" y="53764"/>
                    </a:lnTo>
                    <a:lnTo>
                      <a:pt x="1362446" y="69665"/>
                    </a:lnTo>
                    <a:lnTo>
                      <a:pt x="1404498" y="87465"/>
                    </a:lnTo>
                    <a:lnTo>
                      <a:pt x="1445539" y="107111"/>
                    </a:lnTo>
                    <a:lnTo>
                      <a:pt x="1485518" y="128551"/>
                    </a:lnTo>
                    <a:lnTo>
                      <a:pt x="1524383" y="151733"/>
                    </a:lnTo>
                    <a:lnTo>
                      <a:pt x="1562081" y="176604"/>
                    </a:lnTo>
                    <a:lnTo>
                      <a:pt x="1598560" y="203113"/>
                    </a:lnTo>
                    <a:lnTo>
                      <a:pt x="1633769" y="231207"/>
                    </a:lnTo>
                    <a:lnTo>
                      <a:pt x="1667654" y="260833"/>
                    </a:lnTo>
                    <a:lnTo>
                      <a:pt x="1700164" y="291941"/>
                    </a:lnTo>
                    <a:lnTo>
                      <a:pt x="1731247" y="324477"/>
                    </a:lnTo>
                    <a:lnTo>
                      <a:pt x="1760850" y="358389"/>
                    </a:lnTo>
                    <a:lnTo>
                      <a:pt x="1788921" y="393625"/>
                    </a:lnTo>
                    <a:lnTo>
                      <a:pt x="1815409" y="430132"/>
                    </a:lnTo>
                    <a:lnTo>
                      <a:pt x="1840260" y="467859"/>
                    </a:lnTo>
                    <a:lnTo>
                      <a:pt x="1863423" y="506754"/>
                    </a:lnTo>
                    <a:lnTo>
                      <a:pt x="1884846" y="546763"/>
                    </a:lnTo>
                    <a:lnTo>
                      <a:pt x="1904475" y="587836"/>
                    </a:lnTo>
                    <a:lnTo>
                      <a:pt x="1922260" y="629919"/>
                    </a:lnTo>
                    <a:lnTo>
                      <a:pt x="1938149" y="672960"/>
                    </a:lnTo>
                    <a:lnTo>
                      <a:pt x="1952087" y="716907"/>
                    </a:lnTo>
                    <a:lnTo>
                      <a:pt x="1964025" y="761709"/>
                    </a:lnTo>
                    <a:lnTo>
                      <a:pt x="1973909" y="807312"/>
                    </a:lnTo>
                    <a:lnTo>
                      <a:pt x="1981688" y="853664"/>
                    </a:lnTo>
                    <a:lnTo>
                      <a:pt x="1987308" y="900714"/>
                    </a:lnTo>
                    <a:lnTo>
                      <a:pt x="1990719" y="948408"/>
                    </a:lnTo>
                    <a:lnTo>
                      <a:pt x="1991868" y="996696"/>
                    </a:lnTo>
                    <a:lnTo>
                      <a:pt x="1990719" y="1044983"/>
                    </a:lnTo>
                    <a:lnTo>
                      <a:pt x="1987308" y="1092677"/>
                    </a:lnTo>
                    <a:lnTo>
                      <a:pt x="1981688" y="1139727"/>
                    </a:lnTo>
                    <a:lnTo>
                      <a:pt x="1973909" y="1186079"/>
                    </a:lnTo>
                    <a:lnTo>
                      <a:pt x="1964025" y="1231682"/>
                    </a:lnTo>
                    <a:lnTo>
                      <a:pt x="1952087" y="1276484"/>
                    </a:lnTo>
                    <a:lnTo>
                      <a:pt x="1938149" y="1320431"/>
                    </a:lnTo>
                    <a:lnTo>
                      <a:pt x="1922260" y="1363472"/>
                    </a:lnTo>
                    <a:lnTo>
                      <a:pt x="1904475" y="1405555"/>
                    </a:lnTo>
                    <a:lnTo>
                      <a:pt x="1884846" y="1446628"/>
                    </a:lnTo>
                    <a:lnTo>
                      <a:pt x="1863423" y="1486637"/>
                    </a:lnTo>
                    <a:lnTo>
                      <a:pt x="1840260" y="1525532"/>
                    </a:lnTo>
                    <a:lnTo>
                      <a:pt x="1815409" y="1563259"/>
                    </a:lnTo>
                    <a:lnTo>
                      <a:pt x="1788921" y="1599766"/>
                    </a:lnTo>
                    <a:lnTo>
                      <a:pt x="1760850" y="1635002"/>
                    </a:lnTo>
                    <a:lnTo>
                      <a:pt x="1731247" y="1668914"/>
                    </a:lnTo>
                    <a:lnTo>
                      <a:pt x="1700164" y="1701450"/>
                    </a:lnTo>
                    <a:lnTo>
                      <a:pt x="1667654" y="1732558"/>
                    </a:lnTo>
                    <a:lnTo>
                      <a:pt x="1633769" y="1762184"/>
                    </a:lnTo>
                    <a:lnTo>
                      <a:pt x="1598560" y="1790278"/>
                    </a:lnTo>
                    <a:lnTo>
                      <a:pt x="1562081" y="1816787"/>
                    </a:lnTo>
                    <a:lnTo>
                      <a:pt x="1524383" y="1841658"/>
                    </a:lnTo>
                    <a:lnTo>
                      <a:pt x="1485518" y="1864840"/>
                    </a:lnTo>
                    <a:lnTo>
                      <a:pt x="1445539" y="1886280"/>
                    </a:lnTo>
                    <a:lnTo>
                      <a:pt x="1404498" y="1905926"/>
                    </a:lnTo>
                    <a:lnTo>
                      <a:pt x="1362446" y="1923726"/>
                    </a:lnTo>
                    <a:lnTo>
                      <a:pt x="1319437" y="1939627"/>
                    </a:lnTo>
                    <a:lnTo>
                      <a:pt x="1275522" y="1953578"/>
                    </a:lnTo>
                    <a:lnTo>
                      <a:pt x="1230753" y="1965526"/>
                    </a:lnTo>
                    <a:lnTo>
                      <a:pt x="1185184" y="1975418"/>
                    </a:lnTo>
                    <a:lnTo>
                      <a:pt x="1138864" y="1983203"/>
                    </a:lnTo>
                    <a:lnTo>
                      <a:pt x="1091848" y="1988828"/>
                    </a:lnTo>
                    <a:lnTo>
                      <a:pt x="1044187" y="1992242"/>
                    </a:lnTo>
                    <a:lnTo>
                      <a:pt x="995934" y="1993391"/>
                    </a:lnTo>
                    <a:lnTo>
                      <a:pt x="947680" y="1992242"/>
                    </a:lnTo>
                    <a:lnTo>
                      <a:pt x="900019" y="1988828"/>
                    </a:lnTo>
                    <a:lnTo>
                      <a:pt x="853003" y="1983203"/>
                    </a:lnTo>
                    <a:lnTo>
                      <a:pt x="806683" y="1975418"/>
                    </a:lnTo>
                    <a:lnTo>
                      <a:pt x="761114" y="1965526"/>
                    </a:lnTo>
                    <a:lnTo>
                      <a:pt x="716345" y="1953578"/>
                    </a:lnTo>
                    <a:lnTo>
                      <a:pt x="672430" y="1939627"/>
                    </a:lnTo>
                    <a:lnTo>
                      <a:pt x="629421" y="1923726"/>
                    </a:lnTo>
                    <a:lnTo>
                      <a:pt x="587369" y="1905926"/>
                    </a:lnTo>
                    <a:lnTo>
                      <a:pt x="546328" y="1886280"/>
                    </a:lnTo>
                    <a:lnTo>
                      <a:pt x="506349" y="1864840"/>
                    </a:lnTo>
                    <a:lnTo>
                      <a:pt x="467484" y="1841658"/>
                    </a:lnTo>
                    <a:lnTo>
                      <a:pt x="429786" y="1816787"/>
                    </a:lnTo>
                    <a:lnTo>
                      <a:pt x="393307" y="1790278"/>
                    </a:lnTo>
                    <a:lnTo>
                      <a:pt x="358098" y="1762184"/>
                    </a:lnTo>
                    <a:lnTo>
                      <a:pt x="324213" y="1732558"/>
                    </a:lnTo>
                    <a:lnTo>
                      <a:pt x="291703" y="1701450"/>
                    </a:lnTo>
                    <a:lnTo>
                      <a:pt x="260620" y="1668914"/>
                    </a:lnTo>
                    <a:lnTo>
                      <a:pt x="231017" y="1635002"/>
                    </a:lnTo>
                    <a:lnTo>
                      <a:pt x="202946" y="1599766"/>
                    </a:lnTo>
                    <a:lnTo>
                      <a:pt x="176458" y="1563259"/>
                    </a:lnTo>
                    <a:lnTo>
                      <a:pt x="151607" y="1525532"/>
                    </a:lnTo>
                    <a:lnTo>
                      <a:pt x="128444" y="1486637"/>
                    </a:lnTo>
                    <a:lnTo>
                      <a:pt x="107021" y="1446628"/>
                    </a:lnTo>
                    <a:lnTo>
                      <a:pt x="87392" y="1405555"/>
                    </a:lnTo>
                    <a:lnTo>
                      <a:pt x="69607" y="1363472"/>
                    </a:lnTo>
                    <a:lnTo>
                      <a:pt x="53718" y="1320431"/>
                    </a:lnTo>
                    <a:lnTo>
                      <a:pt x="39780" y="1276484"/>
                    </a:lnTo>
                    <a:lnTo>
                      <a:pt x="27842" y="1231682"/>
                    </a:lnTo>
                    <a:lnTo>
                      <a:pt x="17958" y="1186079"/>
                    </a:lnTo>
                    <a:lnTo>
                      <a:pt x="10179" y="1139727"/>
                    </a:lnTo>
                    <a:lnTo>
                      <a:pt x="4559" y="1092677"/>
                    </a:lnTo>
                    <a:lnTo>
                      <a:pt x="1148" y="1044983"/>
                    </a:lnTo>
                    <a:lnTo>
                      <a:pt x="0" y="996696"/>
                    </a:lnTo>
                    <a:close/>
                  </a:path>
                </a:pathLst>
              </a:custGeom>
              <a:ln w="25908">
                <a:solidFill>
                  <a:srgbClr val="FFFFFF"/>
                </a:solidFill>
              </a:ln>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5" name="object 15"/>
            <p:cNvSpPr txBox="1"/>
            <p:nvPr/>
          </p:nvSpPr>
          <p:spPr>
            <a:xfrm>
              <a:off x="8686241" y="1169035"/>
              <a:ext cx="1325245" cy="1065035"/>
            </a:xfrm>
            <a:prstGeom prst="rect">
              <a:avLst/>
            </a:prstGeom>
          </p:spPr>
          <p:txBody>
            <a:bodyPr vert="horz" wrap="square" lIns="0" tIns="38735" rIns="0" bIns="0" rtlCol="0">
              <a:spAutoFit/>
            </a:bodyPr>
            <a:lstStyle/>
            <a:p>
              <a:pPr marL="12700" marR="5080">
                <a:lnSpc>
                  <a:spcPts val="3970"/>
                </a:lnSpc>
                <a:spcBef>
                  <a:spcPts val="305"/>
                </a:spcBef>
              </a:pPr>
              <a:r>
                <a:rPr sz="3400" b="1" spc="-40" dirty="0">
                  <a:solidFill>
                    <a:srgbClr val="0D0D0D"/>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標準作業程序</a:t>
              </a:r>
              <a:endParaRPr sz="34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6" name="object 17"/>
            <p:cNvGrpSpPr/>
            <p:nvPr/>
          </p:nvGrpSpPr>
          <p:grpSpPr>
            <a:xfrm>
              <a:off x="4104081" y="2516121"/>
              <a:ext cx="6122035" cy="3637915"/>
              <a:chOff x="1819655" y="3240021"/>
              <a:chExt cx="6122035" cy="3637915"/>
            </a:xfrm>
          </p:grpSpPr>
          <p:pic>
            <p:nvPicPr>
              <p:cNvPr id="17" name="object 18"/>
              <p:cNvPicPr/>
              <p:nvPr/>
            </p:nvPicPr>
            <p:blipFill>
              <a:blip r:embed="rId3" cstate="print"/>
              <a:stretch>
                <a:fillRect/>
              </a:stretch>
            </p:blipFill>
            <p:spPr>
              <a:xfrm>
                <a:off x="1819655" y="3240021"/>
                <a:ext cx="6121908" cy="3617978"/>
              </a:xfrm>
              <a:prstGeom prst="rect">
                <a:avLst/>
              </a:prstGeom>
            </p:spPr>
          </p:pic>
          <p:sp>
            <p:nvSpPr>
              <p:cNvPr id="18" name="object 19"/>
              <p:cNvSpPr/>
              <p:nvPr/>
            </p:nvSpPr>
            <p:spPr>
              <a:xfrm>
                <a:off x="1881250" y="3281425"/>
                <a:ext cx="6003290" cy="3577590"/>
              </a:xfrm>
              <a:custGeom>
                <a:avLst/>
                <a:gdLst/>
                <a:ahLst/>
                <a:cxnLst/>
                <a:rect l="l" t="t" r="r" b="b"/>
                <a:pathLst>
                  <a:path w="6003290" h="3577590">
                    <a:moveTo>
                      <a:pt x="0" y="0"/>
                    </a:moveTo>
                    <a:lnTo>
                      <a:pt x="1034923" y="1786890"/>
                    </a:lnTo>
                    <a:lnTo>
                      <a:pt x="1034923" y="3065767"/>
                    </a:lnTo>
                    <a:lnTo>
                      <a:pt x="1037264" y="3115035"/>
                    </a:lnTo>
                    <a:lnTo>
                      <a:pt x="1044145" y="3162978"/>
                    </a:lnTo>
                    <a:lnTo>
                      <a:pt x="1055351" y="3209382"/>
                    </a:lnTo>
                    <a:lnTo>
                      <a:pt x="1070669" y="3254031"/>
                    </a:lnTo>
                    <a:lnTo>
                      <a:pt x="1089884" y="3296713"/>
                    </a:lnTo>
                    <a:lnTo>
                      <a:pt x="1112782" y="3337211"/>
                    </a:lnTo>
                    <a:lnTo>
                      <a:pt x="1139149" y="3375313"/>
                    </a:lnTo>
                    <a:lnTo>
                      <a:pt x="1168771" y="3410803"/>
                    </a:lnTo>
                    <a:lnTo>
                      <a:pt x="1201432" y="3443468"/>
                    </a:lnTo>
                    <a:lnTo>
                      <a:pt x="1236920" y="3473092"/>
                    </a:lnTo>
                    <a:lnTo>
                      <a:pt x="1275021" y="3499462"/>
                    </a:lnTo>
                    <a:lnTo>
                      <a:pt x="1315518" y="3522363"/>
                    </a:lnTo>
                    <a:lnTo>
                      <a:pt x="1358200" y="3541581"/>
                    </a:lnTo>
                    <a:lnTo>
                      <a:pt x="1402851" y="3556902"/>
                    </a:lnTo>
                    <a:lnTo>
                      <a:pt x="1449257" y="3568111"/>
                    </a:lnTo>
                    <a:lnTo>
                      <a:pt x="1497204" y="3574993"/>
                    </a:lnTo>
                    <a:lnTo>
                      <a:pt x="1546478" y="3577335"/>
                    </a:lnTo>
                    <a:lnTo>
                      <a:pt x="5491607" y="3577335"/>
                    </a:lnTo>
                    <a:lnTo>
                      <a:pt x="5540881" y="3574993"/>
                    </a:lnTo>
                    <a:lnTo>
                      <a:pt x="5588828" y="3568111"/>
                    </a:lnTo>
                    <a:lnTo>
                      <a:pt x="5635234" y="3556902"/>
                    </a:lnTo>
                    <a:lnTo>
                      <a:pt x="5679885" y="3541581"/>
                    </a:lnTo>
                    <a:lnTo>
                      <a:pt x="5722567" y="3522363"/>
                    </a:lnTo>
                    <a:lnTo>
                      <a:pt x="5763064" y="3499462"/>
                    </a:lnTo>
                    <a:lnTo>
                      <a:pt x="5801165" y="3473092"/>
                    </a:lnTo>
                    <a:lnTo>
                      <a:pt x="5836653" y="3443468"/>
                    </a:lnTo>
                    <a:lnTo>
                      <a:pt x="5869314" y="3410803"/>
                    </a:lnTo>
                    <a:lnTo>
                      <a:pt x="5898936" y="3375313"/>
                    </a:lnTo>
                    <a:lnTo>
                      <a:pt x="5925303" y="3337211"/>
                    </a:lnTo>
                    <a:lnTo>
                      <a:pt x="5948201" y="3296713"/>
                    </a:lnTo>
                    <a:lnTo>
                      <a:pt x="5967416" y="3254031"/>
                    </a:lnTo>
                    <a:lnTo>
                      <a:pt x="5982734" y="3209382"/>
                    </a:lnTo>
                    <a:lnTo>
                      <a:pt x="5993940" y="3162978"/>
                    </a:lnTo>
                    <a:lnTo>
                      <a:pt x="6000821" y="3115035"/>
                    </a:lnTo>
                    <a:lnTo>
                      <a:pt x="6003163" y="3065767"/>
                    </a:lnTo>
                    <a:lnTo>
                      <a:pt x="6003163" y="1019556"/>
                    </a:lnTo>
                    <a:lnTo>
                      <a:pt x="1034923" y="1019556"/>
                    </a:lnTo>
                    <a:lnTo>
                      <a:pt x="0" y="0"/>
                    </a:lnTo>
                    <a:close/>
                  </a:path>
                  <a:path w="6003290" h="3577590">
                    <a:moveTo>
                      <a:pt x="5491607" y="508000"/>
                    </a:moveTo>
                    <a:lnTo>
                      <a:pt x="1546478" y="508000"/>
                    </a:lnTo>
                    <a:lnTo>
                      <a:pt x="1497204" y="510341"/>
                    </a:lnTo>
                    <a:lnTo>
                      <a:pt x="1449257" y="517222"/>
                    </a:lnTo>
                    <a:lnTo>
                      <a:pt x="1402851" y="528428"/>
                    </a:lnTo>
                    <a:lnTo>
                      <a:pt x="1358200" y="543746"/>
                    </a:lnTo>
                    <a:lnTo>
                      <a:pt x="1315518" y="562961"/>
                    </a:lnTo>
                    <a:lnTo>
                      <a:pt x="1275021" y="585859"/>
                    </a:lnTo>
                    <a:lnTo>
                      <a:pt x="1236920" y="612226"/>
                    </a:lnTo>
                    <a:lnTo>
                      <a:pt x="1201432" y="641848"/>
                    </a:lnTo>
                    <a:lnTo>
                      <a:pt x="1168771" y="674509"/>
                    </a:lnTo>
                    <a:lnTo>
                      <a:pt x="1139149" y="709997"/>
                    </a:lnTo>
                    <a:lnTo>
                      <a:pt x="1112782" y="748098"/>
                    </a:lnTo>
                    <a:lnTo>
                      <a:pt x="1089884" y="788595"/>
                    </a:lnTo>
                    <a:lnTo>
                      <a:pt x="1070669" y="831277"/>
                    </a:lnTo>
                    <a:lnTo>
                      <a:pt x="1055351" y="875928"/>
                    </a:lnTo>
                    <a:lnTo>
                      <a:pt x="1044145" y="922334"/>
                    </a:lnTo>
                    <a:lnTo>
                      <a:pt x="1037264" y="970281"/>
                    </a:lnTo>
                    <a:lnTo>
                      <a:pt x="1034923" y="1019556"/>
                    </a:lnTo>
                    <a:lnTo>
                      <a:pt x="6003163" y="1019556"/>
                    </a:lnTo>
                    <a:lnTo>
                      <a:pt x="6000821" y="970281"/>
                    </a:lnTo>
                    <a:lnTo>
                      <a:pt x="5993940" y="922334"/>
                    </a:lnTo>
                    <a:lnTo>
                      <a:pt x="5982734" y="875928"/>
                    </a:lnTo>
                    <a:lnTo>
                      <a:pt x="5967416" y="831277"/>
                    </a:lnTo>
                    <a:lnTo>
                      <a:pt x="5948201" y="788595"/>
                    </a:lnTo>
                    <a:lnTo>
                      <a:pt x="5925303" y="748098"/>
                    </a:lnTo>
                    <a:lnTo>
                      <a:pt x="5898936" y="709997"/>
                    </a:lnTo>
                    <a:lnTo>
                      <a:pt x="5869314" y="674509"/>
                    </a:lnTo>
                    <a:lnTo>
                      <a:pt x="5836653" y="641848"/>
                    </a:lnTo>
                    <a:lnTo>
                      <a:pt x="5801165" y="612226"/>
                    </a:lnTo>
                    <a:lnTo>
                      <a:pt x="5763064" y="585859"/>
                    </a:lnTo>
                    <a:lnTo>
                      <a:pt x="5722567" y="562961"/>
                    </a:lnTo>
                    <a:lnTo>
                      <a:pt x="5679885" y="543746"/>
                    </a:lnTo>
                    <a:lnTo>
                      <a:pt x="5635234" y="528428"/>
                    </a:lnTo>
                    <a:lnTo>
                      <a:pt x="5588828" y="517222"/>
                    </a:lnTo>
                    <a:lnTo>
                      <a:pt x="5540881" y="510341"/>
                    </a:lnTo>
                    <a:lnTo>
                      <a:pt x="5491607" y="508000"/>
                    </a:lnTo>
                    <a:close/>
                  </a:path>
                </a:pathLst>
              </a:custGeom>
              <a:solidFill>
                <a:srgbClr val="FFFFFF"/>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object 20"/>
              <p:cNvSpPr/>
              <p:nvPr/>
            </p:nvSpPr>
            <p:spPr>
              <a:xfrm>
                <a:off x="1881250" y="3281425"/>
                <a:ext cx="6003290" cy="3577590"/>
              </a:xfrm>
              <a:custGeom>
                <a:avLst/>
                <a:gdLst/>
                <a:ahLst/>
                <a:cxnLst/>
                <a:rect l="l" t="t" r="r" b="b"/>
                <a:pathLst>
                  <a:path w="6003290" h="3577590">
                    <a:moveTo>
                      <a:pt x="1034923" y="1019556"/>
                    </a:moveTo>
                    <a:lnTo>
                      <a:pt x="1037264" y="970281"/>
                    </a:lnTo>
                    <a:lnTo>
                      <a:pt x="1044145" y="922334"/>
                    </a:lnTo>
                    <a:lnTo>
                      <a:pt x="1055351" y="875928"/>
                    </a:lnTo>
                    <a:lnTo>
                      <a:pt x="1070669" y="831277"/>
                    </a:lnTo>
                    <a:lnTo>
                      <a:pt x="1089884" y="788595"/>
                    </a:lnTo>
                    <a:lnTo>
                      <a:pt x="1112782" y="748098"/>
                    </a:lnTo>
                    <a:lnTo>
                      <a:pt x="1139149" y="709997"/>
                    </a:lnTo>
                    <a:lnTo>
                      <a:pt x="1168771" y="674509"/>
                    </a:lnTo>
                    <a:lnTo>
                      <a:pt x="1201432" y="641848"/>
                    </a:lnTo>
                    <a:lnTo>
                      <a:pt x="1236920" y="612226"/>
                    </a:lnTo>
                    <a:lnTo>
                      <a:pt x="1275021" y="585859"/>
                    </a:lnTo>
                    <a:lnTo>
                      <a:pt x="1315518" y="562961"/>
                    </a:lnTo>
                    <a:lnTo>
                      <a:pt x="1358200" y="543746"/>
                    </a:lnTo>
                    <a:lnTo>
                      <a:pt x="1402851" y="528428"/>
                    </a:lnTo>
                    <a:lnTo>
                      <a:pt x="1449257" y="517222"/>
                    </a:lnTo>
                    <a:lnTo>
                      <a:pt x="1497204" y="510341"/>
                    </a:lnTo>
                    <a:lnTo>
                      <a:pt x="1546478" y="508000"/>
                    </a:lnTo>
                    <a:lnTo>
                      <a:pt x="1862963" y="508000"/>
                    </a:lnTo>
                    <a:lnTo>
                      <a:pt x="3105023" y="508000"/>
                    </a:lnTo>
                    <a:lnTo>
                      <a:pt x="5491607" y="508000"/>
                    </a:lnTo>
                    <a:lnTo>
                      <a:pt x="5540881" y="510341"/>
                    </a:lnTo>
                    <a:lnTo>
                      <a:pt x="5588828" y="517222"/>
                    </a:lnTo>
                    <a:lnTo>
                      <a:pt x="5635234" y="528428"/>
                    </a:lnTo>
                    <a:lnTo>
                      <a:pt x="5679885" y="543746"/>
                    </a:lnTo>
                    <a:lnTo>
                      <a:pt x="5722567" y="562961"/>
                    </a:lnTo>
                    <a:lnTo>
                      <a:pt x="5763064" y="585859"/>
                    </a:lnTo>
                    <a:lnTo>
                      <a:pt x="5801165" y="612226"/>
                    </a:lnTo>
                    <a:lnTo>
                      <a:pt x="5836653" y="641848"/>
                    </a:lnTo>
                    <a:lnTo>
                      <a:pt x="5869314" y="674509"/>
                    </a:lnTo>
                    <a:lnTo>
                      <a:pt x="5898936" y="709997"/>
                    </a:lnTo>
                    <a:lnTo>
                      <a:pt x="5925303" y="748098"/>
                    </a:lnTo>
                    <a:lnTo>
                      <a:pt x="5948201" y="788595"/>
                    </a:lnTo>
                    <a:lnTo>
                      <a:pt x="5967416" y="831277"/>
                    </a:lnTo>
                    <a:lnTo>
                      <a:pt x="5982734" y="875928"/>
                    </a:lnTo>
                    <a:lnTo>
                      <a:pt x="5993940" y="922334"/>
                    </a:lnTo>
                    <a:lnTo>
                      <a:pt x="6000821" y="970281"/>
                    </a:lnTo>
                    <a:lnTo>
                      <a:pt x="6003163" y="1019556"/>
                    </a:lnTo>
                    <a:lnTo>
                      <a:pt x="6003163" y="1786890"/>
                    </a:lnTo>
                    <a:lnTo>
                      <a:pt x="6003163" y="3065767"/>
                    </a:lnTo>
                    <a:lnTo>
                      <a:pt x="6000821" y="3115035"/>
                    </a:lnTo>
                    <a:lnTo>
                      <a:pt x="5993940" y="3162978"/>
                    </a:lnTo>
                    <a:lnTo>
                      <a:pt x="5982734" y="3209382"/>
                    </a:lnTo>
                    <a:lnTo>
                      <a:pt x="5967416" y="3254031"/>
                    </a:lnTo>
                    <a:lnTo>
                      <a:pt x="5948201" y="3296713"/>
                    </a:lnTo>
                    <a:lnTo>
                      <a:pt x="5925303" y="3337211"/>
                    </a:lnTo>
                    <a:lnTo>
                      <a:pt x="5898936" y="3375313"/>
                    </a:lnTo>
                    <a:lnTo>
                      <a:pt x="5869314" y="3410803"/>
                    </a:lnTo>
                    <a:lnTo>
                      <a:pt x="5836653" y="3443468"/>
                    </a:lnTo>
                    <a:lnTo>
                      <a:pt x="5801165" y="3473092"/>
                    </a:lnTo>
                    <a:lnTo>
                      <a:pt x="5763064" y="3499462"/>
                    </a:lnTo>
                    <a:lnTo>
                      <a:pt x="5722567" y="3522363"/>
                    </a:lnTo>
                    <a:lnTo>
                      <a:pt x="5679885" y="3541581"/>
                    </a:lnTo>
                    <a:lnTo>
                      <a:pt x="5635234" y="3556902"/>
                    </a:lnTo>
                    <a:lnTo>
                      <a:pt x="5588828" y="3568111"/>
                    </a:lnTo>
                    <a:lnTo>
                      <a:pt x="5540881" y="3574993"/>
                    </a:lnTo>
                    <a:lnTo>
                      <a:pt x="5491607" y="3577335"/>
                    </a:lnTo>
                    <a:lnTo>
                      <a:pt x="3105023" y="3577335"/>
                    </a:lnTo>
                    <a:lnTo>
                      <a:pt x="1862963" y="3577335"/>
                    </a:lnTo>
                    <a:lnTo>
                      <a:pt x="1546478" y="3577335"/>
                    </a:lnTo>
                    <a:lnTo>
                      <a:pt x="1497204" y="3574993"/>
                    </a:lnTo>
                    <a:lnTo>
                      <a:pt x="1449257" y="3568111"/>
                    </a:lnTo>
                    <a:lnTo>
                      <a:pt x="1402851" y="3556902"/>
                    </a:lnTo>
                    <a:lnTo>
                      <a:pt x="1358200" y="3541581"/>
                    </a:lnTo>
                    <a:lnTo>
                      <a:pt x="1315518" y="3522363"/>
                    </a:lnTo>
                    <a:lnTo>
                      <a:pt x="1275021" y="3499462"/>
                    </a:lnTo>
                    <a:lnTo>
                      <a:pt x="1236920" y="3473092"/>
                    </a:lnTo>
                    <a:lnTo>
                      <a:pt x="1201432" y="3443468"/>
                    </a:lnTo>
                    <a:lnTo>
                      <a:pt x="1168771" y="3410803"/>
                    </a:lnTo>
                    <a:lnTo>
                      <a:pt x="1139149" y="3375313"/>
                    </a:lnTo>
                    <a:lnTo>
                      <a:pt x="1112782" y="3337211"/>
                    </a:lnTo>
                    <a:lnTo>
                      <a:pt x="1089884" y="3296713"/>
                    </a:lnTo>
                    <a:lnTo>
                      <a:pt x="1070669" y="3254031"/>
                    </a:lnTo>
                    <a:lnTo>
                      <a:pt x="1055351" y="3209382"/>
                    </a:lnTo>
                    <a:lnTo>
                      <a:pt x="1044145" y="3162978"/>
                    </a:lnTo>
                    <a:lnTo>
                      <a:pt x="1037264" y="3115035"/>
                    </a:lnTo>
                    <a:lnTo>
                      <a:pt x="1034923" y="3065767"/>
                    </a:lnTo>
                    <a:lnTo>
                      <a:pt x="1034923" y="1786890"/>
                    </a:lnTo>
                    <a:lnTo>
                      <a:pt x="0" y="0"/>
                    </a:lnTo>
                    <a:lnTo>
                      <a:pt x="1034923" y="1019556"/>
                    </a:lnTo>
                    <a:close/>
                  </a:path>
                </a:pathLst>
              </a:custGeom>
              <a:ln w="38100">
                <a:solidFill>
                  <a:srgbClr val="FFFFFF"/>
                </a:solidFill>
              </a:ln>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0" name="object 21"/>
              <p:cNvPicPr/>
              <p:nvPr/>
            </p:nvPicPr>
            <p:blipFill>
              <a:blip r:embed="rId4" cstate="print"/>
              <a:stretch>
                <a:fillRect/>
              </a:stretch>
            </p:blipFill>
            <p:spPr>
              <a:xfrm>
                <a:off x="3130295" y="3787137"/>
                <a:ext cx="4688585" cy="2952750"/>
              </a:xfrm>
              <a:prstGeom prst="rect">
                <a:avLst/>
              </a:prstGeom>
            </p:spPr>
          </p:pic>
        </p:grpSp>
      </p:grpSp>
    </p:spTree>
    <p:extLst>
      <p:ext uri="{BB962C8B-B14F-4D97-AF65-F5344CB8AC3E}">
        <p14:creationId xmlns:p14="http://schemas.microsoft.com/office/powerpoint/2010/main" val="3768320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生產工作步驟</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參考例</a:t>
            </a:r>
            <a:r>
              <a:rPr lang="en-US" altLang="zh-TW"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object 13"/>
          <p:cNvSpPr txBox="1">
            <a:spLocks noGrp="1"/>
          </p:cNvSpPr>
          <p:nvPr>
            <p:ph type="sldNum" sz="quarter" idx="4294967295"/>
          </p:nvPr>
        </p:nvSpPr>
        <p:spPr>
          <a:xfrm>
            <a:off x="8846819" y="6611596"/>
            <a:ext cx="257175" cy="579005"/>
          </a:xfrm>
          <a:prstGeom prst="rect">
            <a:avLst/>
          </a:prstGeom>
        </p:spPr>
        <p:txBody>
          <a:bodyPr vert="horz" wrap="square" lIns="0" tIns="24765" rIns="0" bIns="0" rtlCol="0">
            <a:spAutoFit/>
          </a:bodyPr>
          <a:lstStyle/>
          <a:p>
            <a:pPr marL="38100">
              <a:lnSpc>
                <a:spcPct val="100000"/>
              </a:lnSpc>
              <a:spcBef>
                <a:spcPts val="195"/>
              </a:spcBef>
            </a:pPr>
            <a:fld id="{81D60167-4931-47E6-BA6A-407CBD079E47}" type="slidenum">
              <a:rPr spc="-25" dirty="0">
                <a:latin typeface="Times New Roman" panose="02020603050405020304" pitchFamily="18" charset="0"/>
                <a:ea typeface="標楷體" panose="03000509000000000000" pitchFamily="65" charset="-120"/>
                <a:cs typeface="Times New Roman" panose="02020603050405020304" pitchFamily="18" charset="0"/>
              </a:rPr>
              <a:t>49</a:t>
            </a:fld>
            <a:endParaRPr spc="-25"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 name="群組 2"/>
          <p:cNvGrpSpPr/>
          <p:nvPr/>
        </p:nvGrpSpPr>
        <p:grpSpPr>
          <a:xfrm>
            <a:off x="1607267" y="1097165"/>
            <a:ext cx="8210550" cy="5436107"/>
            <a:chOff x="3550919" y="693177"/>
            <a:chExt cx="6935978" cy="5840095"/>
          </a:xfrm>
        </p:grpSpPr>
        <p:grpSp>
          <p:nvGrpSpPr>
            <p:cNvPr id="5" name="object 10"/>
            <p:cNvGrpSpPr/>
            <p:nvPr/>
          </p:nvGrpSpPr>
          <p:grpSpPr>
            <a:xfrm>
              <a:off x="8712708" y="964437"/>
              <a:ext cx="1774189" cy="981710"/>
              <a:chOff x="6312408" y="1210043"/>
              <a:chExt cx="1774189" cy="981710"/>
            </a:xfrm>
          </p:grpSpPr>
          <p:pic>
            <p:nvPicPr>
              <p:cNvPr id="6" name="object 11"/>
              <p:cNvPicPr/>
              <p:nvPr/>
            </p:nvPicPr>
            <p:blipFill>
              <a:blip r:embed="rId3" cstate="print"/>
              <a:stretch>
                <a:fillRect/>
              </a:stretch>
            </p:blipFill>
            <p:spPr>
              <a:xfrm>
                <a:off x="6312408" y="1210043"/>
                <a:ext cx="1773936" cy="981468"/>
              </a:xfrm>
              <a:prstGeom prst="rect">
                <a:avLst/>
              </a:prstGeom>
            </p:spPr>
          </p:pic>
          <p:sp>
            <p:nvSpPr>
              <p:cNvPr id="7" name="object 12"/>
              <p:cNvSpPr/>
              <p:nvPr/>
            </p:nvSpPr>
            <p:spPr>
              <a:xfrm>
                <a:off x="6374130" y="1251965"/>
                <a:ext cx="1655445" cy="862965"/>
              </a:xfrm>
              <a:custGeom>
                <a:avLst/>
                <a:gdLst/>
                <a:ahLst/>
                <a:cxnLst/>
                <a:rect l="l" t="t" r="r" b="b"/>
                <a:pathLst>
                  <a:path w="1655445" h="862964">
                    <a:moveTo>
                      <a:pt x="1511300" y="0"/>
                    </a:moveTo>
                    <a:lnTo>
                      <a:pt x="143764" y="0"/>
                    </a:lnTo>
                    <a:lnTo>
                      <a:pt x="98332" y="7331"/>
                    </a:lnTo>
                    <a:lnTo>
                      <a:pt x="58869" y="27744"/>
                    </a:lnTo>
                    <a:lnTo>
                      <a:pt x="27744" y="58869"/>
                    </a:lnTo>
                    <a:lnTo>
                      <a:pt x="7331" y="98332"/>
                    </a:lnTo>
                    <a:lnTo>
                      <a:pt x="0" y="143763"/>
                    </a:lnTo>
                    <a:lnTo>
                      <a:pt x="0" y="718820"/>
                    </a:lnTo>
                    <a:lnTo>
                      <a:pt x="7331" y="764251"/>
                    </a:lnTo>
                    <a:lnTo>
                      <a:pt x="27744" y="803714"/>
                    </a:lnTo>
                    <a:lnTo>
                      <a:pt x="58869" y="834839"/>
                    </a:lnTo>
                    <a:lnTo>
                      <a:pt x="98332" y="855252"/>
                    </a:lnTo>
                    <a:lnTo>
                      <a:pt x="143764" y="862584"/>
                    </a:lnTo>
                    <a:lnTo>
                      <a:pt x="1511300" y="862584"/>
                    </a:lnTo>
                    <a:lnTo>
                      <a:pt x="1556731" y="855252"/>
                    </a:lnTo>
                    <a:lnTo>
                      <a:pt x="1596194" y="834839"/>
                    </a:lnTo>
                    <a:lnTo>
                      <a:pt x="1627319" y="803714"/>
                    </a:lnTo>
                    <a:lnTo>
                      <a:pt x="1647732" y="764251"/>
                    </a:lnTo>
                    <a:lnTo>
                      <a:pt x="1655064" y="718820"/>
                    </a:lnTo>
                    <a:lnTo>
                      <a:pt x="1655064" y="143763"/>
                    </a:lnTo>
                    <a:lnTo>
                      <a:pt x="1647732" y="98332"/>
                    </a:lnTo>
                    <a:lnTo>
                      <a:pt x="1627319" y="58869"/>
                    </a:lnTo>
                    <a:lnTo>
                      <a:pt x="1596194" y="27744"/>
                    </a:lnTo>
                    <a:lnTo>
                      <a:pt x="1556731" y="7331"/>
                    </a:lnTo>
                    <a:lnTo>
                      <a:pt x="1511300" y="0"/>
                    </a:lnTo>
                    <a:close/>
                  </a:path>
                </a:pathLst>
              </a:custGeom>
              <a:solidFill>
                <a:srgbClr val="BADFE2"/>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object 13"/>
              <p:cNvSpPr/>
              <p:nvPr/>
            </p:nvSpPr>
            <p:spPr>
              <a:xfrm>
                <a:off x="6374130" y="1251965"/>
                <a:ext cx="1655445" cy="862965"/>
              </a:xfrm>
              <a:custGeom>
                <a:avLst/>
                <a:gdLst/>
                <a:ahLst/>
                <a:cxnLst/>
                <a:rect l="l" t="t" r="r" b="b"/>
                <a:pathLst>
                  <a:path w="1655445" h="862964">
                    <a:moveTo>
                      <a:pt x="0" y="143763"/>
                    </a:moveTo>
                    <a:lnTo>
                      <a:pt x="7331" y="98332"/>
                    </a:lnTo>
                    <a:lnTo>
                      <a:pt x="27744" y="58869"/>
                    </a:lnTo>
                    <a:lnTo>
                      <a:pt x="58869" y="27744"/>
                    </a:lnTo>
                    <a:lnTo>
                      <a:pt x="98332" y="7331"/>
                    </a:lnTo>
                    <a:lnTo>
                      <a:pt x="143764" y="0"/>
                    </a:lnTo>
                    <a:lnTo>
                      <a:pt x="1511300" y="0"/>
                    </a:lnTo>
                    <a:lnTo>
                      <a:pt x="1556731" y="7331"/>
                    </a:lnTo>
                    <a:lnTo>
                      <a:pt x="1596194" y="27744"/>
                    </a:lnTo>
                    <a:lnTo>
                      <a:pt x="1627319" y="58869"/>
                    </a:lnTo>
                    <a:lnTo>
                      <a:pt x="1647732" y="98332"/>
                    </a:lnTo>
                    <a:lnTo>
                      <a:pt x="1655064" y="143763"/>
                    </a:lnTo>
                    <a:lnTo>
                      <a:pt x="1655064" y="718820"/>
                    </a:lnTo>
                    <a:lnTo>
                      <a:pt x="1647732" y="764251"/>
                    </a:lnTo>
                    <a:lnTo>
                      <a:pt x="1627319" y="803714"/>
                    </a:lnTo>
                    <a:lnTo>
                      <a:pt x="1596194" y="834839"/>
                    </a:lnTo>
                    <a:lnTo>
                      <a:pt x="1556731" y="855252"/>
                    </a:lnTo>
                    <a:lnTo>
                      <a:pt x="1511300" y="862584"/>
                    </a:lnTo>
                    <a:lnTo>
                      <a:pt x="143764" y="862584"/>
                    </a:lnTo>
                    <a:lnTo>
                      <a:pt x="98332" y="855252"/>
                    </a:lnTo>
                    <a:lnTo>
                      <a:pt x="58869" y="834839"/>
                    </a:lnTo>
                    <a:lnTo>
                      <a:pt x="27744" y="803714"/>
                    </a:lnTo>
                    <a:lnTo>
                      <a:pt x="7331" y="764251"/>
                    </a:lnTo>
                    <a:lnTo>
                      <a:pt x="0" y="718820"/>
                    </a:lnTo>
                    <a:lnTo>
                      <a:pt x="0" y="143763"/>
                    </a:lnTo>
                    <a:close/>
                  </a:path>
                </a:pathLst>
              </a:custGeom>
              <a:ln w="38100">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9" name="object 14"/>
            <p:cNvSpPr txBox="1"/>
            <p:nvPr/>
          </p:nvSpPr>
          <p:spPr>
            <a:xfrm>
              <a:off x="8819254" y="1222227"/>
              <a:ext cx="1643633" cy="410556"/>
            </a:xfrm>
            <a:prstGeom prst="rect">
              <a:avLst/>
            </a:prstGeom>
          </p:spPr>
          <p:txBody>
            <a:bodyPr vert="horz" wrap="square" lIns="0" tIns="12700" rIns="0" bIns="0" rtlCol="0">
              <a:spAutoFit/>
            </a:bodyPr>
            <a:lstStyle/>
            <a:p>
              <a:pPr>
                <a:lnSpc>
                  <a:spcPct val="100000"/>
                </a:lnSpc>
                <a:spcBef>
                  <a:spcPts val="100"/>
                </a:spcBef>
              </a:pPr>
              <a:r>
                <a:rPr sz="2400" spc="-20" dirty="0" err="1">
                  <a:latin typeface="Times New Roman" panose="02020603050405020304" pitchFamily="18" charset="0"/>
                  <a:ea typeface="標楷體" panose="03000509000000000000" pitchFamily="65" charset="-120"/>
                  <a:cs typeface="Times New Roman" panose="02020603050405020304" pitchFamily="18" charset="0"/>
                </a:rPr>
                <a:t>原件攻牙</a:t>
              </a:r>
              <a:r>
                <a:rPr sz="2400" spc="60" dirty="0">
                  <a:latin typeface="Times New Roman" panose="02020603050405020304" pitchFamily="18" charset="0"/>
                  <a:ea typeface="標楷體" panose="03000509000000000000" pitchFamily="65" charset="-120"/>
                  <a:cs typeface="Times New Roman" panose="02020603050405020304" pitchFamily="18" charset="0"/>
                </a:rPr>
                <a:t>/研磨</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0" name="object 15"/>
            <p:cNvGrpSpPr/>
            <p:nvPr/>
          </p:nvGrpSpPr>
          <p:grpSpPr>
            <a:xfrm>
              <a:off x="7991855" y="3628389"/>
              <a:ext cx="1775460" cy="981710"/>
              <a:chOff x="5591555" y="3873995"/>
              <a:chExt cx="1775460" cy="981710"/>
            </a:xfrm>
          </p:grpSpPr>
          <p:pic>
            <p:nvPicPr>
              <p:cNvPr id="11" name="object 16"/>
              <p:cNvPicPr/>
              <p:nvPr/>
            </p:nvPicPr>
            <p:blipFill>
              <a:blip r:embed="rId4" cstate="print"/>
              <a:stretch>
                <a:fillRect/>
              </a:stretch>
            </p:blipFill>
            <p:spPr>
              <a:xfrm>
                <a:off x="5591555" y="3873995"/>
                <a:ext cx="1775459" cy="981468"/>
              </a:xfrm>
              <a:prstGeom prst="rect">
                <a:avLst/>
              </a:prstGeom>
            </p:spPr>
          </p:pic>
          <p:sp>
            <p:nvSpPr>
              <p:cNvPr id="12" name="object 17"/>
              <p:cNvSpPr/>
              <p:nvPr/>
            </p:nvSpPr>
            <p:spPr>
              <a:xfrm>
                <a:off x="5653277" y="3915918"/>
                <a:ext cx="1656714" cy="862965"/>
              </a:xfrm>
              <a:custGeom>
                <a:avLst/>
                <a:gdLst/>
                <a:ahLst/>
                <a:cxnLst/>
                <a:rect l="l" t="t" r="r" b="b"/>
                <a:pathLst>
                  <a:path w="1656715" h="862964">
                    <a:moveTo>
                      <a:pt x="1512824" y="0"/>
                    </a:moveTo>
                    <a:lnTo>
                      <a:pt x="143763" y="0"/>
                    </a:lnTo>
                    <a:lnTo>
                      <a:pt x="98332" y="7331"/>
                    </a:lnTo>
                    <a:lnTo>
                      <a:pt x="58869" y="27744"/>
                    </a:lnTo>
                    <a:lnTo>
                      <a:pt x="27744" y="58869"/>
                    </a:lnTo>
                    <a:lnTo>
                      <a:pt x="7331" y="98332"/>
                    </a:lnTo>
                    <a:lnTo>
                      <a:pt x="0" y="143763"/>
                    </a:lnTo>
                    <a:lnTo>
                      <a:pt x="0" y="718819"/>
                    </a:lnTo>
                    <a:lnTo>
                      <a:pt x="7331" y="764251"/>
                    </a:lnTo>
                    <a:lnTo>
                      <a:pt x="27744" y="803714"/>
                    </a:lnTo>
                    <a:lnTo>
                      <a:pt x="58869" y="834839"/>
                    </a:lnTo>
                    <a:lnTo>
                      <a:pt x="98332" y="855252"/>
                    </a:lnTo>
                    <a:lnTo>
                      <a:pt x="143763" y="862583"/>
                    </a:lnTo>
                    <a:lnTo>
                      <a:pt x="1512824" y="862583"/>
                    </a:lnTo>
                    <a:lnTo>
                      <a:pt x="1558255" y="855252"/>
                    </a:lnTo>
                    <a:lnTo>
                      <a:pt x="1597718" y="834839"/>
                    </a:lnTo>
                    <a:lnTo>
                      <a:pt x="1628843" y="803714"/>
                    </a:lnTo>
                    <a:lnTo>
                      <a:pt x="1649256" y="764251"/>
                    </a:lnTo>
                    <a:lnTo>
                      <a:pt x="1656588" y="718819"/>
                    </a:lnTo>
                    <a:lnTo>
                      <a:pt x="1656588" y="143763"/>
                    </a:lnTo>
                    <a:lnTo>
                      <a:pt x="1649256" y="98332"/>
                    </a:lnTo>
                    <a:lnTo>
                      <a:pt x="1628843" y="58869"/>
                    </a:lnTo>
                    <a:lnTo>
                      <a:pt x="1597718" y="27744"/>
                    </a:lnTo>
                    <a:lnTo>
                      <a:pt x="1558255" y="7331"/>
                    </a:lnTo>
                    <a:lnTo>
                      <a:pt x="1512824" y="0"/>
                    </a:lnTo>
                    <a:close/>
                  </a:path>
                </a:pathLst>
              </a:custGeom>
              <a:solidFill>
                <a:srgbClr val="BADFE2"/>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object 18"/>
              <p:cNvSpPr/>
              <p:nvPr/>
            </p:nvSpPr>
            <p:spPr>
              <a:xfrm>
                <a:off x="5653277" y="3915918"/>
                <a:ext cx="1656714" cy="862965"/>
              </a:xfrm>
              <a:custGeom>
                <a:avLst/>
                <a:gdLst/>
                <a:ahLst/>
                <a:cxnLst/>
                <a:rect l="l" t="t" r="r" b="b"/>
                <a:pathLst>
                  <a:path w="1656715" h="862964">
                    <a:moveTo>
                      <a:pt x="0" y="143763"/>
                    </a:moveTo>
                    <a:lnTo>
                      <a:pt x="7331" y="98332"/>
                    </a:lnTo>
                    <a:lnTo>
                      <a:pt x="27744" y="58869"/>
                    </a:lnTo>
                    <a:lnTo>
                      <a:pt x="58869" y="27744"/>
                    </a:lnTo>
                    <a:lnTo>
                      <a:pt x="98332" y="7331"/>
                    </a:lnTo>
                    <a:lnTo>
                      <a:pt x="143763" y="0"/>
                    </a:lnTo>
                    <a:lnTo>
                      <a:pt x="1512824" y="0"/>
                    </a:lnTo>
                    <a:lnTo>
                      <a:pt x="1558255" y="7331"/>
                    </a:lnTo>
                    <a:lnTo>
                      <a:pt x="1597718" y="27744"/>
                    </a:lnTo>
                    <a:lnTo>
                      <a:pt x="1628843" y="58869"/>
                    </a:lnTo>
                    <a:lnTo>
                      <a:pt x="1649256" y="98332"/>
                    </a:lnTo>
                    <a:lnTo>
                      <a:pt x="1656588" y="143763"/>
                    </a:lnTo>
                    <a:lnTo>
                      <a:pt x="1656588" y="718819"/>
                    </a:lnTo>
                    <a:lnTo>
                      <a:pt x="1649256" y="764251"/>
                    </a:lnTo>
                    <a:lnTo>
                      <a:pt x="1628843" y="803714"/>
                    </a:lnTo>
                    <a:lnTo>
                      <a:pt x="1597718" y="834839"/>
                    </a:lnTo>
                    <a:lnTo>
                      <a:pt x="1558255" y="855252"/>
                    </a:lnTo>
                    <a:lnTo>
                      <a:pt x="1512824" y="862583"/>
                    </a:lnTo>
                    <a:lnTo>
                      <a:pt x="143763" y="862583"/>
                    </a:lnTo>
                    <a:lnTo>
                      <a:pt x="98332" y="855252"/>
                    </a:lnTo>
                    <a:lnTo>
                      <a:pt x="58869" y="834839"/>
                    </a:lnTo>
                    <a:lnTo>
                      <a:pt x="27744" y="803714"/>
                    </a:lnTo>
                    <a:lnTo>
                      <a:pt x="7331" y="764251"/>
                    </a:lnTo>
                    <a:lnTo>
                      <a:pt x="0" y="718819"/>
                    </a:lnTo>
                    <a:lnTo>
                      <a:pt x="0" y="143763"/>
                    </a:lnTo>
                    <a:close/>
                  </a:path>
                </a:pathLst>
              </a:custGeom>
              <a:ln w="38100">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4" name="object 19"/>
            <p:cNvSpPr txBox="1"/>
            <p:nvPr/>
          </p:nvSpPr>
          <p:spPr>
            <a:xfrm>
              <a:off x="8360204" y="3879028"/>
              <a:ext cx="1084404" cy="410556"/>
            </a:xfrm>
            <a:prstGeom prst="rect">
              <a:avLst/>
            </a:prstGeom>
          </p:spPr>
          <p:txBody>
            <a:bodyPr vert="horz" wrap="square" lIns="0" tIns="12700" rIns="0" bIns="0" rtlCol="0">
              <a:spAutoFit/>
            </a:bodyPr>
            <a:lstStyle/>
            <a:p>
              <a:pPr algn="ctr">
                <a:lnSpc>
                  <a:spcPct val="100000"/>
                </a:lnSpc>
              </a:pPr>
              <a:r>
                <a:rPr sz="2400" spc="-20" dirty="0">
                  <a:latin typeface="Times New Roman" panose="02020603050405020304" pitchFamily="18" charset="0"/>
                  <a:ea typeface="標楷體" panose="03000509000000000000" pitchFamily="65" charset="-120"/>
                  <a:cs typeface="Times New Roman" panose="02020603050405020304" pitchFamily="18" charset="0"/>
                </a:rPr>
                <a:t>焊接組裝</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5" name="object 20"/>
            <p:cNvGrpSpPr/>
            <p:nvPr/>
          </p:nvGrpSpPr>
          <p:grpSpPr>
            <a:xfrm>
              <a:off x="5401055" y="3628389"/>
              <a:ext cx="1774189" cy="981710"/>
              <a:chOff x="3000755" y="3873995"/>
              <a:chExt cx="1774189" cy="981710"/>
            </a:xfrm>
          </p:grpSpPr>
          <p:pic>
            <p:nvPicPr>
              <p:cNvPr id="16" name="object 21"/>
              <p:cNvPicPr/>
              <p:nvPr/>
            </p:nvPicPr>
            <p:blipFill>
              <a:blip r:embed="rId3" cstate="print"/>
              <a:stretch>
                <a:fillRect/>
              </a:stretch>
            </p:blipFill>
            <p:spPr>
              <a:xfrm>
                <a:off x="3000755" y="3873995"/>
                <a:ext cx="1773936" cy="981468"/>
              </a:xfrm>
              <a:prstGeom prst="rect">
                <a:avLst/>
              </a:prstGeom>
            </p:spPr>
          </p:pic>
          <p:sp>
            <p:nvSpPr>
              <p:cNvPr id="17" name="object 22"/>
              <p:cNvSpPr/>
              <p:nvPr/>
            </p:nvSpPr>
            <p:spPr>
              <a:xfrm>
                <a:off x="3062477" y="3915918"/>
                <a:ext cx="1655445" cy="862965"/>
              </a:xfrm>
              <a:custGeom>
                <a:avLst/>
                <a:gdLst/>
                <a:ahLst/>
                <a:cxnLst/>
                <a:rect l="l" t="t" r="r" b="b"/>
                <a:pathLst>
                  <a:path w="1655445" h="862964">
                    <a:moveTo>
                      <a:pt x="1511300" y="0"/>
                    </a:moveTo>
                    <a:lnTo>
                      <a:pt x="143764" y="0"/>
                    </a:lnTo>
                    <a:lnTo>
                      <a:pt x="98332" y="7331"/>
                    </a:lnTo>
                    <a:lnTo>
                      <a:pt x="58869" y="27744"/>
                    </a:lnTo>
                    <a:lnTo>
                      <a:pt x="27744" y="58869"/>
                    </a:lnTo>
                    <a:lnTo>
                      <a:pt x="7331" y="98332"/>
                    </a:lnTo>
                    <a:lnTo>
                      <a:pt x="0" y="143763"/>
                    </a:lnTo>
                    <a:lnTo>
                      <a:pt x="0" y="718819"/>
                    </a:lnTo>
                    <a:lnTo>
                      <a:pt x="7331" y="764251"/>
                    </a:lnTo>
                    <a:lnTo>
                      <a:pt x="27744" y="803714"/>
                    </a:lnTo>
                    <a:lnTo>
                      <a:pt x="58869" y="834839"/>
                    </a:lnTo>
                    <a:lnTo>
                      <a:pt x="98332" y="855252"/>
                    </a:lnTo>
                    <a:lnTo>
                      <a:pt x="143764" y="862583"/>
                    </a:lnTo>
                    <a:lnTo>
                      <a:pt x="1511300" y="862583"/>
                    </a:lnTo>
                    <a:lnTo>
                      <a:pt x="1556731" y="855252"/>
                    </a:lnTo>
                    <a:lnTo>
                      <a:pt x="1596194" y="834839"/>
                    </a:lnTo>
                    <a:lnTo>
                      <a:pt x="1627319" y="803714"/>
                    </a:lnTo>
                    <a:lnTo>
                      <a:pt x="1647732" y="764251"/>
                    </a:lnTo>
                    <a:lnTo>
                      <a:pt x="1655064" y="718819"/>
                    </a:lnTo>
                    <a:lnTo>
                      <a:pt x="1655064" y="143763"/>
                    </a:lnTo>
                    <a:lnTo>
                      <a:pt x="1647732" y="98332"/>
                    </a:lnTo>
                    <a:lnTo>
                      <a:pt x="1627319" y="58869"/>
                    </a:lnTo>
                    <a:lnTo>
                      <a:pt x="1596194" y="27744"/>
                    </a:lnTo>
                    <a:lnTo>
                      <a:pt x="1556731" y="7331"/>
                    </a:lnTo>
                    <a:lnTo>
                      <a:pt x="1511300" y="0"/>
                    </a:lnTo>
                    <a:close/>
                  </a:path>
                </a:pathLst>
              </a:custGeom>
              <a:solidFill>
                <a:srgbClr val="BADFE2"/>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object 23"/>
              <p:cNvSpPr/>
              <p:nvPr/>
            </p:nvSpPr>
            <p:spPr>
              <a:xfrm>
                <a:off x="3062477" y="3915918"/>
                <a:ext cx="1655445" cy="862965"/>
              </a:xfrm>
              <a:custGeom>
                <a:avLst/>
                <a:gdLst/>
                <a:ahLst/>
                <a:cxnLst/>
                <a:rect l="l" t="t" r="r" b="b"/>
                <a:pathLst>
                  <a:path w="1655445" h="862964">
                    <a:moveTo>
                      <a:pt x="0" y="143763"/>
                    </a:moveTo>
                    <a:lnTo>
                      <a:pt x="7331" y="98332"/>
                    </a:lnTo>
                    <a:lnTo>
                      <a:pt x="27744" y="58869"/>
                    </a:lnTo>
                    <a:lnTo>
                      <a:pt x="58869" y="27744"/>
                    </a:lnTo>
                    <a:lnTo>
                      <a:pt x="98332" y="7331"/>
                    </a:lnTo>
                    <a:lnTo>
                      <a:pt x="143764" y="0"/>
                    </a:lnTo>
                    <a:lnTo>
                      <a:pt x="1511300" y="0"/>
                    </a:lnTo>
                    <a:lnTo>
                      <a:pt x="1556731" y="7331"/>
                    </a:lnTo>
                    <a:lnTo>
                      <a:pt x="1596194" y="27744"/>
                    </a:lnTo>
                    <a:lnTo>
                      <a:pt x="1627319" y="58869"/>
                    </a:lnTo>
                    <a:lnTo>
                      <a:pt x="1647732" y="98332"/>
                    </a:lnTo>
                    <a:lnTo>
                      <a:pt x="1655064" y="143763"/>
                    </a:lnTo>
                    <a:lnTo>
                      <a:pt x="1655064" y="718819"/>
                    </a:lnTo>
                    <a:lnTo>
                      <a:pt x="1647732" y="764251"/>
                    </a:lnTo>
                    <a:lnTo>
                      <a:pt x="1627319" y="803714"/>
                    </a:lnTo>
                    <a:lnTo>
                      <a:pt x="1596194" y="834839"/>
                    </a:lnTo>
                    <a:lnTo>
                      <a:pt x="1556731" y="855252"/>
                    </a:lnTo>
                    <a:lnTo>
                      <a:pt x="1511300" y="862583"/>
                    </a:lnTo>
                    <a:lnTo>
                      <a:pt x="143764" y="862583"/>
                    </a:lnTo>
                    <a:lnTo>
                      <a:pt x="98332" y="855252"/>
                    </a:lnTo>
                    <a:lnTo>
                      <a:pt x="58869" y="834839"/>
                    </a:lnTo>
                    <a:lnTo>
                      <a:pt x="27744" y="803714"/>
                    </a:lnTo>
                    <a:lnTo>
                      <a:pt x="7331" y="764251"/>
                    </a:lnTo>
                    <a:lnTo>
                      <a:pt x="0" y="718819"/>
                    </a:lnTo>
                    <a:lnTo>
                      <a:pt x="0" y="143763"/>
                    </a:lnTo>
                    <a:close/>
                  </a:path>
                </a:pathLst>
              </a:custGeom>
              <a:ln w="38100">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9" name="object 24"/>
            <p:cNvSpPr txBox="1"/>
            <p:nvPr/>
          </p:nvSpPr>
          <p:spPr>
            <a:xfrm>
              <a:off x="5728840" y="3896516"/>
              <a:ext cx="1117729" cy="410556"/>
            </a:xfrm>
            <a:prstGeom prst="rect">
              <a:avLst/>
            </a:prstGeom>
          </p:spPr>
          <p:txBody>
            <a:bodyPr vert="horz" wrap="square" lIns="0" tIns="12700" rIns="0" bIns="0" rtlCol="0">
              <a:spAutoFit/>
            </a:bodyPr>
            <a:lstStyle/>
            <a:p>
              <a:pPr>
                <a:lnSpc>
                  <a:spcPct val="100000"/>
                </a:lnSpc>
              </a:pPr>
              <a:r>
                <a:rPr sz="2400" spc="-20" dirty="0">
                  <a:latin typeface="Times New Roman" panose="02020603050405020304" pitchFamily="18" charset="0"/>
                  <a:ea typeface="標楷體" panose="03000509000000000000" pitchFamily="65" charset="-120"/>
                  <a:cs typeface="Times New Roman" panose="02020603050405020304" pitchFamily="18" charset="0"/>
                </a:rPr>
                <a:t>包裝出貨</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0" name="object 25"/>
            <p:cNvGrpSpPr/>
            <p:nvPr/>
          </p:nvGrpSpPr>
          <p:grpSpPr>
            <a:xfrm>
              <a:off x="3742944" y="819669"/>
              <a:ext cx="6728459" cy="5424805"/>
              <a:chOff x="1342644" y="1065275"/>
              <a:chExt cx="6728459" cy="5424805"/>
            </a:xfrm>
          </p:grpSpPr>
          <p:pic>
            <p:nvPicPr>
              <p:cNvPr id="21" name="object 26"/>
              <p:cNvPicPr/>
              <p:nvPr/>
            </p:nvPicPr>
            <p:blipFill>
              <a:blip r:embed="rId5" cstate="print"/>
              <a:stretch>
                <a:fillRect/>
              </a:stretch>
            </p:blipFill>
            <p:spPr>
              <a:xfrm>
                <a:off x="1356360" y="1946147"/>
                <a:ext cx="1748027" cy="1746503"/>
              </a:xfrm>
              <a:prstGeom prst="rect">
                <a:avLst/>
              </a:prstGeom>
            </p:spPr>
          </p:pic>
          <p:pic>
            <p:nvPicPr>
              <p:cNvPr id="22" name="object 27"/>
              <p:cNvPicPr/>
              <p:nvPr/>
            </p:nvPicPr>
            <p:blipFill>
              <a:blip r:embed="rId6" cstate="print"/>
              <a:stretch>
                <a:fillRect/>
              </a:stretch>
            </p:blipFill>
            <p:spPr>
              <a:xfrm>
                <a:off x="1399032" y="1926213"/>
                <a:ext cx="1667256" cy="1711197"/>
              </a:xfrm>
              <a:prstGeom prst="rect">
                <a:avLst/>
              </a:prstGeom>
            </p:spPr>
          </p:pic>
          <p:sp>
            <p:nvSpPr>
              <p:cNvPr id="23" name="object 28"/>
              <p:cNvSpPr/>
              <p:nvPr/>
            </p:nvSpPr>
            <p:spPr>
              <a:xfrm>
                <a:off x="3203448" y="1392935"/>
                <a:ext cx="577850" cy="433070"/>
              </a:xfrm>
              <a:custGeom>
                <a:avLst/>
                <a:gdLst/>
                <a:ahLst/>
                <a:cxnLst/>
                <a:rect l="l" t="t" r="r" b="b"/>
                <a:pathLst>
                  <a:path w="577850" h="433069">
                    <a:moveTo>
                      <a:pt x="360934" y="0"/>
                    </a:moveTo>
                    <a:lnTo>
                      <a:pt x="360934" y="108203"/>
                    </a:lnTo>
                    <a:lnTo>
                      <a:pt x="0" y="108203"/>
                    </a:lnTo>
                    <a:lnTo>
                      <a:pt x="0" y="324612"/>
                    </a:lnTo>
                    <a:lnTo>
                      <a:pt x="360934" y="324612"/>
                    </a:lnTo>
                    <a:lnTo>
                      <a:pt x="360934" y="432815"/>
                    </a:lnTo>
                    <a:lnTo>
                      <a:pt x="577596" y="216408"/>
                    </a:lnTo>
                    <a:lnTo>
                      <a:pt x="360934" y="0"/>
                    </a:lnTo>
                    <a:close/>
                  </a:path>
                </a:pathLst>
              </a:custGeom>
              <a:solidFill>
                <a:srgbClr val="BADFE2"/>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object 29"/>
              <p:cNvSpPr/>
              <p:nvPr/>
            </p:nvSpPr>
            <p:spPr>
              <a:xfrm>
                <a:off x="3203448" y="1392935"/>
                <a:ext cx="577850" cy="433070"/>
              </a:xfrm>
              <a:custGeom>
                <a:avLst/>
                <a:gdLst/>
                <a:ahLst/>
                <a:cxnLst/>
                <a:rect l="l" t="t" r="r" b="b"/>
                <a:pathLst>
                  <a:path w="577850" h="433069">
                    <a:moveTo>
                      <a:pt x="0" y="108203"/>
                    </a:moveTo>
                    <a:lnTo>
                      <a:pt x="360934" y="108203"/>
                    </a:lnTo>
                    <a:lnTo>
                      <a:pt x="360934" y="0"/>
                    </a:lnTo>
                    <a:lnTo>
                      <a:pt x="577596" y="216408"/>
                    </a:lnTo>
                    <a:lnTo>
                      <a:pt x="360934" y="432815"/>
                    </a:lnTo>
                    <a:lnTo>
                      <a:pt x="360934" y="324612"/>
                    </a:lnTo>
                    <a:lnTo>
                      <a:pt x="0" y="324612"/>
                    </a:lnTo>
                    <a:lnTo>
                      <a:pt x="0" y="108203"/>
                    </a:lnTo>
                    <a:close/>
                  </a:path>
                </a:pathLst>
              </a:custGeom>
              <a:ln w="1219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object 30"/>
              <p:cNvSpPr/>
              <p:nvPr/>
            </p:nvSpPr>
            <p:spPr>
              <a:xfrm>
                <a:off x="5652515" y="1392935"/>
                <a:ext cx="576580" cy="433070"/>
              </a:xfrm>
              <a:custGeom>
                <a:avLst/>
                <a:gdLst/>
                <a:ahLst/>
                <a:cxnLst/>
                <a:rect l="l" t="t" r="r" b="b"/>
                <a:pathLst>
                  <a:path w="576579" h="433069">
                    <a:moveTo>
                      <a:pt x="359410" y="0"/>
                    </a:moveTo>
                    <a:lnTo>
                      <a:pt x="359410" y="108203"/>
                    </a:lnTo>
                    <a:lnTo>
                      <a:pt x="0" y="108203"/>
                    </a:lnTo>
                    <a:lnTo>
                      <a:pt x="0" y="324612"/>
                    </a:lnTo>
                    <a:lnTo>
                      <a:pt x="359410" y="324612"/>
                    </a:lnTo>
                    <a:lnTo>
                      <a:pt x="359410" y="432815"/>
                    </a:lnTo>
                    <a:lnTo>
                      <a:pt x="576072" y="216408"/>
                    </a:lnTo>
                    <a:lnTo>
                      <a:pt x="359410" y="0"/>
                    </a:lnTo>
                    <a:close/>
                  </a:path>
                </a:pathLst>
              </a:custGeom>
              <a:solidFill>
                <a:srgbClr val="BADFE2"/>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object 31"/>
              <p:cNvSpPr/>
              <p:nvPr/>
            </p:nvSpPr>
            <p:spPr>
              <a:xfrm>
                <a:off x="5652515" y="1392935"/>
                <a:ext cx="576580" cy="433070"/>
              </a:xfrm>
              <a:custGeom>
                <a:avLst/>
                <a:gdLst/>
                <a:ahLst/>
                <a:cxnLst/>
                <a:rect l="l" t="t" r="r" b="b"/>
                <a:pathLst>
                  <a:path w="576579" h="433069">
                    <a:moveTo>
                      <a:pt x="0" y="108203"/>
                    </a:moveTo>
                    <a:lnTo>
                      <a:pt x="359410" y="108203"/>
                    </a:lnTo>
                    <a:lnTo>
                      <a:pt x="359410" y="0"/>
                    </a:lnTo>
                    <a:lnTo>
                      <a:pt x="576072" y="216408"/>
                    </a:lnTo>
                    <a:lnTo>
                      <a:pt x="359410" y="432815"/>
                    </a:lnTo>
                    <a:lnTo>
                      <a:pt x="359410" y="324612"/>
                    </a:lnTo>
                    <a:lnTo>
                      <a:pt x="0" y="324612"/>
                    </a:lnTo>
                    <a:lnTo>
                      <a:pt x="0" y="108203"/>
                    </a:lnTo>
                    <a:close/>
                  </a:path>
                </a:pathLst>
              </a:custGeom>
              <a:ln w="1219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7" name="object 32"/>
              <p:cNvPicPr/>
              <p:nvPr/>
            </p:nvPicPr>
            <p:blipFill>
              <a:blip r:embed="rId5" cstate="print"/>
              <a:stretch>
                <a:fillRect/>
              </a:stretch>
            </p:blipFill>
            <p:spPr>
              <a:xfrm>
                <a:off x="3803904" y="2016251"/>
                <a:ext cx="1748027" cy="1748028"/>
              </a:xfrm>
              <a:prstGeom prst="rect">
                <a:avLst/>
              </a:prstGeom>
            </p:spPr>
          </p:pic>
          <p:pic>
            <p:nvPicPr>
              <p:cNvPr id="28" name="object 33"/>
              <p:cNvPicPr/>
              <p:nvPr/>
            </p:nvPicPr>
            <p:blipFill>
              <a:blip r:embed="rId7" cstate="print"/>
              <a:stretch>
                <a:fillRect/>
              </a:stretch>
            </p:blipFill>
            <p:spPr>
              <a:xfrm>
                <a:off x="3846576" y="2036063"/>
                <a:ext cx="1667256" cy="1667256"/>
              </a:xfrm>
              <a:prstGeom prst="rect">
                <a:avLst/>
              </a:prstGeom>
            </p:spPr>
          </p:pic>
          <p:pic>
            <p:nvPicPr>
              <p:cNvPr id="29" name="object 34"/>
              <p:cNvPicPr/>
              <p:nvPr/>
            </p:nvPicPr>
            <p:blipFill>
              <a:blip r:embed="rId8" cstate="print"/>
              <a:stretch>
                <a:fillRect/>
              </a:stretch>
            </p:blipFill>
            <p:spPr>
              <a:xfrm>
                <a:off x="6326123" y="2089403"/>
                <a:ext cx="1744979" cy="1746504"/>
              </a:xfrm>
              <a:prstGeom prst="rect">
                <a:avLst/>
              </a:prstGeom>
            </p:spPr>
          </p:pic>
          <p:pic>
            <p:nvPicPr>
              <p:cNvPr id="30" name="object 35"/>
              <p:cNvPicPr/>
              <p:nvPr/>
            </p:nvPicPr>
            <p:blipFill>
              <a:blip r:embed="rId9" cstate="print"/>
              <a:stretch>
                <a:fillRect/>
              </a:stretch>
            </p:blipFill>
            <p:spPr>
              <a:xfrm>
                <a:off x="6368796" y="2109215"/>
                <a:ext cx="1664208" cy="1665732"/>
              </a:xfrm>
              <a:prstGeom prst="rect">
                <a:avLst/>
              </a:prstGeom>
            </p:spPr>
          </p:pic>
          <p:pic>
            <p:nvPicPr>
              <p:cNvPr id="31" name="object 36"/>
              <p:cNvPicPr/>
              <p:nvPr/>
            </p:nvPicPr>
            <p:blipFill>
              <a:blip r:embed="rId10" cstate="print"/>
              <a:stretch>
                <a:fillRect/>
              </a:stretch>
            </p:blipFill>
            <p:spPr>
              <a:xfrm>
                <a:off x="5739553" y="4922447"/>
                <a:ext cx="1633615" cy="1454540"/>
              </a:xfrm>
              <a:prstGeom prst="rect">
                <a:avLst/>
              </a:prstGeom>
            </p:spPr>
          </p:pic>
          <p:pic>
            <p:nvPicPr>
              <p:cNvPr id="32" name="object 37"/>
              <p:cNvPicPr/>
              <p:nvPr/>
            </p:nvPicPr>
            <p:blipFill>
              <a:blip r:embed="rId11" cstate="print"/>
              <a:stretch>
                <a:fillRect/>
              </a:stretch>
            </p:blipFill>
            <p:spPr>
              <a:xfrm>
                <a:off x="3204572" y="4859111"/>
                <a:ext cx="1416786" cy="1630842"/>
              </a:xfrm>
              <a:prstGeom prst="rect">
                <a:avLst/>
              </a:prstGeom>
            </p:spPr>
          </p:pic>
          <p:pic>
            <p:nvPicPr>
              <p:cNvPr id="33" name="object 38"/>
              <p:cNvPicPr/>
              <p:nvPr/>
            </p:nvPicPr>
            <p:blipFill>
              <a:blip r:embed="rId12" cstate="print"/>
              <a:stretch>
                <a:fillRect/>
              </a:stretch>
            </p:blipFill>
            <p:spPr>
              <a:xfrm>
                <a:off x="1342644" y="1065275"/>
                <a:ext cx="1776983" cy="982979"/>
              </a:xfrm>
              <a:prstGeom prst="rect">
                <a:avLst/>
              </a:prstGeom>
            </p:spPr>
          </p:pic>
          <p:sp>
            <p:nvSpPr>
              <p:cNvPr id="34" name="object 39"/>
              <p:cNvSpPr/>
              <p:nvPr/>
            </p:nvSpPr>
            <p:spPr>
              <a:xfrm>
                <a:off x="1404366" y="1107185"/>
                <a:ext cx="1658620" cy="864235"/>
              </a:xfrm>
              <a:custGeom>
                <a:avLst/>
                <a:gdLst/>
                <a:ahLst/>
                <a:cxnLst/>
                <a:rect l="l" t="t" r="r" b="b"/>
                <a:pathLst>
                  <a:path w="1658620" h="864235">
                    <a:moveTo>
                      <a:pt x="1514094" y="0"/>
                    </a:moveTo>
                    <a:lnTo>
                      <a:pt x="144018" y="0"/>
                    </a:lnTo>
                    <a:lnTo>
                      <a:pt x="98511" y="7345"/>
                    </a:lnTo>
                    <a:lnTo>
                      <a:pt x="58978" y="27797"/>
                    </a:lnTo>
                    <a:lnTo>
                      <a:pt x="27797" y="58978"/>
                    </a:lnTo>
                    <a:lnTo>
                      <a:pt x="7345" y="98511"/>
                    </a:lnTo>
                    <a:lnTo>
                      <a:pt x="0" y="144017"/>
                    </a:lnTo>
                    <a:lnTo>
                      <a:pt x="0" y="720089"/>
                    </a:lnTo>
                    <a:lnTo>
                      <a:pt x="7345" y="765596"/>
                    </a:lnTo>
                    <a:lnTo>
                      <a:pt x="27797" y="805129"/>
                    </a:lnTo>
                    <a:lnTo>
                      <a:pt x="58978" y="836310"/>
                    </a:lnTo>
                    <a:lnTo>
                      <a:pt x="98511" y="856762"/>
                    </a:lnTo>
                    <a:lnTo>
                      <a:pt x="144018" y="864108"/>
                    </a:lnTo>
                    <a:lnTo>
                      <a:pt x="1514094" y="864108"/>
                    </a:lnTo>
                    <a:lnTo>
                      <a:pt x="1559600" y="856762"/>
                    </a:lnTo>
                    <a:lnTo>
                      <a:pt x="1599133" y="836310"/>
                    </a:lnTo>
                    <a:lnTo>
                      <a:pt x="1630314" y="805129"/>
                    </a:lnTo>
                    <a:lnTo>
                      <a:pt x="1650766" y="765596"/>
                    </a:lnTo>
                    <a:lnTo>
                      <a:pt x="1658112" y="720089"/>
                    </a:lnTo>
                    <a:lnTo>
                      <a:pt x="1658112" y="144017"/>
                    </a:lnTo>
                    <a:lnTo>
                      <a:pt x="1650766" y="98511"/>
                    </a:lnTo>
                    <a:lnTo>
                      <a:pt x="1630314" y="58978"/>
                    </a:lnTo>
                    <a:lnTo>
                      <a:pt x="1599133" y="27797"/>
                    </a:lnTo>
                    <a:lnTo>
                      <a:pt x="1559600" y="7345"/>
                    </a:lnTo>
                    <a:lnTo>
                      <a:pt x="1514094" y="0"/>
                    </a:lnTo>
                    <a:close/>
                  </a:path>
                </a:pathLst>
              </a:custGeom>
              <a:solidFill>
                <a:srgbClr val="BADFE2"/>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5" name="object 40"/>
              <p:cNvSpPr/>
              <p:nvPr/>
            </p:nvSpPr>
            <p:spPr>
              <a:xfrm>
                <a:off x="1404366" y="1107185"/>
                <a:ext cx="1658620" cy="864235"/>
              </a:xfrm>
              <a:custGeom>
                <a:avLst/>
                <a:gdLst/>
                <a:ahLst/>
                <a:cxnLst/>
                <a:rect l="l" t="t" r="r" b="b"/>
                <a:pathLst>
                  <a:path w="1658620" h="864235">
                    <a:moveTo>
                      <a:pt x="0" y="144017"/>
                    </a:moveTo>
                    <a:lnTo>
                      <a:pt x="7345" y="98511"/>
                    </a:lnTo>
                    <a:lnTo>
                      <a:pt x="27797" y="58978"/>
                    </a:lnTo>
                    <a:lnTo>
                      <a:pt x="58978" y="27797"/>
                    </a:lnTo>
                    <a:lnTo>
                      <a:pt x="98511" y="7345"/>
                    </a:lnTo>
                    <a:lnTo>
                      <a:pt x="144018" y="0"/>
                    </a:lnTo>
                    <a:lnTo>
                      <a:pt x="1514094" y="0"/>
                    </a:lnTo>
                    <a:lnTo>
                      <a:pt x="1559600" y="7345"/>
                    </a:lnTo>
                    <a:lnTo>
                      <a:pt x="1599133" y="27797"/>
                    </a:lnTo>
                    <a:lnTo>
                      <a:pt x="1630314" y="58978"/>
                    </a:lnTo>
                    <a:lnTo>
                      <a:pt x="1650766" y="98511"/>
                    </a:lnTo>
                    <a:lnTo>
                      <a:pt x="1658112" y="144017"/>
                    </a:lnTo>
                    <a:lnTo>
                      <a:pt x="1658112" y="720089"/>
                    </a:lnTo>
                    <a:lnTo>
                      <a:pt x="1650766" y="765596"/>
                    </a:lnTo>
                    <a:lnTo>
                      <a:pt x="1630314" y="805129"/>
                    </a:lnTo>
                    <a:lnTo>
                      <a:pt x="1599133" y="836310"/>
                    </a:lnTo>
                    <a:lnTo>
                      <a:pt x="1559600" y="856762"/>
                    </a:lnTo>
                    <a:lnTo>
                      <a:pt x="1514094" y="864108"/>
                    </a:lnTo>
                    <a:lnTo>
                      <a:pt x="144018" y="864108"/>
                    </a:lnTo>
                    <a:lnTo>
                      <a:pt x="98511" y="856762"/>
                    </a:lnTo>
                    <a:lnTo>
                      <a:pt x="58978" y="836310"/>
                    </a:lnTo>
                    <a:lnTo>
                      <a:pt x="27797" y="805129"/>
                    </a:lnTo>
                    <a:lnTo>
                      <a:pt x="7345" y="765596"/>
                    </a:lnTo>
                    <a:lnTo>
                      <a:pt x="0" y="720089"/>
                    </a:lnTo>
                    <a:lnTo>
                      <a:pt x="0" y="144017"/>
                    </a:lnTo>
                    <a:close/>
                  </a:path>
                </a:pathLst>
              </a:custGeom>
              <a:ln w="38100">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36" name="object 41"/>
            <p:cNvSpPr txBox="1"/>
            <p:nvPr/>
          </p:nvSpPr>
          <p:spPr>
            <a:xfrm>
              <a:off x="4031911" y="1067443"/>
              <a:ext cx="1185560" cy="410556"/>
            </a:xfrm>
            <a:prstGeom prst="rect">
              <a:avLst/>
            </a:prstGeom>
          </p:spPr>
          <p:txBody>
            <a:bodyPr vert="horz" wrap="square" lIns="0" tIns="12700" rIns="0" bIns="0" rtlCol="0">
              <a:spAutoFit/>
            </a:bodyPr>
            <a:lstStyle/>
            <a:p>
              <a:pPr algn="ctr">
                <a:lnSpc>
                  <a:spcPct val="100000"/>
                </a:lnSpc>
                <a:spcBef>
                  <a:spcPts val="100"/>
                </a:spcBef>
              </a:pPr>
              <a:r>
                <a:rPr sz="2400" spc="-15" dirty="0">
                  <a:latin typeface="Times New Roman" panose="02020603050405020304" pitchFamily="18" charset="0"/>
                  <a:ea typeface="標楷體" panose="03000509000000000000" pitchFamily="65" charset="-120"/>
                  <a:cs typeface="Times New Roman" panose="02020603050405020304" pitchFamily="18" charset="0"/>
                </a:rPr>
                <a:t>進料入庫</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7" name="object 42"/>
            <p:cNvGrpSpPr/>
            <p:nvPr/>
          </p:nvGrpSpPr>
          <p:grpSpPr>
            <a:xfrm>
              <a:off x="6190488" y="891285"/>
              <a:ext cx="1777364" cy="981710"/>
              <a:chOff x="3790188" y="1136891"/>
              <a:chExt cx="1777364" cy="981710"/>
            </a:xfrm>
          </p:grpSpPr>
          <p:pic>
            <p:nvPicPr>
              <p:cNvPr id="38" name="object 43"/>
              <p:cNvPicPr/>
              <p:nvPr/>
            </p:nvPicPr>
            <p:blipFill>
              <a:blip r:embed="rId13" cstate="print"/>
              <a:stretch>
                <a:fillRect/>
              </a:stretch>
            </p:blipFill>
            <p:spPr>
              <a:xfrm>
                <a:off x="3790188" y="1136891"/>
                <a:ext cx="1776984" cy="981468"/>
              </a:xfrm>
              <a:prstGeom prst="rect">
                <a:avLst/>
              </a:prstGeom>
            </p:spPr>
          </p:pic>
          <p:sp>
            <p:nvSpPr>
              <p:cNvPr id="39" name="object 44"/>
              <p:cNvSpPr/>
              <p:nvPr/>
            </p:nvSpPr>
            <p:spPr>
              <a:xfrm>
                <a:off x="3851910" y="1178813"/>
                <a:ext cx="1658620" cy="862965"/>
              </a:xfrm>
              <a:custGeom>
                <a:avLst/>
                <a:gdLst/>
                <a:ahLst/>
                <a:cxnLst/>
                <a:rect l="l" t="t" r="r" b="b"/>
                <a:pathLst>
                  <a:path w="1658620" h="862964">
                    <a:moveTo>
                      <a:pt x="1514348" y="0"/>
                    </a:moveTo>
                    <a:lnTo>
                      <a:pt x="143763" y="0"/>
                    </a:lnTo>
                    <a:lnTo>
                      <a:pt x="98332" y="7331"/>
                    </a:lnTo>
                    <a:lnTo>
                      <a:pt x="58869" y="27744"/>
                    </a:lnTo>
                    <a:lnTo>
                      <a:pt x="27744" y="58869"/>
                    </a:lnTo>
                    <a:lnTo>
                      <a:pt x="7331" y="98332"/>
                    </a:lnTo>
                    <a:lnTo>
                      <a:pt x="0" y="143763"/>
                    </a:lnTo>
                    <a:lnTo>
                      <a:pt x="0" y="718820"/>
                    </a:lnTo>
                    <a:lnTo>
                      <a:pt x="7331" y="764251"/>
                    </a:lnTo>
                    <a:lnTo>
                      <a:pt x="27744" y="803714"/>
                    </a:lnTo>
                    <a:lnTo>
                      <a:pt x="58869" y="834839"/>
                    </a:lnTo>
                    <a:lnTo>
                      <a:pt x="98332" y="855252"/>
                    </a:lnTo>
                    <a:lnTo>
                      <a:pt x="143763" y="862584"/>
                    </a:lnTo>
                    <a:lnTo>
                      <a:pt x="1514348" y="862584"/>
                    </a:lnTo>
                    <a:lnTo>
                      <a:pt x="1559779" y="855252"/>
                    </a:lnTo>
                    <a:lnTo>
                      <a:pt x="1599242" y="834839"/>
                    </a:lnTo>
                    <a:lnTo>
                      <a:pt x="1630367" y="803714"/>
                    </a:lnTo>
                    <a:lnTo>
                      <a:pt x="1650780" y="764251"/>
                    </a:lnTo>
                    <a:lnTo>
                      <a:pt x="1658112" y="718820"/>
                    </a:lnTo>
                    <a:lnTo>
                      <a:pt x="1658112" y="143763"/>
                    </a:lnTo>
                    <a:lnTo>
                      <a:pt x="1650780" y="98332"/>
                    </a:lnTo>
                    <a:lnTo>
                      <a:pt x="1630367" y="58869"/>
                    </a:lnTo>
                    <a:lnTo>
                      <a:pt x="1599242" y="27744"/>
                    </a:lnTo>
                    <a:lnTo>
                      <a:pt x="1559779" y="7331"/>
                    </a:lnTo>
                    <a:lnTo>
                      <a:pt x="1514348" y="0"/>
                    </a:lnTo>
                    <a:close/>
                  </a:path>
                </a:pathLst>
              </a:custGeom>
              <a:solidFill>
                <a:srgbClr val="BADFE2"/>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0" name="object 45"/>
              <p:cNvSpPr/>
              <p:nvPr/>
            </p:nvSpPr>
            <p:spPr>
              <a:xfrm>
                <a:off x="3851910" y="1178813"/>
                <a:ext cx="1658620" cy="862965"/>
              </a:xfrm>
              <a:custGeom>
                <a:avLst/>
                <a:gdLst/>
                <a:ahLst/>
                <a:cxnLst/>
                <a:rect l="l" t="t" r="r" b="b"/>
                <a:pathLst>
                  <a:path w="1658620" h="862964">
                    <a:moveTo>
                      <a:pt x="0" y="143763"/>
                    </a:moveTo>
                    <a:lnTo>
                      <a:pt x="7331" y="98332"/>
                    </a:lnTo>
                    <a:lnTo>
                      <a:pt x="27744" y="58869"/>
                    </a:lnTo>
                    <a:lnTo>
                      <a:pt x="58869" y="27744"/>
                    </a:lnTo>
                    <a:lnTo>
                      <a:pt x="98332" y="7331"/>
                    </a:lnTo>
                    <a:lnTo>
                      <a:pt x="143763" y="0"/>
                    </a:lnTo>
                    <a:lnTo>
                      <a:pt x="1514348" y="0"/>
                    </a:lnTo>
                    <a:lnTo>
                      <a:pt x="1559779" y="7331"/>
                    </a:lnTo>
                    <a:lnTo>
                      <a:pt x="1599242" y="27744"/>
                    </a:lnTo>
                    <a:lnTo>
                      <a:pt x="1630367" y="58869"/>
                    </a:lnTo>
                    <a:lnTo>
                      <a:pt x="1650780" y="98332"/>
                    </a:lnTo>
                    <a:lnTo>
                      <a:pt x="1658112" y="143763"/>
                    </a:lnTo>
                    <a:lnTo>
                      <a:pt x="1658112" y="718820"/>
                    </a:lnTo>
                    <a:lnTo>
                      <a:pt x="1650780" y="764251"/>
                    </a:lnTo>
                    <a:lnTo>
                      <a:pt x="1630367" y="803714"/>
                    </a:lnTo>
                    <a:lnTo>
                      <a:pt x="1599242" y="834839"/>
                    </a:lnTo>
                    <a:lnTo>
                      <a:pt x="1559779" y="855252"/>
                    </a:lnTo>
                    <a:lnTo>
                      <a:pt x="1514348" y="862584"/>
                    </a:lnTo>
                    <a:lnTo>
                      <a:pt x="143763" y="862584"/>
                    </a:lnTo>
                    <a:lnTo>
                      <a:pt x="98332" y="855252"/>
                    </a:lnTo>
                    <a:lnTo>
                      <a:pt x="58869" y="834839"/>
                    </a:lnTo>
                    <a:lnTo>
                      <a:pt x="27744" y="803714"/>
                    </a:lnTo>
                    <a:lnTo>
                      <a:pt x="7331" y="764251"/>
                    </a:lnTo>
                    <a:lnTo>
                      <a:pt x="0" y="718820"/>
                    </a:lnTo>
                    <a:lnTo>
                      <a:pt x="0" y="143763"/>
                    </a:lnTo>
                    <a:close/>
                  </a:path>
                </a:pathLst>
              </a:custGeom>
              <a:ln w="38100">
                <a:solidFill>
                  <a:srgbClr val="FFFFFF"/>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41" name="object 46"/>
            <p:cNvSpPr txBox="1"/>
            <p:nvPr/>
          </p:nvSpPr>
          <p:spPr>
            <a:xfrm>
              <a:off x="6468564" y="1148953"/>
              <a:ext cx="1106186" cy="410556"/>
            </a:xfrm>
            <a:prstGeom prst="rect">
              <a:avLst/>
            </a:prstGeom>
          </p:spPr>
          <p:txBody>
            <a:bodyPr vert="horz" wrap="square" lIns="0" tIns="12700" rIns="0" bIns="0" rtlCol="0">
              <a:spAutoFit/>
            </a:bodyPr>
            <a:lstStyle/>
            <a:p>
              <a:pPr>
                <a:lnSpc>
                  <a:spcPct val="100000"/>
                </a:lnSpc>
                <a:spcBef>
                  <a:spcPts val="100"/>
                </a:spcBef>
              </a:pPr>
              <a:r>
                <a:rPr sz="2400" spc="-15" dirty="0">
                  <a:latin typeface="Times New Roman" panose="02020603050405020304" pitchFamily="18" charset="0"/>
                  <a:ea typeface="標楷體" panose="03000509000000000000" pitchFamily="65" charset="-120"/>
                  <a:cs typeface="Times New Roman" panose="02020603050405020304" pitchFamily="18" charset="0"/>
                </a:rPr>
                <a:t>原件衝壓</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2" name="object 47"/>
            <p:cNvGrpSpPr/>
            <p:nvPr/>
          </p:nvGrpSpPr>
          <p:grpSpPr>
            <a:xfrm>
              <a:off x="3550919" y="693177"/>
              <a:ext cx="6934200" cy="5840095"/>
              <a:chOff x="1150619" y="938783"/>
              <a:chExt cx="6934200" cy="5840095"/>
            </a:xfrm>
          </p:grpSpPr>
          <p:pic>
            <p:nvPicPr>
              <p:cNvPr id="43" name="object 48"/>
              <p:cNvPicPr/>
              <p:nvPr/>
            </p:nvPicPr>
            <p:blipFill>
              <a:blip r:embed="rId14" cstate="print"/>
              <a:stretch>
                <a:fillRect/>
              </a:stretch>
            </p:blipFill>
            <p:spPr>
              <a:xfrm>
                <a:off x="7367016" y="3901427"/>
                <a:ext cx="601230" cy="671334"/>
              </a:xfrm>
              <a:prstGeom prst="rect">
                <a:avLst/>
              </a:prstGeom>
            </p:spPr>
          </p:pic>
          <p:sp>
            <p:nvSpPr>
              <p:cNvPr id="44" name="object 49"/>
              <p:cNvSpPr/>
              <p:nvPr/>
            </p:nvSpPr>
            <p:spPr>
              <a:xfrm>
                <a:off x="4860035" y="4201668"/>
                <a:ext cx="576580" cy="431800"/>
              </a:xfrm>
              <a:custGeom>
                <a:avLst/>
                <a:gdLst/>
                <a:ahLst/>
                <a:cxnLst/>
                <a:rect l="l" t="t" r="r" b="b"/>
                <a:pathLst>
                  <a:path w="576579" h="431800">
                    <a:moveTo>
                      <a:pt x="215900" y="0"/>
                    </a:moveTo>
                    <a:lnTo>
                      <a:pt x="0" y="215645"/>
                    </a:lnTo>
                    <a:lnTo>
                      <a:pt x="215900" y="431291"/>
                    </a:lnTo>
                    <a:lnTo>
                      <a:pt x="215900" y="323468"/>
                    </a:lnTo>
                    <a:lnTo>
                      <a:pt x="576072" y="323468"/>
                    </a:lnTo>
                    <a:lnTo>
                      <a:pt x="576072" y="107822"/>
                    </a:lnTo>
                    <a:lnTo>
                      <a:pt x="215900" y="107822"/>
                    </a:lnTo>
                    <a:lnTo>
                      <a:pt x="215900" y="0"/>
                    </a:lnTo>
                    <a:close/>
                  </a:path>
                </a:pathLst>
              </a:custGeom>
              <a:solidFill>
                <a:srgbClr val="BADFE2"/>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5" name="object 50"/>
              <p:cNvSpPr/>
              <p:nvPr/>
            </p:nvSpPr>
            <p:spPr>
              <a:xfrm>
                <a:off x="4860035" y="4201668"/>
                <a:ext cx="576580" cy="431800"/>
              </a:xfrm>
              <a:custGeom>
                <a:avLst/>
                <a:gdLst/>
                <a:ahLst/>
                <a:cxnLst/>
                <a:rect l="l" t="t" r="r" b="b"/>
                <a:pathLst>
                  <a:path w="576579" h="431800">
                    <a:moveTo>
                      <a:pt x="576072" y="323468"/>
                    </a:moveTo>
                    <a:lnTo>
                      <a:pt x="215900" y="323468"/>
                    </a:lnTo>
                    <a:lnTo>
                      <a:pt x="215900" y="431291"/>
                    </a:lnTo>
                    <a:lnTo>
                      <a:pt x="0" y="215645"/>
                    </a:lnTo>
                    <a:lnTo>
                      <a:pt x="215900" y="0"/>
                    </a:lnTo>
                    <a:lnTo>
                      <a:pt x="215900" y="107822"/>
                    </a:lnTo>
                    <a:lnTo>
                      <a:pt x="576072" y="107822"/>
                    </a:lnTo>
                    <a:lnTo>
                      <a:pt x="576072" y="323468"/>
                    </a:lnTo>
                    <a:close/>
                  </a:path>
                </a:pathLst>
              </a:custGeom>
              <a:ln w="12191">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6" name="object 51"/>
              <p:cNvSpPr/>
              <p:nvPr/>
            </p:nvSpPr>
            <p:spPr>
              <a:xfrm>
                <a:off x="1188719" y="976883"/>
                <a:ext cx="2161540" cy="2822575"/>
              </a:xfrm>
              <a:custGeom>
                <a:avLst/>
                <a:gdLst/>
                <a:ahLst/>
                <a:cxnLst/>
                <a:rect l="l" t="t" r="r" b="b"/>
                <a:pathLst>
                  <a:path w="2161540" h="2822575">
                    <a:moveTo>
                      <a:pt x="0" y="2822448"/>
                    </a:moveTo>
                    <a:lnTo>
                      <a:pt x="2161032" y="2822448"/>
                    </a:lnTo>
                    <a:lnTo>
                      <a:pt x="2161032" y="0"/>
                    </a:lnTo>
                    <a:lnTo>
                      <a:pt x="0" y="0"/>
                    </a:lnTo>
                    <a:lnTo>
                      <a:pt x="0" y="2822448"/>
                    </a:lnTo>
                    <a:close/>
                  </a:path>
                </a:pathLst>
              </a:custGeom>
              <a:ln w="76200">
                <a:solidFill>
                  <a:srgbClr val="FF0000"/>
                </a:solidFill>
                <a:prstDash val="sysDashDot"/>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7" name="object 52"/>
              <p:cNvSpPr/>
              <p:nvPr/>
            </p:nvSpPr>
            <p:spPr>
              <a:xfrm>
                <a:off x="3707891" y="976883"/>
                <a:ext cx="4338955" cy="5763895"/>
              </a:xfrm>
              <a:custGeom>
                <a:avLst/>
                <a:gdLst/>
                <a:ahLst/>
                <a:cxnLst/>
                <a:rect l="l" t="t" r="r" b="b"/>
                <a:pathLst>
                  <a:path w="4338955" h="5763895">
                    <a:moveTo>
                      <a:pt x="4338828" y="5763766"/>
                    </a:moveTo>
                    <a:lnTo>
                      <a:pt x="1896364" y="5763766"/>
                    </a:lnTo>
                    <a:lnTo>
                      <a:pt x="1896364" y="2798064"/>
                    </a:lnTo>
                    <a:lnTo>
                      <a:pt x="0" y="2798064"/>
                    </a:lnTo>
                    <a:lnTo>
                      <a:pt x="0" y="0"/>
                    </a:lnTo>
                    <a:lnTo>
                      <a:pt x="4338828" y="0"/>
                    </a:lnTo>
                    <a:lnTo>
                      <a:pt x="4338828" y="5763766"/>
                    </a:lnTo>
                    <a:close/>
                  </a:path>
                </a:pathLst>
              </a:custGeom>
              <a:ln w="76200">
                <a:solidFill>
                  <a:srgbClr val="00AF50"/>
                </a:solidFill>
                <a:prstDash val="sysDashDot"/>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8" name="object 53"/>
              <p:cNvSpPr/>
              <p:nvPr/>
            </p:nvSpPr>
            <p:spPr>
              <a:xfrm>
                <a:off x="2880359" y="3834383"/>
                <a:ext cx="2159635" cy="2821305"/>
              </a:xfrm>
              <a:custGeom>
                <a:avLst/>
                <a:gdLst/>
                <a:ahLst/>
                <a:cxnLst/>
                <a:rect l="l" t="t" r="r" b="b"/>
                <a:pathLst>
                  <a:path w="2159635" h="2821304">
                    <a:moveTo>
                      <a:pt x="0" y="2820924"/>
                    </a:moveTo>
                    <a:lnTo>
                      <a:pt x="2159508" y="2820924"/>
                    </a:lnTo>
                    <a:lnTo>
                      <a:pt x="2159508" y="0"/>
                    </a:lnTo>
                    <a:lnTo>
                      <a:pt x="0" y="0"/>
                    </a:lnTo>
                    <a:lnTo>
                      <a:pt x="0" y="2820924"/>
                    </a:lnTo>
                    <a:close/>
                  </a:path>
                </a:pathLst>
              </a:custGeom>
              <a:ln w="76200">
                <a:solidFill>
                  <a:srgbClr val="006FC0"/>
                </a:solidFill>
                <a:prstDash val="sysDashDot"/>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49" name="object 54"/>
            <p:cNvSpPr txBox="1"/>
            <p:nvPr/>
          </p:nvSpPr>
          <p:spPr>
            <a:xfrm>
              <a:off x="8084820" y="2029548"/>
              <a:ext cx="520700" cy="1244600"/>
            </a:xfrm>
            <a:prstGeom prst="rect">
              <a:avLst/>
            </a:prstGeom>
          </p:spPr>
          <p:txBody>
            <a:bodyPr vert="horz" wrap="square" lIns="0" tIns="12065" rIns="0" bIns="0" rtlCol="0">
              <a:spAutoFit/>
            </a:bodyPr>
            <a:lstStyle/>
            <a:p>
              <a:pPr marR="5080">
                <a:lnSpc>
                  <a:spcPct val="100000"/>
                </a:lnSpc>
                <a:spcBef>
                  <a:spcPts val="95"/>
                </a:spcBef>
              </a:pPr>
              <a:r>
                <a:rPr sz="4000" b="1" spc="-50" dirty="0">
                  <a:solidFill>
                    <a:srgbClr val="CC0000"/>
                  </a:solidFill>
                  <a:latin typeface="Times New Roman" panose="02020603050405020304" pitchFamily="18" charset="0"/>
                  <a:ea typeface="標楷體" panose="03000509000000000000" pitchFamily="65" charset="-120"/>
                  <a:cs typeface="Times New Roman" panose="02020603050405020304" pitchFamily="18" charset="0"/>
                </a:rPr>
                <a:t>加工</a:t>
              </a:r>
              <a:endParaRPr sz="4000">
                <a:latin typeface="Times New Roman" panose="02020603050405020304" pitchFamily="18" charset="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1790621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D1F9C-0769-984B-865C-71AA28334397}"/>
              </a:ext>
            </a:extLst>
          </p:cNvPr>
          <p:cNvSpPr>
            <a:spLocks noGrp="1"/>
          </p:cNvSpPr>
          <p:nvPr>
            <p:ph type="ctrTitle"/>
          </p:nvPr>
        </p:nvSpPr>
        <p:spPr>
          <a:xfrm>
            <a:off x="932293" y="957943"/>
            <a:ext cx="6752558" cy="2029097"/>
          </a:xfrm>
        </p:spPr>
        <p:txBody>
          <a:bodyPr>
            <a:normAutofit/>
          </a:bodyPr>
          <a:lstStyle/>
          <a:p>
            <a:r>
              <a:rPr lang="zh-TW" alt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職業安全衛生教育訓練</a:t>
            </a:r>
            <a:endParaRPr 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標題 1">
            <a:extLst>
              <a:ext uri="{FF2B5EF4-FFF2-40B4-BE49-F238E27FC236}">
                <a16:creationId xmlns:a16="http://schemas.microsoft.com/office/drawing/2014/main" id="{E93C0D17-91EC-8E84-8202-375DCB2A4553}"/>
              </a:ext>
            </a:extLst>
          </p:cNvPr>
          <p:cNvSpPr txBox="1">
            <a:spLocks/>
          </p:cNvSpPr>
          <p:nvPr/>
        </p:nvSpPr>
        <p:spPr>
          <a:xfrm>
            <a:off x="1568765" y="3545652"/>
            <a:ext cx="10180784" cy="900000"/>
          </a:xfrm>
          <a:prstGeom prst="rect">
            <a:avLst/>
          </a:prstGeom>
        </p:spPr>
        <p:txBody>
          <a:bodyPr vert="horz" lIns="0" tIns="0" rIns="0" bIns="0" rtlCol="0" anchor="b">
            <a:normAutofit/>
          </a:bodyPr>
          <a:lstStyle>
            <a:lvl1pPr algn="l" defTabSz="914400" rtl="0" eaLnBrk="1" latinLnBrk="0" hangingPunct="1">
              <a:lnSpc>
                <a:spcPts val="7400"/>
              </a:lnSpc>
              <a:spcBef>
                <a:spcPct val="0"/>
              </a:spcBef>
              <a:buNone/>
              <a:defRPr sz="4800" b="0" i="0" kern="1200" spc="150" baseline="0">
                <a:solidFill>
                  <a:schemeClr val="bg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一、作業安全衛生有關法規概要</a:t>
            </a:r>
            <a:endPar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67321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進料入庫使用堆高機時</a:t>
            </a:r>
          </a:p>
        </p:txBody>
      </p:sp>
      <p:sp>
        <p:nvSpPr>
          <p:cNvPr id="4" name="object 13"/>
          <p:cNvSpPr txBox="1">
            <a:spLocks noGrp="1"/>
          </p:cNvSpPr>
          <p:nvPr>
            <p:ph type="sldNum" sz="quarter" idx="4294967295"/>
          </p:nvPr>
        </p:nvSpPr>
        <p:spPr>
          <a:xfrm>
            <a:off x="8846819" y="6611596"/>
            <a:ext cx="257175" cy="579005"/>
          </a:xfrm>
          <a:prstGeom prst="rect">
            <a:avLst/>
          </a:prstGeom>
        </p:spPr>
        <p:txBody>
          <a:bodyPr vert="horz" wrap="square" lIns="0" tIns="24765" rIns="0" bIns="0" rtlCol="0">
            <a:spAutoFit/>
          </a:bodyPr>
          <a:lstStyle/>
          <a:p>
            <a:pPr marL="38100">
              <a:lnSpc>
                <a:spcPct val="100000"/>
              </a:lnSpc>
              <a:spcBef>
                <a:spcPts val="195"/>
              </a:spcBef>
            </a:pPr>
            <a:fld id="{81D60167-4931-47E6-BA6A-407CBD079E47}" type="slidenum">
              <a:rPr spc="-25" dirty="0">
                <a:latin typeface="Times New Roman" panose="02020603050405020304" pitchFamily="18" charset="0"/>
                <a:ea typeface="標楷體" panose="03000509000000000000" pitchFamily="65" charset="-120"/>
                <a:cs typeface="Times New Roman" panose="02020603050405020304" pitchFamily="18" charset="0"/>
              </a:rPr>
              <a:t>50</a:t>
            </a:fld>
            <a:endParaRPr spc="-25"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5" name="object 6"/>
          <p:cNvGrpSpPr/>
          <p:nvPr/>
        </p:nvGrpSpPr>
        <p:grpSpPr>
          <a:xfrm>
            <a:off x="6654004" y="1053737"/>
            <a:ext cx="4490451" cy="5200439"/>
            <a:chOff x="5564124" y="1347216"/>
            <a:chExt cx="4490451" cy="5200439"/>
          </a:xfrm>
        </p:grpSpPr>
        <p:pic>
          <p:nvPicPr>
            <p:cNvPr id="6" name="object 7"/>
            <p:cNvPicPr>
              <a:picLocks noChangeAspect="1"/>
            </p:cNvPicPr>
            <p:nvPr/>
          </p:nvPicPr>
          <p:blipFill>
            <a:blip r:embed="rId3" cstate="print"/>
            <a:stretch>
              <a:fillRect/>
            </a:stretch>
          </p:blipFill>
          <p:spPr>
            <a:xfrm>
              <a:off x="5716476" y="3343655"/>
              <a:ext cx="4338099" cy="3204000"/>
            </a:xfrm>
            <a:prstGeom prst="rect">
              <a:avLst/>
            </a:prstGeom>
          </p:spPr>
        </p:pic>
        <p:pic>
          <p:nvPicPr>
            <p:cNvPr id="7" name="object 8"/>
            <p:cNvPicPr/>
            <p:nvPr/>
          </p:nvPicPr>
          <p:blipFill>
            <a:blip r:embed="rId4" cstate="print"/>
            <a:stretch>
              <a:fillRect/>
            </a:stretch>
          </p:blipFill>
          <p:spPr>
            <a:xfrm>
              <a:off x="5564124" y="1347216"/>
              <a:ext cx="3060192" cy="1754124"/>
            </a:xfrm>
            <a:prstGeom prst="rect">
              <a:avLst/>
            </a:prstGeom>
          </p:spPr>
        </p:pic>
        <p:pic>
          <p:nvPicPr>
            <p:cNvPr id="8" name="object 9"/>
            <p:cNvPicPr/>
            <p:nvPr/>
          </p:nvPicPr>
          <p:blipFill>
            <a:blip r:embed="rId5" cstate="print"/>
            <a:stretch>
              <a:fillRect/>
            </a:stretch>
          </p:blipFill>
          <p:spPr>
            <a:xfrm>
              <a:off x="5602224" y="1415796"/>
              <a:ext cx="2417064" cy="1680972"/>
            </a:xfrm>
            <a:prstGeom prst="rect">
              <a:avLst/>
            </a:prstGeom>
          </p:spPr>
        </p:pic>
        <p:sp>
          <p:nvSpPr>
            <p:cNvPr id="9" name="object 10"/>
            <p:cNvSpPr/>
            <p:nvPr/>
          </p:nvSpPr>
          <p:spPr>
            <a:xfrm>
              <a:off x="5625846" y="1389126"/>
              <a:ext cx="2941320" cy="1635760"/>
            </a:xfrm>
            <a:custGeom>
              <a:avLst/>
              <a:gdLst/>
              <a:ahLst/>
              <a:cxnLst/>
              <a:rect l="l" t="t" r="r" b="b"/>
              <a:pathLst>
                <a:path w="2941320" h="1635760">
                  <a:moveTo>
                    <a:pt x="2668778" y="0"/>
                  </a:moveTo>
                  <a:lnTo>
                    <a:pt x="272541" y="0"/>
                  </a:lnTo>
                  <a:lnTo>
                    <a:pt x="223559" y="4391"/>
                  </a:lnTo>
                  <a:lnTo>
                    <a:pt x="177453" y="17053"/>
                  </a:lnTo>
                  <a:lnTo>
                    <a:pt x="134996" y="37215"/>
                  </a:lnTo>
                  <a:lnTo>
                    <a:pt x="96957" y="64106"/>
                  </a:lnTo>
                  <a:lnTo>
                    <a:pt x="64106" y="96957"/>
                  </a:lnTo>
                  <a:lnTo>
                    <a:pt x="37215" y="134996"/>
                  </a:lnTo>
                  <a:lnTo>
                    <a:pt x="17053" y="177453"/>
                  </a:lnTo>
                  <a:lnTo>
                    <a:pt x="4391" y="223559"/>
                  </a:lnTo>
                  <a:lnTo>
                    <a:pt x="0" y="272541"/>
                  </a:lnTo>
                  <a:lnTo>
                    <a:pt x="0" y="1362710"/>
                  </a:lnTo>
                  <a:lnTo>
                    <a:pt x="4391" y="1411692"/>
                  </a:lnTo>
                  <a:lnTo>
                    <a:pt x="17053" y="1457798"/>
                  </a:lnTo>
                  <a:lnTo>
                    <a:pt x="37215" y="1500255"/>
                  </a:lnTo>
                  <a:lnTo>
                    <a:pt x="64106" y="1538294"/>
                  </a:lnTo>
                  <a:lnTo>
                    <a:pt x="96957" y="1571145"/>
                  </a:lnTo>
                  <a:lnTo>
                    <a:pt x="134996" y="1598036"/>
                  </a:lnTo>
                  <a:lnTo>
                    <a:pt x="177453" y="1618198"/>
                  </a:lnTo>
                  <a:lnTo>
                    <a:pt x="223559" y="1630860"/>
                  </a:lnTo>
                  <a:lnTo>
                    <a:pt x="272541" y="1635252"/>
                  </a:lnTo>
                  <a:lnTo>
                    <a:pt x="2668778" y="1635252"/>
                  </a:lnTo>
                  <a:lnTo>
                    <a:pt x="2717760" y="1630860"/>
                  </a:lnTo>
                  <a:lnTo>
                    <a:pt x="2763866" y="1618198"/>
                  </a:lnTo>
                  <a:lnTo>
                    <a:pt x="2806323" y="1598036"/>
                  </a:lnTo>
                  <a:lnTo>
                    <a:pt x="2844362" y="1571145"/>
                  </a:lnTo>
                  <a:lnTo>
                    <a:pt x="2877213" y="1538294"/>
                  </a:lnTo>
                  <a:lnTo>
                    <a:pt x="2904104" y="1500255"/>
                  </a:lnTo>
                  <a:lnTo>
                    <a:pt x="2924266" y="1457798"/>
                  </a:lnTo>
                  <a:lnTo>
                    <a:pt x="2936928" y="1411692"/>
                  </a:lnTo>
                  <a:lnTo>
                    <a:pt x="2941320" y="1362710"/>
                  </a:lnTo>
                  <a:lnTo>
                    <a:pt x="2941320" y="272541"/>
                  </a:lnTo>
                  <a:lnTo>
                    <a:pt x="2936928" y="223559"/>
                  </a:lnTo>
                  <a:lnTo>
                    <a:pt x="2924266" y="177453"/>
                  </a:lnTo>
                  <a:lnTo>
                    <a:pt x="2904104" y="134996"/>
                  </a:lnTo>
                  <a:lnTo>
                    <a:pt x="2877213" y="96957"/>
                  </a:lnTo>
                  <a:lnTo>
                    <a:pt x="2844362" y="64106"/>
                  </a:lnTo>
                  <a:lnTo>
                    <a:pt x="2806323" y="37215"/>
                  </a:lnTo>
                  <a:lnTo>
                    <a:pt x="2763866" y="17053"/>
                  </a:lnTo>
                  <a:lnTo>
                    <a:pt x="2717760" y="4391"/>
                  </a:lnTo>
                  <a:lnTo>
                    <a:pt x="2668778" y="0"/>
                  </a:lnTo>
                  <a:close/>
                </a:path>
              </a:pathLst>
            </a:custGeom>
            <a:solidFill>
              <a:srgbClr val="FFFF00"/>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object 11"/>
            <p:cNvSpPr/>
            <p:nvPr/>
          </p:nvSpPr>
          <p:spPr>
            <a:xfrm>
              <a:off x="5625846" y="1389126"/>
              <a:ext cx="2941320" cy="1635760"/>
            </a:xfrm>
            <a:custGeom>
              <a:avLst/>
              <a:gdLst/>
              <a:ahLst/>
              <a:cxnLst/>
              <a:rect l="l" t="t" r="r" b="b"/>
              <a:pathLst>
                <a:path w="2941320" h="1635760">
                  <a:moveTo>
                    <a:pt x="0" y="272541"/>
                  </a:moveTo>
                  <a:lnTo>
                    <a:pt x="4391" y="223559"/>
                  </a:lnTo>
                  <a:lnTo>
                    <a:pt x="17053" y="177453"/>
                  </a:lnTo>
                  <a:lnTo>
                    <a:pt x="37215" y="134996"/>
                  </a:lnTo>
                  <a:lnTo>
                    <a:pt x="64106" y="96957"/>
                  </a:lnTo>
                  <a:lnTo>
                    <a:pt x="96957" y="64106"/>
                  </a:lnTo>
                  <a:lnTo>
                    <a:pt x="134996" y="37215"/>
                  </a:lnTo>
                  <a:lnTo>
                    <a:pt x="177453" y="17053"/>
                  </a:lnTo>
                  <a:lnTo>
                    <a:pt x="223559" y="4391"/>
                  </a:lnTo>
                  <a:lnTo>
                    <a:pt x="272541" y="0"/>
                  </a:lnTo>
                  <a:lnTo>
                    <a:pt x="2668778" y="0"/>
                  </a:lnTo>
                  <a:lnTo>
                    <a:pt x="2717760" y="4391"/>
                  </a:lnTo>
                  <a:lnTo>
                    <a:pt x="2763866" y="17053"/>
                  </a:lnTo>
                  <a:lnTo>
                    <a:pt x="2806323" y="37215"/>
                  </a:lnTo>
                  <a:lnTo>
                    <a:pt x="2844362" y="64106"/>
                  </a:lnTo>
                  <a:lnTo>
                    <a:pt x="2877213" y="96957"/>
                  </a:lnTo>
                  <a:lnTo>
                    <a:pt x="2904104" y="134996"/>
                  </a:lnTo>
                  <a:lnTo>
                    <a:pt x="2924266" y="177453"/>
                  </a:lnTo>
                  <a:lnTo>
                    <a:pt x="2936928" y="223559"/>
                  </a:lnTo>
                  <a:lnTo>
                    <a:pt x="2941320" y="272541"/>
                  </a:lnTo>
                  <a:lnTo>
                    <a:pt x="2941320" y="1362710"/>
                  </a:lnTo>
                  <a:lnTo>
                    <a:pt x="2936928" y="1411692"/>
                  </a:lnTo>
                  <a:lnTo>
                    <a:pt x="2924266" y="1457798"/>
                  </a:lnTo>
                  <a:lnTo>
                    <a:pt x="2904104" y="1500255"/>
                  </a:lnTo>
                  <a:lnTo>
                    <a:pt x="2877213" y="1538294"/>
                  </a:lnTo>
                  <a:lnTo>
                    <a:pt x="2844362" y="1571145"/>
                  </a:lnTo>
                  <a:lnTo>
                    <a:pt x="2806323" y="1598036"/>
                  </a:lnTo>
                  <a:lnTo>
                    <a:pt x="2763866" y="1618198"/>
                  </a:lnTo>
                  <a:lnTo>
                    <a:pt x="2717760" y="1630860"/>
                  </a:lnTo>
                  <a:lnTo>
                    <a:pt x="2668778" y="1635252"/>
                  </a:lnTo>
                  <a:lnTo>
                    <a:pt x="272541" y="1635252"/>
                  </a:lnTo>
                  <a:lnTo>
                    <a:pt x="223559" y="1630860"/>
                  </a:lnTo>
                  <a:lnTo>
                    <a:pt x="177453" y="1618198"/>
                  </a:lnTo>
                  <a:lnTo>
                    <a:pt x="134996" y="1598036"/>
                  </a:lnTo>
                  <a:lnTo>
                    <a:pt x="96957" y="1571145"/>
                  </a:lnTo>
                  <a:lnTo>
                    <a:pt x="64106" y="1538294"/>
                  </a:lnTo>
                  <a:lnTo>
                    <a:pt x="37215" y="1500255"/>
                  </a:lnTo>
                  <a:lnTo>
                    <a:pt x="17053" y="1457798"/>
                  </a:lnTo>
                  <a:lnTo>
                    <a:pt x="4391" y="1411692"/>
                  </a:lnTo>
                  <a:lnTo>
                    <a:pt x="0" y="1362710"/>
                  </a:lnTo>
                  <a:lnTo>
                    <a:pt x="0" y="272541"/>
                  </a:lnTo>
                  <a:close/>
                </a:path>
              </a:pathLst>
            </a:custGeom>
            <a:ln w="38100">
              <a:solidFill>
                <a:srgbClr val="FF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1" name="object 12"/>
          <p:cNvSpPr txBox="1"/>
          <p:nvPr/>
        </p:nvSpPr>
        <p:spPr>
          <a:xfrm>
            <a:off x="6915467" y="1188992"/>
            <a:ext cx="2059939" cy="1449070"/>
          </a:xfrm>
          <a:prstGeom prst="rect">
            <a:avLst/>
          </a:prstGeom>
        </p:spPr>
        <p:txBody>
          <a:bodyPr vert="horz" wrap="square" lIns="0" tIns="64135" rIns="0" bIns="0" rtlCol="0">
            <a:spAutoFit/>
          </a:bodyPr>
          <a:lstStyle/>
          <a:p>
            <a:pPr marL="12700">
              <a:lnSpc>
                <a:spcPct val="100000"/>
              </a:lnSpc>
              <a:spcBef>
                <a:spcPts val="505"/>
              </a:spcBef>
            </a:pPr>
            <a:r>
              <a:rPr sz="2000" b="1"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危害類型</a:t>
            </a:r>
            <a:r>
              <a:rPr sz="2000" b="1" spc="40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266065" indent="-253365">
              <a:lnSpc>
                <a:spcPct val="100000"/>
              </a:lnSpc>
              <a:spcBef>
                <a:spcPts val="409"/>
              </a:spcBef>
              <a:buSzPct val="95000"/>
              <a:buFont typeface="Calibri"/>
              <a:buAutoNum type="arabicPeriod"/>
              <a:tabLst>
                <a:tab pos="266065" algn="l"/>
              </a:tabLst>
            </a:pPr>
            <a:r>
              <a:rPr sz="20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被撞</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266065" indent="-253365">
              <a:lnSpc>
                <a:spcPct val="100000"/>
              </a:lnSpc>
              <a:spcBef>
                <a:spcPts val="395"/>
              </a:spcBef>
              <a:buSzPct val="95000"/>
              <a:buFont typeface="Calibri"/>
              <a:buAutoNum type="arabicPeriod"/>
              <a:tabLst>
                <a:tab pos="266065" algn="l"/>
              </a:tabLst>
            </a:pPr>
            <a:r>
              <a:rPr sz="2000" b="1" spc="-2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被夾被捲</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266065" indent="-253365">
              <a:lnSpc>
                <a:spcPct val="100000"/>
              </a:lnSpc>
              <a:spcBef>
                <a:spcPts val="400"/>
              </a:spcBef>
              <a:buSzPct val="95000"/>
              <a:buFont typeface="Calibri"/>
              <a:buAutoNum type="arabicPeriod"/>
              <a:tabLst>
                <a:tab pos="266065" algn="l"/>
              </a:tabLst>
            </a:pPr>
            <a:r>
              <a:rPr sz="2000" b="1" spc="-1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物體倒塌、崩塌</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2" name="object 13"/>
          <p:cNvPicPr/>
          <p:nvPr/>
        </p:nvPicPr>
        <p:blipFill>
          <a:blip r:embed="rId6" cstate="print"/>
          <a:stretch>
            <a:fillRect/>
          </a:stretch>
        </p:blipFill>
        <p:spPr>
          <a:xfrm>
            <a:off x="9860309" y="1853837"/>
            <a:ext cx="1331976" cy="1196339"/>
          </a:xfrm>
          <a:prstGeom prst="rect">
            <a:avLst/>
          </a:prstGeom>
        </p:spPr>
      </p:pic>
      <p:pic>
        <p:nvPicPr>
          <p:cNvPr id="13" name="object 4"/>
          <p:cNvPicPr/>
          <p:nvPr/>
        </p:nvPicPr>
        <p:blipFill>
          <a:blip r:embed="rId7" cstate="print"/>
          <a:stretch>
            <a:fillRect/>
          </a:stretch>
        </p:blipFill>
        <p:spPr>
          <a:xfrm>
            <a:off x="409414" y="1188992"/>
            <a:ext cx="6263640" cy="4698492"/>
          </a:xfrm>
          <a:prstGeom prst="rect">
            <a:avLst/>
          </a:prstGeom>
        </p:spPr>
      </p:pic>
    </p:spTree>
    <p:extLst>
      <p:ext uri="{BB962C8B-B14F-4D97-AF65-F5344CB8AC3E}">
        <p14:creationId xmlns:p14="http://schemas.microsoft.com/office/powerpoint/2010/main" val="278841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D1F9C-0769-984B-865C-71AA28334397}"/>
              </a:ext>
            </a:extLst>
          </p:cNvPr>
          <p:cNvSpPr>
            <a:spLocks noGrp="1"/>
          </p:cNvSpPr>
          <p:nvPr>
            <p:ph type="ctrTitle"/>
          </p:nvPr>
        </p:nvSpPr>
        <p:spPr>
          <a:xfrm>
            <a:off x="932293" y="957943"/>
            <a:ext cx="6752558" cy="2029097"/>
          </a:xfrm>
        </p:spPr>
        <p:txBody>
          <a:bodyPr>
            <a:normAutofit/>
          </a:bodyPr>
          <a:lstStyle/>
          <a:p>
            <a:r>
              <a:rPr lang="zh-TW" alt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職業安全衛生教育訓練</a:t>
            </a:r>
            <a:endParaRPr 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標題 1">
            <a:extLst>
              <a:ext uri="{FF2B5EF4-FFF2-40B4-BE49-F238E27FC236}">
                <a16:creationId xmlns:a16="http://schemas.microsoft.com/office/drawing/2014/main" id="{E93C0D17-91EC-8E84-8202-375DCB2A4553}"/>
              </a:ext>
            </a:extLst>
          </p:cNvPr>
          <p:cNvSpPr txBox="1">
            <a:spLocks/>
          </p:cNvSpPr>
          <p:nvPr/>
        </p:nvSpPr>
        <p:spPr>
          <a:xfrm>
            <a:off x="1568765" y="3545652"/>
            <a:ext cx="10180784" cy="900000"/>
          </a:xfrm>
          <a:prstGeom prst="rect">
            <a:avLst/>
          </a:prstGeom>
        </p:spPr>
        <p:txBody>
          <a:bodyPr vert="horz" lIns="0" tIns="0" rIns="0" bIns="0" rtlCol="0" anchor="b">
            <a:normAutofit/>
          </a:bodyPr>
          <a:lstStyle>
            <a:lvl1pPr algn="l" defTabSz="914400" rtl="0" eaLnBrk="1" latinLnBrk="0" hangingPunct="1">
              <a:lnSpc>
                <a:spcPts val="7400"/>
              </a:lnSpc>
              <a:spcBef>
                <a:spcPct val="0"/>
              </a:spcBef>
              <a:buNone/>
              <a:defRPr sz="4800" b="0" i="0" kern="1200" spc="150" baseline="0">
                <a:solidFill>
                  <a:schemeClr val="bg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五、緊急事故應變處理</a:t>
            </a:r>
          </a:p>
        </p:txBody>
      </p:sp>
    </p:spTree>
    <p:extLst>
      <p:ext uri="{BB962C8B-B14F-4D97-AF65-F5344CB8AC3E}">
        <p14:creationId xmlns:p14="http://schemas.microsoft.com/office/powerpoint/2010/main" val="1176668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緊急事故應變處理</a:t>
            </a:r>
          </a:p>
        </p:txBody>
      </p:sp>
      <p:grpSp>
        <p:nvGrpSpPr>
          <p:cNvPr id="3" name="群組 2"/>
          <p:cNvGrpSpPr/>
          <p:nvPr/>
        </p:nvGrpSpPr>
        <p:grpSpPr>
          <a:xfrm>
            <a:off x="1443555" y="1068249"/>
            <a:ext cx="8562090" cy="5375148"/>
            <a:chOff x="647700" y="1431036"/>
            <a:chExt cx="7785263" cy="4703064"/>
          </a:xfrm>
        </p:grpSpPr>
        <p:grpSp>
          <p:nvGrpSpPr>
            <p:cNvPr id="16" name="object 2"/>
            <p:cNvGrpSpPr/>
            <p:nvPr/>
          </p:nvGrpSpPr>
          <p:grpSpPr>
            <a:xfrm>
              <a:off x="794004" y="1534667"/>
              <a:ext cx="7638959" cy="4599433"/>
              <a:chOff x="794004" y="1534667"/>
              <a:chExt cx="7638959" cy="4599433"/>
            </a:xfrm>
          </p:grpSpPr>
          <p:pic>
            <p:nvPicPr>
              <p:cNvPr id="35" name="object 21"/>
              <p:cNvPicPr/>
              <p:nvPr/>
            </p:nvPicPr>
            <p:blipFill>
              <a:blip r:embed="rId3" cstate="print"/>
              <a:stretch>
                <a:fillRect/>
              </a:stretch>
            </p:blipFill>
            <p:spPr>
              <a:xfrm>
                <a:off x="4571629" y="1571244"/>
                <a:ext cx="3852672" cy="2321051"/>
              </a:xfrm>
              <a:prstGeom prst="rect">
                <a:avLst/>
              </a:prstGeom>
            </p:spPr>
          </p:pic>
          <p:pic>
            <p:nvPicPr>
              <p:cNvPr id="36" name="object 22"/>
              <p:cNvPicPr/>
              <p:nvPr/>
            </p:nvPicPr>
            <p:blipFill>
              <a:blip r:embed="rId4" cstate="print"/>
              <a:stretch>
                <a:fillRect/>
              </a:stretch>
            </p:blipFill>
            <p:spPr>
              <a:xfrm>
                <a:off x="794004" y="3902964"/>
                <a:ext cx="3525012" cy="2231136"/>
              </a:xfrm>
              <a:prstGeom prst="rect">
                <a:avLst/>
              </a:prstGeom>
            </p:spPr>
          </p:pic>
          <p:pic>
            <p:nvPicPr>
              <p:cNvPr id="37" name="object 23"/>
              <p:cNvPicPr/>
              <p:nvPr/>
            </p:nvPicPr>
            <p:blipFill>
              <a:blip r:embed="rId5" cstate="print"/>
              <a:stretch>
                <a:fillRect/>
              </a:stretch>
            </p:blipFill>
            <p:spPr>
              <a:xfrm>
                <a:off x="4624487" y="4030595"/>
                <a:ext cx="3808476" cy="2071115"/>
              </a:xfrm>
              <a:prstGeom prst="rect">
                <a:avLst/>
              </a:prstGeom>
            </p:spPr>
          </p:pic>
          <p:pic>
            <p:nvPicPr>
              <p:cNvPr id="38" name="object 24"/>
              <p:cNvPicPr/>
              <p:nvPr/>
            </p:nvPicPr>
            <p:blipFill>
              <a:blip r:embed="rId6" cstate="print"/>
              <a:stretch>
                <a:fillRect/>
              </a:stretch>
            </p:blipFill>
            <p:spPr>
              <a:xfrm>
                <a:off x="818388" y="1534667"/>
                <a:ext cx="3500628" cy="2357627"/>
              </a:xfrm>
              <a:prstGeom prst="rect">
                <a:avLst/>
              </a:prstGeom>
            </p:spPr>
          </p:pic>
          <p:sp>
            <p:nvSpPr>
              <p:cNvPr id="39" name="object 25"/>
              <p:cNvSpPr/>
              <p:nvPr/>
            </p:nvSpPr>
            <p:spPr>
              <a:xfrm>
                <a:off x="4390644" y="3963923"/>
                <a:ext cx="1905000" cy="844550"/>
              </a:xfrm>
              <a:custGeom>
                <a:avLst/>
                <a:gdLst/>
                <a:ahLst/>
                <a:cxnLst/>
                <a:rect l="l" t="t" r="r" b="b"/>
                <a:pathLst>
                  <a:path w="1905000" h="844550">
                    <a:moveTo>
                      <a:pt x="1905000" y="0"/>
                    </a:moveTo>
                    <a:lnTo>
                      <a:pt x="0" y="0"/>
                    </a:lnTo>
                    <a:lnTo>
                      <a:pt x="0" y="844295"/>
                    </a:lnTo>
                    <a:lnTo>
                      <a:pt x="1905000" y="0"/>
                    </a:lnTo>
                    <a:close/>
                  </a:path>
                </a:pathLst>
              </a:custGeom>
              <a:solidFill>
                <a:srgbClr val="FFFFFF"/>
              </a:solidFill>
            </p:spPr>
            <p:txBody>
              <a:bodyPr wrap="square" lIns="0" tIns="0" rIns="0" bIns="0" rtlCol="0"/>
              <a:lstStyle/>
              <a:p>
                <a:endParaRPr>
                  <a:latin typeface="標楷體" panose="03000509000000000000" pitchFamily="65" charset="-120"/>
                  <a:ea typeface="標楷體" panose="03000509000000000000" pitchFamily="65" charset="-120"/>
                </a:endParaRPr>
              </a:p>
            </p:txBody>
          </p:sp>
          <p:pic>
            <p:nvPicPr>
              <p:cNvPr id="40" name="object 26"/>
              <p:cNvPicPr/>
              <p:nvPr/>
            </p:nvPicPr>
            <p:blipFill>
              <a:blip r:embed="rId7" cstate="print"/>
              <a:stretch>
                <a:fillRect/>
              </a:stretch>
            </p:blipFill>
            <p:spPr>
              <a:xfrm>
                <a:off x="4291584" y="3808476"/>
                <a:ext cx="1012698" cy="677418"/>
              </a:xfrm>
              <a:prstGeom prst="rect">
                <a:avLst/>
              </a:prstGeom>
            </p:spPr>
          </p:pic>
        </p:grpSp>
        <p:sp>
          <p:nvSpPr>
            <p:cNvPr id="41" name="object 27"/>
            <p:cNvSpPr txBox="1"/>
            <p:nvPr/>
          </p:nvSpPr>
          <p:spPr>
            <a:xfrm>
              <a:off x="4470272" y="3882897"/>
              <a:ext cx="635000" cy="334373"/>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0000"/>
                  </a:solidFill>
                  <a:latin typeface="標楷體" panose="03000509000000000000" pitchFamily="65" charset="-120"/>
                  <a:ea typeface="標楷體" panose="03000509000000000000" pitchFamily="65" charset="-120"/>
                  <a:cs typeface="Microsoft JhengHei"/>
                </a:rPr>
                <a:t>地震</a:t>
              </a:r>
              <a:endParaRPr sz="2400">
                <a:latin typeface="標楷體" panose="03000509000000000000" pitchFamily="65" charset="-120"/>
                <a:ea typeface="標楷體" panose="03000509000000000000" pitchFamily="65" charset="-120"/>
                <a:cs typeface="Microsoft JhengHei"/>
              </a:endParaRPr>
            </a:p>
          </p:txBody>
        </p:sp>
        <p:grpSp>
          <p:nvGrpSpPr>
            <p:cNvPr id="42" name="object 28"/>
            <p:cNvGrpSpPr/>
            <p:nvPr/>
          </p:nvGrpSpPr>
          <p:grpSpPr>
            <a:xfrm>
              <a:off x="647700" y="3849623"/>
              <a:ext cx="2590800" cy="958850"/>
              <a:chOff x="647700" y="3849623"/>
              <a:chExt cx="2590800" cy="958850"/>
            </a:xfrm>
          </p:grpSpPr>
          <p:sp>
            <p:nvSpPr>
              <p:cNvPr id="43" name="object 29"/>
              <p:cNvSpPr/>
              <p:nvPr/>
            </p:nvSpPr>
            <p:spPr>
              <a:xfrm>
                <a:off x="818387" y="3906011"/>
                <a:ext cx="2420620" cy="902335"/>
              </a:xfrm>
              <a:custGeom>
                <a:avLst/>
                <a:gdLst/>
                <a:ahLst/>
                <a:cxnLst/>
                <a:rect l="l" t="t" r="r" b="b"/>
                <a:pathLst>
                  <a:path w="2420620" h="902335">
                    <a:moveTo>
                      <a:pt x="2420112" y="0"/>
                    </a:moveTo>
                    <a:lnTo>
                      <a:pt x="0" y="0"/>
                    </a:lnTo>
                    <a:lnTo>
                      <a:pt x="0" y="902207"/>
                    </a:lnTo>
                    <a:lnTo>
                      <a:pt x="2420112" y="0"/>
                    </a:lnTo>
                    <a:close/>
                  </a:path>
                </a:pathLst>
              </a:custGeom>
              <a:solidFill>
                <a:srgbClr val="FFFFFF"/>
              </a:solidFill>
            </p:spPr>
            <p:txBody>
              <a:bodyPr wrap="square" lIns="0" tIns="0" rIns="0" bIns="0" rtlCol="0"/>
              <a:lstStyle/>
              <a:p>
                <a:endParaRPr>
                  <a:latin typeface="標楷體" panose="03000509000000000000" pitchFamily="65" charset="-120"/>
                  <a:ea typeface="標楷體" panose="03000509000000000000" pitchFamily="65" charset="-120"/>
                </a:endParaRPr>
              </a:p>
            </p:txBody>
          </p:sp>
          <p:pic>
            <p:nvPicPr>
              <p:cNvPr id="44" name="object 30"/>
              <p:cNvPicPr/>
              <p:nvPr/>
            </p:nvPicPr>
            <p:blipFill>
              <a:blip r:embed="rId8" cstate="print"/>
              <a:stretch>
                <a:fillRect/>
              </a:stretch>
            </p:blipFill>
            <p:spPr>
              <a:xfrm>
                <a:off x="647700" y="3849623"/>
                <a:ext cx="1622298" cy="677418"/>
              </a:xfrm>
              <a:prstGeom prst="rect">
                <a:avLst/>
              </a:prstGeom>
            </p:spPr>
          </p:pic>
        </p:grpSp>
        <p:sp>
          <p:nvSpPr>
            <p:cNvPr id="45" name="object 31"/>
            <p:cNvSpPr txBox="1"/>
            <p:nvPr/>
          </p:nvSpPr>
          <p:spPr>
            <a:xfrm>
              <a:off x="826109" y="3925061"/>
              <a:ext cx="1244600" cy="334373"/>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0000"/>
                  </a:solidFill>
                  <a:latin typeface="標楷體" panose="03000509000000000000" pitchFamily="65" charset="-120"/>
                  <a:ea typeface="標楷體" panose="03000509000000000000" pitchFamily="65" charset="-120"/>
                  <a:cs typeface="Microsoft JhengHei"/>
                </a:rPr>
                <a:t>颱風水災</a:t>
              </a:r>
              <a:endParaRPr sz="2400">
                <a:latin typeface="標楷體" panose="03000509000000000000" pitchFamily="65" charset="-120"/>
                <a:ea typeface="標楷體" panose="03000509000000000000" pitchFamily="65" charset="-120"/>
                <a:cs typeface="Microsoft JhengHei"/>
              </a:endParaRPr>
            </a:p>
          </p:txBody>
        </p:sp>
        <p:grpSp>
          <p:nvGrpSpPr>
            <p:cNvPr id="46" name="object 32"/>
            <p:cNvGrpSpPr/>
            <p:nvPr/>
          </p:nvGrpSpPr>
          <p:grpSpPr>
            <a:xfrm>
              <a:off x="658368" y="1431036"/>
              <a:ext cx="6434455" cy="948055"/>
              <a:chOff x="658368" y="1431036"/>
              <a:chExt cx="6434455" cy="948055"/>
            </a:xfrm>
          </p:grpSpPr>
          <p:sp>
            <p:nvSpPr>
              <p:cNvPr id="47" name="object 33"/>
              <p:cNvSpPr/>
              <p:nvPr/>
            </p:nvSpPr>
            <p:spPr>
              <a:xfrm>
                <a:off x="818388" y="1534667"/>
                <a:ext cx="6274435" cy="844550"/>
              </a:xfrm>
              <a:custGeom>
                <a:avLst/>
                <a:gdLst/>
                <a:ahLst/>
                <a:cxnLst/>
                <a:rect l="l" t="t" r="r" b="b"/>
                <a:pathLst>
                  <a:path w="6274434" h="844550">
                    <a:moveTo>
                      <a:pt x="2420112" y="0"/>
                    </a:moveTo>
                    <a:lnTo>
                      <a:pt x="0" y="0"/>
                    </a:lnTo>
                    <a:lnTo>
                      <a:pt x="0" y="844296"/>
                    </a:lnTo>
                    <a:lnTo>
                      <a:pt x="2420112" y="0"/>
                    </a:lnTo>
                    <a:close/>
                  </a:path>
                  <a:path w="6274434" h="844550">
                    <a:moveTo>
                      <a:pt x="6274308" y="0"/>
                    </a:moveTo>
                    <a:lnTo>
                      <a:pt x="3500628" y="0"/>
                    </a:lnTo>
                    <a:lnTo>
                      <a:pt x="3500628" y="844296"/>
                    </a:lnTo>
                    <a:lnTo>
                      <a:pt x="6274308" y="0"/>
                    </a:lnTo>
                    <a:close/>
                  </a:path>
                </a:pathLst>
              </a:custGeom>
              <a:solidFill>
                <a:srgbClr val="FFFFFF"/>
              </a:solidFill>
            </p:spPr>
            <p:txBody>
              <a:bodyPr wrap="square" lIns="0" tIns="0" rIns="0" bIns="0" rtlCol="0"/>
              <a:lstStyle/>
              <a:p>
                <a:endParaRPr>
                  <a:latin typeface="標楷體" panose="03000509000000000000" pitchFamily="65" charset="-120"/>
                  <a:ea typeface="標楷體" panose="03000509000000000000" pitchFamily="65" charset="-120"/>
                </a:endParaRPr>
              </a:p>
            </p:txBody>
          </p:sp>
          <p:pic>
            <p:nvPicPr>
              <p:cNvPr id="48" name="object 34"/>
              <p:cNvPicPr/>
              <p:nvPr/>
            </p:nvPicPr>
            <p:blipFill>
              <a:blip r:embed="rId9" cstate="print"/>
              <a:stretch>
                <a:fillRect/>
              </a:stretch>
            </p:blipFill>
            <p:spPr>
              <a:xfrm>
                <a:off x="658368" y="1431036"/>
                <a:ext cx="1622297" cy="677418"/>
              </a:xfrm>
              <a:prstGeom prst="rect">
                <a:avLst/>
              </a:prstGeom>
            </p:spPr>
          </p:pic>
        </p:grpSp>
        <p:sp>
          <p:nvSpPr>
            <p:cNvPr id="49" name="object 35"/>
            <p:cNvSpPr txBox="1"/>
            <p:nvPr/>
          </p:nvSpPr>
          <p:spPr>
            <a:xfrm>
              <a:off x="836167" y="1506092"/>
              <a:ext cx="1244600" cy="334373"/>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0000"/>
                  </a:solidFill>
                  <a:latin typeface="標楷體" panose="03000509000000000000" pitchFamily="65" charset="-120"/>
                  <a:ea typeface="標楷體" panose="03000509000000000000" pitchFamily="65" charset="-120"/>
                  <a:cs typeface="Microsoft JhengHei"/>
                </a:rPr>
                <a:t>火災爆炸</a:t>
              </a:r>
              <a:endParaRPr sz="2400">
                <a:latin typeface="標楷體" panose="03000509000000000000" pitchFamily="65" charset="-120"/>
                <a:ea typeface="標楷體" panose="03000509000000000000" pitchFamily="65" charset="-120"/>
                <a:cs typeface="Microsoft JhengHei"/>
              </a:endParaRPr>
            </a:p>
          </p:txBody>
        </p:sp>
        <p:pic>
          <p:nvPicPr>
            <p:cNvPr id="50" name="object 37"/>
            <p:cNvPicPr/>
            <p:nvPr/>
          </p:nvPicPr>
          <p:blipFill>
            <a:blip r:embed="rId10" cstate="print"/>
            <a:stretch>
              <a:fillRect/>
            </a:stretch>
          </p:blipFill>
          <p:spPr>
            <a:xfrm>
              <a:off x="4184903" y="1431036"/>
              <a:ext cx="1927098" cy="677418"/>
            </a:xfrm>
            <a:prstGeom prst="rect">
              <a:avLst/>
            </a:prstGeom>
          </p:spPr>
        </p:pic>
        <p:sp>
          <p:nvSpPr>
            <p:cNvPr id="51" name="object 38"/>
            <p:cNvSpPr txBox="1"/>
            <p:nvPr/>
          </p:nvSpPr>
          <p:spPr>
            <a:xfrm>
              <a:off x="4363339" y="1506092"/>
              <a:ext cx="1551305" cy="334373"/>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0000"/>
                  </a:solidFill>
                  <a:latin typeface="標楷體" panose="03000509000000000000" pitchFamily="65" charset="-120"/>
                  <a:ea typeface="標楷體" panose="03000509000000000000" pitchFamily="65" charset="-120"/>
                  <a:cs typeface="Microsoft JhengHei"/>
                </a:rPr>
                <a:t>化學品洩漏</a:t>
              </a:r>
              <a:endParaRPr sz="2400">
                <a:latin typeface="標楷體" panose="03000509000000000000" pitchFamily="65" charset="-120"/>
                <a:ea typeface="標楷體" panose="03000509000000000000" pitchFamily="65" charset="-120"/>
                <a:cs typeface="Microsoft JhengHei"/>
              </a:endParaRPr>
            </a:p>
          </p:txBody>
        </p:sp>
      </p:grpSp>
    </p:spTree>
    <p:extLst>
      <p:ext uri="{BB962C8B-B14F-4D97-AF65-F5344CB8AC3E}">
        <p14:creationId xmlns:p14="http://schemas.microsoft.com/office/powerpoint/2010/main" val="4192732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緊急應變組織架構圖</a:t>
            </a:r>
          </a:p>
        </p:txBody>
      </p:sp>
      <p:grpSp>
        <p:nvGrpSpPr>
          <p:cNvPr id="22" name="object 3"/>
          <p:cNvGrpSpPr/>
          <p:nvPr/>
        </p:nvGrpSpPr>
        <p:grpSpPr>
          <a:xfrm>
            <a:off x="2587752" y="1408949"/>
            <a:ext cx="7470775" cy="5015865"/>
            <a:chOff x="911352" y="1371600"/>
            <a:chExt cx="7470775" cy="5015865"/>
          </a:xfrm>
        </p:grpSpPr>
        <p:pic>
          <p:nvPicPr>
            <p:cNvPr id="23" name="object 4"/>
            <p:cNvPicPr/>
            <p:nvPr/>
          </p:nvPicPr>
          <p:blipFill>
            <a:blip r:embed="rId3" cstate="print"/>
            <a:stretch>
              <a:fillRect/>
            </a:stretch>
          </p:blipFill>
          <p:spPr>
            <a:xfrm>
              <a:off x="2403348" y="5381244"/>
              <a:ext cx="1504188" cy="982980"/>
            </a:xfrm>
            <a:prstGeom prst="rect">
              <a:avLst/>
            </a:prstGeom>
          </p:spPr>
        </p:pic>
        <p:sp>
          <p:nvSpPr>
            <p:cNvPr id="24" name="object 5"/>
            <p:cNvSpPr/>
            <p:nvPr/>
          </p:nvSpPr>
          <p:spPr>
            <a:xfrm>
              <a:off x="2465069" y="5423153"/>
              <a:ext cx="1385570" cy="864235"/>
            </a:xfrm>
            <a:custGeom>
              <a:avLst/>
              <a:gdLst/>
              <a:ahLst/>
              <a:cxnLst/>
              <a:rect l="l" t="t" r="r" b="b"/>
              <a:pathLst>
                <a:path w="1385570" h="864235">
                  <a:moveTo>
                    <a:pt x="1241297" y="0"/>
                  </a:moveTo>
                  <a:lnTo>
                    <a:pt x="144018" y="0"/>
                  </a:lnTo>
                  <a:lnTo>
                    <a:pt x="98511" y="7345"/>
                  </a:lnTo>
                  <a:lnTo>
                    <a:pt x="58978" y="27797"/>
                  </a:lnTo>
                  <a:lnTo>
                    <a:pt x="27797" y="58978"/>
                  </a:lnTo>
                  <a:lnTo>
                    <a:pt x="7345" y="98511"/>
                  </a:lnTo>
                  <a:lnTo>
                    <a:pt x="0" y="144018"/>
                  </a:lnTo>
                  <a:lnTo>
                    <a:pt x="0" y="720090"/>
                  </a:lnTo>
                  <a:lnTo>
                    <a:pt x="7345" y="765611"/>
                  </a:lnTo>
                  <a:lnTo>
                    <a:pt x="27797" y="805145"/>
                  </a:lnTo>
                  <a:lnTo>
                    <a:pt x="58978" y="836321"/>
                  </a:lnTo>
                  <a:lnTo>
                    <a:pt x="98511" y="856765"/>
                  </a:lnTo>
                  <a:lnTo>
                    <a:pt x="144018" y="864108"/>
                  </a:lnTo>
                  <a:lnTo>
                    <a:pt x="1241297" y="864108"/>
                  </a:lnTo>
                  <a:lnTo>
                    <a:pt x="1286804" y="856765"/>
                  </a:lnTo>
                  <a:lnTo>
                    <a:pt x="1326337" y="836321"/>
                  </a:lnTo>
                  <a:lnTo>
                    <a:pt x="1357518" y="805145"/>
                  </a:lnTo>
                  <a:lnTo>
                    <a:pt x="1377970" y="765611"/>
                  </a:lnTo>
                  <a:lnTo>
                    <a:pt x="1385316" y="720090"/>
                  </a:lnTo>
                  <a:lnTo>
                    <a:pt x="1385316" y="144018"/>
                  </a:lnTo>
                  <a:lnTo>
                    <a:pt x="1377970" y="98511"/>
                  </a:lnTo>
                  <a:lnTo>
                    <a:pt x="1357518" y="58978"/>
                  </a:lnTo>
                  <a:lnTo>
                    <a:pt x="1326337" y="27797"/>
                  </a:lnTo>
                  <a:lnTo>
                    <a:pt x="1286804" y="7345"/>
                  </a:lnTo>
                  <a:lnTo>
                    <a:pt x="1241297" y="0"/>
                  </a:lnTo>
                  <a:close/>
                </a:path>
              </a:pathLst>
            </a:custGeom>
            <a:solidFill>
              <a:srgbClr val="1E4648"/>
            </a:solidFill>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object 6"/>
            <p:cNvSpPr/>
            <p:nvPr/>
          </p:nvSpPr>
          <p:spPr>
            <a:xfrm>
              <a:off x="2465069" y="5423153"/>
              <a:ext cx="1385570" cy="864235"/>
            </a:xfrm>
            <a:custGeom>
              <a:avLst/>
              <a:gdLst/>
              <a:ahLst/>
              <a:cxnLst/>
              <a:rect l="l" t="t" r="r" b="b"/>
              <a:pathLst>
                <a:path w="1385570" h="864235">
                  <a:moveTo>
                    <a:pt x="0" y="144018"/>
                  </a:moveTo>
                  <a:lnTo>
                    <a:pt x="7345" y="98511"/>
                  </a:lnTo>
                  <a:lnTo>
                    <a:pt x="27797" y="58978"/>
                  </a:lnTo>
                  <a:lnTo>
                    <a:pt x="58978" y="27797"/>
                  </a:lnTo>
                  <a:lnTo>
                    <a:pt x="98511" y="7345"/>
                  </a:lnTo>
                  <a:lnTo>
                    <a:pt x="144018" y="0"/>
                  </a:lnTo>
                  <a:lnTo>
                    <a:pt x="1241297" y="0"/>
                  </a:lnTo>
                  <a:lnTo>
                    <a:pt x="1286804" y="7345"/>
                  </a:lnTo>
                  <a:lnTo>
                    <a:pt x="1326337" y="27797"/>
                  </a:lnTo>
                  <a:lnTo>
                    <a:pt x="1357518" y="58978"/>
                  </a:lnTo>
                  <a:lnTo>
                    <a:pt x="1377970" y="98511"/>
                  </a:lnTo>
                  <a:lnTo>
                    <a:pt x="1385316" y="144018"/>
                  </a:lnTo>
                  <a:lnTo>
                    <a:pt x="1385316" y="720090"/>
                  </a:lnTo>
                  <a:lnTo>
                    <a:pt x="1377970" y="765611"/>
                  </a:lnTo>
                  <a:lnTo>
                    <a:pt x="1357518" y="805145"/>
                  </a:lnTo>
                  <a:lnTo>
                    <a:pt x="1326337" y="836321"/>
                  </a:lnTo>
                  <a:lnTo>
                    <a:pt x="1286804" y="856765"/>
                  </a:lnTo>
                  <a:lnTo>
                    <a:pt x="1241297" y="864108"/>
                  </a:lnTo>
                  <a:lnTo>
                    <a:pt x="144018" y="864108"/>
                  </a:lnTo>
                  <a:lnTo>
                    <a:pt x="98511" y="856765"/>
                  </a:lnTo>
                  <a:lnTo>
                    <a:pt x="58978" y="836321"/>
                  </a:lnTo>
                  <a:lnTo>
                    <a:pt x="27797" y="805145"/>
                  </a:lnTo>
                  <a:lnTo>
                    <a:pt x="7345" y="765611"/>
                  </a:lnTo>
                  <a:lnTo>
                    <a:pt x="0" y="720090"/>
                  </a:lnTo>
                  <a:lnTo>
                    <a:pt x="0" y="144018"/>
                  </a:lnTo>
                  <a:close/>
                </a:path>
              </a:pathLst>
            </a:custGeom>
            <a:ln w="38100">
              <a:solidFill>
                <a:srgbClr val="FFFFFF"/>
              </a:solidFill>
            </a:ln>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6" name="object 7"/>
            <p:cNvPicPr/>
            <p:nvPr/>
          </p:nvPicPr>
          <p:blipFill>
            <a:blip r:embed="rId4" cstate="print"/>
            <a:stretch>
              <a:fillRect/>
            </a:stretch>
          </p:blipFill>
          <p:spPr>
            <a:xfrm>
              <a:off x="2679191" y="5678423"/>
              <a:ext cx="951737" cy="339102"/>
            </a:xfrm>
            <a:prstGeom prst="rect">
              <a:avLst/>
            </a:prstGeom>
          </p:spPr>
        </p:pic>
        <p:pic>
          <p:nvPicPr>
            <p:cNvPr id="27" name="object 8"/>
            <p:cNvPicPr/>
            <p:nvPr/>
          </p:nvPicPr>
          <p:blipFill>
            <a:blip r:embed="rId5" cstate="print"/>
            <a:stretch>
              <a:fillRect/>
            </a:stretch>
          </p:blipFill>
          <p:spPr>
            <a:xfrm>
              <a:off x="2709925" y="5708332"/>
              <a:ext cx="892683" cy="281419"/>
            </a:xfrm>
            <a:prstGeom prst="rect">
              <a:avLst/>
            </a:prstGeom>
          </p:spPr>
        </p:pic>
        <p:pic>
          <p:nvPicPr>
            <p:cNvPr id="28" name="object 9"/>
            <p:cNvPicPr/>
            <p:nvPr/>
          </p:nvPicPr>
          <p:blipFill>
            <a:blip r:embed="rId3" cstate="print"/>
            <a:stretch>
              <a:fillRect/>
            </a:stretch>
          </p:blipFill>
          <p:spPr>
            <a:xfrm>
              <a:off x="5393436" y="5404103"/>
              <a:ext cx="1504188" cy="982980"/>
            </a:xfrm>
            <a:prstGeom prst="rect">
              <a:avLst/>
            </a:prstGeom>
          </p:spPr>
        </p:pic>
        <p:sp>
          <p:nvSpPr>
            <p:cNvPr id="29" name="object 10"/>
            <p:cNvSpPr/>
            <p:nvPr/>
          </p:nvSpPr>
          <p:spPr>
            <a:xfrm>
              <a:off x="5455158" y="5446014"/>
              <a:ext cx="1385570" cy="864235"/>
            </a:xfrm>
            <a:custGeom>
              <a:avLst/>
              <a:gdLst/>
              <a:ahLst/>
              <a:cxnLst/>
              <a:rect l="l" t="t" r="r" b="b"/>
              <a:pathLst>
                <a:path w="1385570" h="864235">
                  <a:moveTo>
                    <a:pt x="1241297" y="0"/>
                  </a:moveTo>
                  <a:lnTo>
                    <a:pt x="144017" y="0"/>
                  </a:lnTo>
                  <a:lnTo>
                    <a:pt x="98511" y="7345"/>
                  </a:lnTo>
                  <a:lnTo>
                    <a:pt x="58978" y="27797"/>
                  </a:lnTo>
                  <a:lnTo>
                    <a:pt x="27797" y="58978"/>
                  </a:lnTo>
                  <a:lnTo>
                    <a:pt x="7345" y="98511"/>
                  </a:lnTo>
                  <a:lnTo>
                    <a:pt x="0" y="144018"/>
                  </a:lnTo>
                  <a:lnTo>
                    <a:pt x="0" y="720090"/>
                  </a:lnTo>
                  <a:lnTo>
                    <a:pt x="7345" y="765611"/>
                  </a:lnTo>
                  <a:lnTo>
                    <a:pt x="27797" y="805145"/>
                  </a:lnTo>
                  <a:lnTo>
                    <a:pt x="58978" y="836321"/>
                  </a:lnTo>
                  <a:lnTo>
                    <a:pt x="98511" y="856765"/>
                  </a:lnTo>
                  <a:lnTo>
                    <a:pt x="144017" y="864108"/>
                  </a:lnTo>
                  <a:lnTo>
                    <a:pt x="1241297" y="864108"/>
                  </a:lnTo>
                  <a:lnTo>
                    <a:pt x="1286804" y="856765"/>
                  </a:lnTo>
                  <a:lnTo>
                    <a:pt x="1326337" y="836321"/>
                  </a:lnTo>
                  <a:lnTo>
                    <a:pt x="1357518" y="805145"/>
                  </a:lnTo>
                  <a:lnTo>
                    <a:pt x="1377970" y="765611"/>
                  </a:lnTo>
                  <a:lnTo>
                    <a:pt x="1385315" y="720090"/>
                  </a:lnTo>
                  <a:lnTo>
                    <a:pt x="1385315" y="144018"/>
                  </a:lnTo>
                  <a:lnTo>
                    <a:pt x="1377970" y="98511"/>
                  </a:lnTo>
                  <a:lnTo>
                    <a:pt x="1357518" y="58978"/>
                  </a:lnTo>
                  <a:lnTo>
                    <a:pt x="1326337" y="27797"/>
                  </a:lnTo>
                  <a:lnTo>
                    <a:pt x="1286804" y="7345"/>
                  </a:lnTo>
                  <a:lnTo>
                    <a:pt x="1241297" y="0"/>
                  </a:lnTo>
                  <a:close/>
                </a:path>
              </a:pathLst>
            </a:custGeom>
            <a:solidFill>
              <a:srgbClr val="1E4648"/>
            </a:solidFill>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object 11"/>
            <p:cNvSpPr/>
            <p:nvPr/>
          </p:nvSpPr>
          <p:spPr>
            <a:xfrm>
              <a:off x="5455158" y="5446014"/>
              <a:ext cx="1385570" cy="864235"/>
            </a:xfrm>
            <a:custGeom>
              <a:avLst/>
              <a:gdLst/>
              <a:ahLst/>
              <a:cxnLst/>
              <a:rect l="l" t="t" r="r" b="b"/>
              <a:pathLst>
                <a:path w="1385570" h="864235">
                  <a:moveTo>
                    <a:pt x="0" y="144018"/>
                  </a:moveTo>
                  <a:lnTo>
                    <a:pt x="7345" y="98511"/>
                  </a:lnTo>
                  <a:lnTo>
                    <a:pt x="27797" y="58978"/>
                  </a:lnTo>
                  <a:lnTo>
                    <a:pt x="58978" y="27797"/>
                  </a:lnTo>
                  <a:lnTo>
                    <a:pt x="98511" y="7345"/>
                  </a:lnTo>
                  <a:lnTo>
                    <a:pt x="144017" y="0"/>
                  </a:lnTo>
                  <a:lnTo>
                    <a:pt x="1241297" y="0"/>
                  </a:lnTo>
                  <a:lnTo>
                    <a:pt x="1286804" y="7345"/>
                  </a:lnTo>
                  <a:lnTo>
                    <a:pt x="1326337" y="27797"/>
                  </a:lnTo>
                  <a:lnTo>
                    <a:pt x="1357518" y="58978"/>
                  </a:lnTo>
                  <a:lnTo>
                    <a:pt x="1377970" y="98511"/>
                  </a:lnTo>
                  <a:lnTo>
                    <a:pt x="1385315" y="144018"/>
                  </a:lnTo>
                  <a:lnTo>
                    <a:pt x="1385315" y="720090"/>
                  </a:lnTo>
                  <a:lnTo>
                    <a:pt x="1377970" y="765611"/>
                  </a:lnTo>
                  <a:lnTo>
                    <a:pt x="1357518" y="805145"/>
                  </a:lnTo>
                  <a:lnTo>
                    <a:pt x="1326337" y="836321"/>
                  </a:lnTo>
                  <a:lnTo>
                    <a:pt x="1286804" y="856765"/>
                  </a:lnTo>
                  <a:lnTo>
                    <a:pt x="1241297" y="864108"/>
                  </a:lnTo>
                  <a:lnTo>
                    <a:pt x="144017" y="864108"/>
                  </a:lnTo>
                  <a:lnTo>
                    <a:pt x="98511" y="856765"/>
                  </a:lnTo>
                  <a:lnTo>
                    <a:pt x="58978" y="836321"/>
                  </a:lnTo>
                  <a:lnTo>
                    <a:pt x="27797" y="805145"/>
                  </a:lnTo>
                  <a:lnTo>
                    <a:pt x="7345" y="765611"/>
                  </a:lnTo>
                  <a:lnTo>
                    <a:pt x="0" y="720090"/>
                  </a:lnTo>
                  <a:lnTo>
                    <a:pt x="0" y="144018"/>
                  </a:lnTo>
                  <a:close/>
                </a:path>
              </a:pathLst>
            </a:custGeom>
            <a:ln w="38100">
              <a:solidFill>
                <a:srgbClr val="FFFFFF"/>
              </a:solidFill>
            </a:ln>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1" name="object 12"/>
            <p:cNvPicPr/>
            <p:nvPr/>
          </p:nvPicPr>
          <p:blipFill>
            <a:blip r:embed="rId6" cstate="print"/>
            <a:stretch>
              <a:fillRect/>
            </a:stretch>
          </p:blipFill>
          <p:spPr>
            <a:xfrm>
              <a:off x="5704331" y="5539740"/>
              <a:ext cx="928878" cy="351269"/>
            </a:xfrm>
            <a:prstGeom prst="rect">
              <a:avLst/>
            </a:prstGeom>
          </p:spPr>
        </p:pic>
        <p:pic>
          <p:nvPicPr>
            <p:cNvPr id="32" name="object 13"/>
            <p:cNvPicPr/>
            <p:nvPr/>
          </p:nvPicPr>
          <p:blipFill>
            <a:blip r:embed="rId7" cstate="print"/>
            <a:stretch>
              <a:fillRect/>
            </a:stretch>
          </p:blipFill>
          <p:spPr>
            <a:xfrm>
              <a:off x="5734177" y="5570220"/>
              <a:ext cx="870712" cy="293293"/>
            </a:xfrm>
            <a:prstGeom prst="rect">
              <a:avLst/>
            </a:prstGeom>
          </p:spPr>
        </p:pic>
        <p:pic>
          <p:nvPicPr>
            <p:cNvPr id="33" name="object 14"/>
            <p:cNvPicPr/>
            <p:nvPr/>
          </p:nvPicPr>
          <p:blipFill>
            <a:blip r:embed="rId8" cstate="print"/>
            <a:stretch>
              <a:fillRect/>
            </a:stretch>
          </p:blipFill>
          <p:spPr>
            <a:xfrm>
              <a:off x="5818631" y="5907023"/>
              <a:ext cx="648462" cy="339102"/>
            </a:xfrm>
            <a:prstGeom prst="rect">
              <a:avLst/>
            </a:prstGeom>
          </p:spPr>
        </p:pic>
        <p:pic>
          <p:nvPicPr>
            <p:cNvPr id="34" name="object 15"/>
            <p:cNvPicPr/>
            <p:nvPr/>
          </p:nvPicPr>
          <p:blipFill>
            <a:blip r:embed="rId9" cstate="print"/>
            <a:stretch>
              <a:fillRect/>
            </a:stretch>
          </p:blipFill>
          <p:spPr>
            <a:xfrm>
              <a:off x="5848477" y="5937148"/>
              <a:ext cx="590931" cy="280225"/>
            </a:xfrm>
            <a:prstGeom prst="rect">
              <a:avLst/>
            </a:prstGeom>
          </p:spPr>
        </p:pic>
        <p:pic>
          <p:nvPicPr>
            <p:cNvPr id="52" name="object 16"/>
            <p:cNvPicPr/>
            <p:nvPr/>
          </p:nvPicPr>
          <p:blipFill>
            <a:blip r:embed="rId10" cstate="print"/>
            <a:stretch>
              <a:fillRect/>
            </a:stretch>
          </p:blipFill>
          <p:spPr>
            <a:xfrm>
              <a:off x="911352" y="5404103"/>
              <a:ext cx="1502663" cy="982980"/>
            </a:xfrm>
            <a:prstGeom prst="rect">
              <a:avLst/>
            </a:prstGeom>
          </p:spPr>
        </p:pic>
        <p:sp>
          <p:nvSpPr>
            <p:cNvPr id="53" name="object 17"/>
            <p:cNvSpPr/>
            <p:nvPr/>
          </p:nvSpPr>
          <p:spPr>
            <a:xfrm>
              <a:off x="973074" y="5446014"/>
              <a:ext cx="1384300" cy="864235"/>
            </a:xfrm>
            <a:custGeom>
              <a:avLst/>
              <a:gdLst/>
              <a:ahLst/>
              <a:cxnLst/>
              <a:rect l="l" t="t" r="r" b="b"/>
              <a:pathLst>
                <a:path w="1384300" h="864235">
                  <a:moveTo>
                    <a:pt x="1239774" y="0"/>
                  </a:moveTo>
                  <a:lnTo>
                    <a:pt x="144017" y="0"/>
                  </a:lnTo>
                  <a:lnTo>
                    <a:pt x="98496" y="7345"/>
                  </a:lnTo>
                  <a:lnTo>
                    <a:pt x="58962" y="27797"/>
                  </a:lnTo>
                  <a:lnTo>
                    <a:pt x="27786" y="58978"/>
                  </a:lnTo>
                  <a:lnTo>
                    <a:pt x="7342" y="98511"/>
                  </a:lnTo>
                  <a:lnTo>
                    <a:pt x="0" y="144018"/>
                  </a:lnTo>
                  <a:lnTo>
                    <a:pt x="0" y="720090"/>
                  </a:lnTo>
                  <a:lnTo>
                    <a:pt x="7342" y="765611"/>
                  </a:lnTo>
                  <a:lnTo>
                    <a:pt x="27786" y="805145"/>
                  </a:lnTo>
                  <a:lnTo>
                    <a:pt x="58962" y="836321"/>
                  </a:lnTo>
                  <a:lnTo>
                    <a:pt x="98496" y="856765"/>
                  </a:lnTo>
                  <a:lnTo>
                    <a:pt x="144017" y="864108"/>
                  </a:lnTo>
                  <a:lnTo>
                    <a:pt x="1239774" y="864108"/>
                  </a:lnTo>
                  <a:lnTo>
                    <a:pt x="1285280" y="856765"/>
                  </a:lnTo>
                  <a:lnTo>
                    <a:pt x="1324813" y="836321"/>
                  </a:lnTo>
                  <a:lnTo>
                    <a:pt x="1355994" y="805145"/>
                  </a:lnTo>
                  <a:lnTo>
                    <a:pt x="1376446" y="765611"/>
                  </a:lnTo>
                  <a:lnTo>
                    <a:pt x="1383792" y="720090"/>
                  </a:lnTo>
                  <a:lnTo>
                    <a:pt x="1383792" y="144018"/>
                  </a:lnTo>
                  <a:lnTo>
                    <a:pt x="1376446" y="98511"/>
                  </a:lnTo>
                  <a:lnTo>
                    <a:pt x="1355994" y="58978"/>
                  </a:lnTo>
                  <a:lnTo>
                    <a:pt x="1324813" y="27797"/>
                  </a:lnTo>
                  <a:lnTo>
                    <a:pt x="1285280" y="7345"/>
                  </a:lnTo>
                  <a:lnTo>
                    <a:pt x="1239774" y="0"/>
                  </a:lnTo>
                  <a:close/>
                </a:path>
              </a:pathLst>
            </a:custGeom>
            <a:solidFill>
              <a:srgbClr val="1E4648"/>
            </a:solidFill>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4" name="object 18"/>
            <p:cNvSpPr/>
            <p:nvPr/>
          </p:nvSpPr>
          <p:spPr>
            <a:xfrm>
              <a:off x="973074" y="5446014"/>
              <a:ext cx="1384300" cy="864235"/>
            </a:xfrm>
            <a:custGeom>
              <a:avLst/>
              <a:gdLst/>
              <a:ahLst/>
              <a:cxnLst/>
              <a:rect l="l" t="t" r="r" b="b"/>
              <a:pathLst>
                <a:path w="1384300" h="864235">
                  <a:moveTo>
                    <a:pt x="0" y="144018"/>
                  </a:moveTo>
                  <a:lnTo>
                    <a:pt x="7342" y="98511"/>
                  </a:lnTo>
                  <a:lnTo>
                    <a:pt x="27786" y="58978"/>
                  </a:lnTo>
                  <a:lnTo>
                    <a:pt x="58962" y="27797"/>
                  </a:lnTo>
                  <a:lnTo>
                    <a:pt x="98496" y="7345"/>
                  </a:lnTo>
                  <a:lnTo>
                    <a:pt x="144017" y="0"/>
                  </a:lnTo>
                  <a:lnTo>
                    <a:pt x="1239774" y="0"/>
                  </a:lnTo>
                  <a:lnTo>
                    <a:pt x="1285280" y="7345"/>
                  </a:lnTo>
                  <a:lnTo>
                    <a:pt x="1324813" y="27797"/>
                  </a:lnTo>
                  <a:lnTo>
                    <a:pt x="1355994" y="58978"/>
                  </a:lnTo>
                  <a:lnTo>
                    <a:pt x="1376446" y="98511"/>
                  </a:lnTo>
                  <a:lnTo>
                    <a:pt x="1383792" y="144018"/>
                  </a:lnTo>
                  <a:lnTo>
                    <a:pt x="1383792" y="720090"/>
                  </a:lnTo>
                  <a:lnTo>
                    <a:pt x="1376446" y="765611"/>
                  </a:lnTo>
                  <a:lnTo>
                    <a:pt x="1355994" y="805145"/>
                  </a:lnTo>
                  <a:lnTo>
                    <a:pt x="1324813" y="836321"/>
                  </a:lnTo>
                  <a:lnTo>
                    <a:pt x="1285280" y="856765"/>
                  </a:lnTo>
                  <a:lnTo>
                    <a:pt x="1239774" y="864108"/>
                  </a:lnTo>
                  <a:lnTo>
                    <a:pt x="144017" y="864108"/>
                  </a:lnTo>
                  <a:lnTo>
                    <a:pt x="98496" y="856765"/>
                  </a:lnTo>
                  <a:lnTo>
                    <a:pt x="58962" y="836321"/>
                  </a:lnTo>
                  <a:lnTo>
                    <a:pt x="27786" y="805145"/>
                  </a:lnTo>
                  <a:lnTo>
                    <a:pt x="7342" y="765611"/>
                  </a:lnTo>
                  <a:lnTo>
                    <a:pt x="0" y="720090"/>
                  </a:lnTo>
                  <a:lnTo>
                    <a:pt x="0" y="144018"/>
                  </a:lnTo>
                  <a:close/>
                </a:path>
              </a:pathLst>
            </a:custGeom>
            <a:ln w="38099">
              <a:solidFill>
                <a:srgbClr val="FFFFFF"/>
              </a:solidFill>
            </a:ln>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5" name="object 19"/>
            <p:cNvPicPr/>
            <p:nvPr/>
          </p:nvPicPr>
          <p:blipFill>
            <a:blip r:embed="rId11" cstate="print"/>
            <a:stretch>
              <a:fillRect/>
            </a:stretch>
          </p:blipFill>
          <p:spPr>
            <a:xfrm>
              <a:off x="1187196" y="5699759"/>
              <a:ext cx="950214" cy="334530"/>
            </a:xfrm>
            <a:prstGeom prst="rect">
              <a:avLst/>
            </a:prstGeom>
          </p:spPr>
        </p:pic>
        <p:pic>
          <p:nvPicPr>
            <p:cNvPr id="56" name="object 20"/>
            <p:cNvPicPr/>
            <p:nvPr/>
          </p:nvPicPr>
          <p:blipFill>
            <a:blip r:embed="rId12" cstate="print"/>
            <a:stretch>
              <a:fillRect/>
            </a:stretch>
          </p:blipFill>
          <p:spPr>
            <a:xfrm>
              <a:off x="1218158" y="5729884"/>
              <a:ext cx="891057" cy="276656"/>
            </a:xfrm>
            <a:prstGeom prst="rect">
              <a:avLst/>
            </a:prstGeom>
          </p:spPr>
        </p:pic>
        <p:pic>
          <p:nvPicPr>
            <p:cNvPr id="57" name="object 21"/>
            <p:cNvPicPr/>
            <p:nvPr/>
          </p:nvPicPr>
          <p:blipFill>
            <a:blip r:embed="rId3" cstate="print"/>
            <a:stretch>
              <a:fillRect/>
            </a:stretch>
          </p:blipFill>
          <p:spPr>
            <a:xfrm>
              <a:off x="3896868" y="5381244"/>
              <a:ext cx="1504188" cy="982980"/>
            </a:xfrm>
            <a:prstGeom prst="rect">
              <a:avLst/>
            </a:prstGeom>
          </p:spPr>
        </p:pic>
        <p:pic>
          <p:nvPicPr>
            <p:cNvPr id="58" name="object 22"/>
            <p:cNvPicPr/>
            <p:nvPr/>
          </p:nvPicPr>
          <p:blipFill>
            <a:blip r:embed="rId13" cstate="print"/>
            <a:stretch>
              <a:fillRect/>
            </a:stretch>
          </p:blipFill>
          <p:spPr>
            <a:xfrm>
              <a:off x="4131563" y="5503164"/>
              <a:ext cx="1019556" cy="789444"/>
            </a:xfrm>
            <a:prstGeom prst="rect">
              <a:avLst/>
            </a:prstGeom>
          </p:spPr>
        </p:pic>
        <p:sp>
          <p:nvSpPr>
            <p:cNvPr id="59" name="object 23"/>
            <p:cNvSpPr/>
            <p:nvPr/>
          </p:nvSpPr>
          <p:spPr>
            <a:xfrm>
              <a:off x="3958590" y="5423153"/>
              <a:ext cx="1385570" cy="864235"/>
            </a:xfrm>
            <a:custGeom>
              <a:avLst/>
              <a:gdLst/>
              <a:ahLst/>
              <a:cxnLst/>
              <a:rect l="l" t="t" r="r" b="b"/>
              <a:pathLst>
                <a:path w="1385570" h="864235">
                  <a:moveTo>
                    <a:pt x="1241298" y="0"/>
                  </a:moveTo>
                  <a:lnTo>
                    <a:pt x="144018" y="0"/>
                  </a:lnTo>
                  <a:lnTo>
                    <a:pt x="98511" y="7345"/>
                  </a:lnTo>
                  <a:lnTo>
                    <a:pt x="58978" y="27797"/>
                  </a:lnTo>
                  <a:lnTo>
                    <a:pt x="27797" y="58978"/>
                  </a:lnTo>
                  <a:lnTo>
                    <a:pt x="7345" y="98511"/>
                  </a:lnTo>
                  <a:lnTo>
                    <a:pt x="0" y="144018"/>
                  </a:lnTo>
                  <a:lnTo>
                    <a:pt x="0" y="720090"/>
                  </a:lnTo>
                  <a:lnTo>
                    <a:pt x="7345" y="765611"/>
                  </a:lnTo>
                  <a:lnTo>
                    <a:pt x="27797" y="805145"/>
                  </a:lnTo>
                  <a:lnTo>
                    <a:pt x="58978" y="836321"/>
                  </a:lnTo>
                  <a:lnTo>
                    <a:pt x="98511" y="856765"/>
                  </a:lnTo>
                  <a:lnTo>
                    <a:pt x="144018" y="864108"/>
                  </a:lnTo>
                  <a:lnTo>
                    <a:pt x="1241298" y="864108"/>
                  </a:lnTo>
                  <a:lnTo>
                    <a:pt x="1286804" y="856765"/>
                  </a:lnTo>
                  <a:lnTo>
                    <a:pt x="1326337" y="836321"/>
                  </a:lnTo>
                  <a:lnTo>
                    <a:pt x="1357518" y="805145"/>
                  </a:lnTo>
                  <a:lnTo>
                    <a:pt x="1377970" y="765611"/>
                  </a:lnTo>
                  <a:lnTo>
                    <a:pt x="1385315" y="720090"/>
                  </a:lnTo>
                  <a:lnTo>
                    <a:pt x="1385315" y="144018"/>
                  </a:lnTo>
                  <a:lnTo>
                    <a:pt x="1377970" y="98511"/>
                  </a:lnTo>
                  <a:lnTo>
                    <a:pt x="1357518" y="58978"/>
                  </a:lnTo>
                  <a:lnTo>
                    <a:pt x="1326337" y="27797"/>
                  </a:lnTo>
                  <a:lnTo>
                    <a:pt x="1286804" y="7345"/>
                  </a:lnTo>
                  <a:lnTo>
                    <a:pt x="1241298" y="0"/>
                  </a:lnTo>
                  <a:close/>
                </a:path>
              </a:pathLst>
            </a:custGeom>
            <a:solidFill>
              <a:srgbClr val="1E4648"/>
            </a:solidFill>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0" name="object 24"/>
            <p:cNvSpPr/>
            <p:nvPr/>
          </p:nvSpPr>
          <p:spPr>
            <a:xfrm>
              <a:off x="3958590" y="5423153"/>
              <a:ext cx="1385570" cy="864235"/>
            </a:xfrm>
            <a:custGeom>
              <a:avLst/>
              <a:gdLst/>
              <a:ahLst/>
              <a:cxnLst/>
              <a:rect l="l" t="t" r="r" b="b"/>
              <a:pathLst>
                <a:path w="1385570" h="864235">
                  <a:moveTo>
                    <a:pt x="0" y="144018"/>
                  </a:moveTo>
                  <a:lnTo>
                    <a:pt x="7345" y="98511"/>
                  </a:lnTo>
                  <a:lnTo>
                    <a:pt x="27797" y="58978"/>
                  </a:lnTo>
                  <a:lnTo>
                    <a:pt x="58978" y="27797"/>
                  </a:lnTo>
                  <a:lnTo>
                    <a:pt x="98511" y="7345"/>
                  </a:lnTo>
                  <a:lnTo>
                    <a:pt x="144018" y="0"/>
                  </a:lnTo>
                  <a:lnTo>
                    <a:pt x="1241298" y="0"/>
                  </a:lnTo>
                  <a:lnTo>
                    <a:pt x="1286804" y="7345"/>
                  </a:lnTo>
                  <a:lnTo>
                    <a:pt x="1326337" y="27797"/>
                  </a:lnTo>
                  <a:lnTo>
                    <a:pt x="1357518" y="58978"/>
                  </a:lnTo>
                  <a:lnTo>
                    <a:pt x="1377970" y="98511"/>
                  </a:lnTo>
                  <a:lnTo>
                    <a:pt x="1385315" y="144018"/>
                  </a:lnTo>
                  <a:lnTo>
                    <a:pt x="1385315" y="720090"/>
                  </a:lnTo>
                  <a:lnTo>
                    <a:pt x="1377970" y="765611"/>
                  </a:lnTo>
                  <a:lnTo>
                    <a:pt x="1357518" y="805145"/>
                  </a:lnTo>
                  <a:lnTo>
                    <a:pt x="1326337" y="836321"/>
                  </a:lnTo>
                  <a:lnTo>
                    <a:pt x="1286804" y="856765"/>
                  </a:lnTo>
                  <a:lnTo>
                    <a:pt x="1241298" y="864108"/>
                  </a:lnTo>
                  <a:lnTo>
                    <a:pt x="144018" y="864108"/>
                  </a:lnTo>
                  <a:lnTo>
                    <a:pt x="98511" y="856765"/>
                  </a:lnTo>
                  <a:lnTo>
                    <a:pt x="58978" y="836321"/>
                  </a:lnTo>
                  <a:lnTo>
                    <a:pt x="27797" y="805145"/>
                  </a:lnTo>
                  <a:lnTo>
                    <a:pt x="7345" y="765611"/>
                  </a:lnTo>
                  <a:lnTo>
                    <a:pt x="0" y="720090"/>
                  </a:lnTo>
                  <a:lnTo>
                    <a:pt x="0" y="144018"/>
                  </a:lnTo>
                  <a:close/>
                </a:path>
              </a:pathLst>
            </a:custGeom>
            <a:ln w="38100">
              <a:solidFill>
                <a:srgbClr val="FFFFFF"/>
              </a:solidFill>
            </a:ln>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1" name="object 25"/>
            <p:cNvPicPr/>
            <p:nvPr/>
          </p:nvPicPr>
          <p:blipFill>
            <a:blip r:embed="rId14" cstate="print"/>
            <a:stretch>
              <a:fillRect/>
            </a:stretch>
          </p:blipFill>
          <p:spPr>
            <a:xfrm>
              <a:off x="4172711" y="5524500"/>
              <a:ext cx="939546" cy="339102"/>
            </a:xfrm>
            <a:prstGeom prst="rect">
              <a:avLst/>
            </a:prstGeom>
          </p:spPr>
        </p:pic>
        <p:pic>
          <p:nvPicPr>
            <p:cNvPr id="62" name="object 26"/>
            <p:cNvPicPr/>
            <p:nvPr/>
          </p:nvPicPr>
          <p:blipFill>
            <a:blip r:embed="rId15" cstate="print"/>
            <a:stretch>
              <a:fillRect/>
            </a:stretch>
          </p:blipFill>
          <p:spPr>
            <a:xfrm>
              <a:off x="4203827" y="5554598"/>
              <a:ext cx="880872" cy="281419"/>
            </a:xfrm>
            <a:prstGeom prst="rect">
              <a:avLst/>
            </a:prstGeom>
          </p:spPr>
        </p:pic>
        <p:pic>
          <p:nvPicPr>
            <p:cNvPr id="63" name="object 27"/>
            <p:cNvPicPr/>
            <p:nvPr/>
          </p:nvPicPr>
          <p:blipFill>
            <a:blip r:embed="rId16" cstate="print"/>
            <a:stretch>
              <a:fillRect/>
            </a:stretch>
          </p:blipFill>
          <p:spPr>
            <a:xfrm>
              <a:off x="4351019" y="5875020"/>
              <a:ext cx="621029" cy="358902"/>
            </a:xfrm>
            <a:prstGeom prst="rect">
              <a:avLst/>
            </a:prstGeom>
          </p:spPr>
        </p:pic>
        <p:pic>
          <p:nvPicPr>
            <p:cNvPr id="64" name="object 28"/>
            <p:cNvPicPr/>
            <p:nvPr/>
          </p:nvPicPr>
          <p:blipFill>
            <a:blip r:embed="rId17" cstate="print"/>
            <a:stretch>
              <a:fillRect/>
            </a:stretch>
          </p:blipFill>
          <p:spPr>
            <a:xfrm>
              <a:off x="4381246" y="5904877"/>
              <a:ext cx="562356" cy="300469"/>
            </a:xfrm>
            <a:prstGeom prst="rect">
              <a:avLst/>
            </a:prstGeom>
          </p:spPr>
        </p:pic>
        <p:pic>
          <p:nvPicPr>
            <p:cNvPr id="65" name="object 29"/>
            <p:cNvPicPr/>
            <p:nvPr/>
          </p:nvPicPr>
          <p:blipFill>
            <a:blip r:embed="rId10" cstate="print"/>
            <a:stretch>
              <a:fillRect/>
            </a:stretch>
          </p:blipFill>
          <p:spPr>
            <a:xfrm>
              <a:off x="6879336" y="5404103"/>
              <a:ext cx="1502664" cy="982980"/>
            </a:xfrm>
            <a:prstGeom prst="rect">
              <a:avLst/>
            </a:prstGeom>
          </p:spPr>
        </p:pic>
        <p:sp>
          <p:nvSpPr>
            <p:cNvPr id="66" name="object 30"/>
            <p:cNvSpPr/>
            <p:nvPr/>
          </p:nvSpPr>
          <p:spPr>
            <a:xfrm>
              <a:off x="6941058" y="5446014"/>
              <a:ext cx="1384300" cy="864235"/>
            </a:xfrm>
            <a:custGeom>
              <a:avLst/>
              <a:gdLst/>
              <a:ahLst/>
              <a:cxnLst/>
              <a:rect l="l" t="t" r="r" b="b"/>
              <a:pathLst>
                <a:path w="1384300" h="864235">
                  <a:moveTo>
                    <a:pt x="1239774" y="0"/>
                  </a:moveTo>
                  <a:lnTo>
                    <a:pt x="144018" y="0"/>
                  </a:lnTo>
                  <a:lnTo>
                    <a:pt x="98511" y="7345"/>
                  </a:lnTo>
                  <a:lnTo>
                    <a:pt x="58978" y="27797"/>
                  </a:lnTo>
                  <a:lnTo>
                    <a:pt x="27797" y="58978"/>
                  </a:lnTo>
                  <a:lnTo>
                    <a:pt x="7345" y="98511"/>
                  </a:lnTo>
                  <a:lnTo>
                    <a:pt x="0" y="144018"/>
                  </a:lnTo>
                  <a:lnTo>
                    <a:pt x="0" y="720090"/>
                  </a:lnTo>
                  <a:lnTo>
                    <a:pt x="7345" y="765611"/>
                  </a:lnTo>
                  <a:lnTo>
                    <a:pt x="27797" y="805145"/>
                  </a:lnTo>
                  <a:lnTo>
                    <a:pt x="58978" y="836321"/>
                  </a:lnTo>
                  <a:lnTo>
                    <a:pt x="98511" y="856765"/>
                  </a:lnTo>
                  <a:lnTo>
                    <a:pt x="144018" y="864108"/>
                  </a:lnTo>
                  <a:lnTo>
                    <a:pt x="1239774" y="864108"/>
                  </a:lnTo>
                  <a:lnTo>
                    <a:pt x="1285280" y="856765"/>
                  </a:lnTo>
                  <a:lnTo>
                    <a:pt x="1324813" y="836321"/>
                  </a:lnTo>
                  <a:lnTo>
                    <a:pt x="1355994" y="805145"/>
                  </a:lnTo>
                  <a:lnTo>
                    <a:pt x="1376446" y="765611"/>
                  </a:lnTo>
                  <a:lnTo>
                    <a:pt x="1383792" y="720090"/>
                  </a:lnTo>
                  <a:lnTo>
                    <a:pt x="1383792" y="144018"/>
                  </a:lnTo>
                  <a:lnTo>
                    <a:pt x="1376446" y="98511"/>
                  </a:lnTo>
                  <a:lnTo>
                    <a:pt x="1355994" y="58978"/>
                  </a:lnTo>
                  <a:lnTo>
                    <a:pt x="1324813" y="27797"/>
                  </a:lnTo>
                  <a:lnTo>
                    <a:pt x="1285280" y="7345"/>
                  </a:lnTo>
                  <a:lnTo>
                    <a:pt x="1239774" y="0"/>
                  </a:lnTo>
                  <a:close/>
                </a:path>
              </a:pathLst>
            </a:custGeom>
            <a:solidFill>
              <a:srgbClr val="1E4648"/>
            </a:solidFill>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7" name="object 31"/>
            <p:cNvSpPr/>
            <p:nvPr/>
          </p:nvSpPr>
          <p:spPr>
            <a:xfrm>
              <a:off x="6941058" y="5446014"/>
              <a:ext cx="1384300" cy="864235"/>
            </a:xfrm>
            <a:custGeom>
              <a:avLst/>
              <a:gdLst/>
              <a:ahLst/>
              <a:cxnLst/>
              <a:rect l="l" t="t" r="r" b="b"/>
              <a:pathLst>
                <a:path w="1384300" h="864235">
                  <a:moveTo>
                    <a:pt x="0" y="144018"/>
                  </a:moveTo>
                  <a:lnTo>
                    <a:pt x="7345" y="98511"/>
                  </a:lnTo>
                  <a:lnTo>
                    <a:pt x="27797" y="58978"/>
                  </a:lnTo>
                  <a:lnTo>
                    <a:pt x="58978" y="27797"/>
                  </a:lnTo>
                  <a:lnTo>
                    <a:pt x="98511" y="7345"/>
                  </a:lnTo>
                  <a:lnTo>
                    <a:pt x="144018" y="0"/>
                  </a:lnTo>
                  <a:lnTo>
                    <a:pt x="1239774" y="0"/>
                  </a:lnTo>
                  <a:lnTo>
                    <a:pt x="1285280" y="7345"/>
                  </a:lnTo>
                  <a:lnTo>
                    <a:pt x="1324813" y="27797"/>
                  </a:lnTo>
                  <a:lnTo>
                    <a:pt x="1355994" y="58978"/>
                  </a:lnTo>
                  <a:lnTo>
                    <a:pt x="1376446" y="98511"/>
                  </a:lnTo>
                  <a:lnTo>
                    <a:pt x="1383792" y="144018"/>
                  </a:lnTo>
                  <a:lnTo>
                    <a:pt x="1383792" y="720090"/>
                  </a:lnTo>
                  <a:lnTo>
                    <a:pt x="1376446" y="765611"/>
                  </a:lnTo>
                  <a:lnTo>
                    <a:pt x="1355994" y="805145"/>
                  </a:lnTo>
                  <a:lnTo>
                    <a:pt x="1324813" y="836321"/>
                  </a:lnTo>
                  <a:lnTo>
                    <a:pt x="1285280" y="856765"/>
                  </a:lnTo>
                  <a:lnTo>
                    <a:pt x="1239774" y="864108"/>
                  </a:lnTo>
                  <a:lnTo>
                    <a:pt x="144018" y="864108"/>
                  </a:lnTo>
                  <a:lnTo>
                    <a:pt x="98511" y="856765"/>
                  </a:lnTo>
                  <a:lnTo>
                    <a:pt x="58978" y="836321"/>
                  </a:lnTo>
                  <a:lnTo>
                    <a:pt x="27797" y="805145"/>
                  </a:lnTo>
                  <a:lnTo>
                    <a:pt x="7345" y="765611"/>
                  </a:lnTo>
                  <a:lnTo>
                    <a:pt x="0" y="720090"/>
                  </a:lnTo>
                  <a:lnTo>
                    <a:pt x="0" y="144018"/>
                  </a:lnTo>
                  <a:close/>
                </a:path>
              </a:pathLst>
            </a:custGeom>
            <a:ln w="38100">
              <a:solidFill>
                <a:srgbClr val="FFFFFF"/>
              </a:solidFill>
            </a:ln>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8" name="object 32"/>
            <p:cNvPicPr/>
            <p:nvPr/>
          </p:nvPicPr>
          <p:blipFill>
            <a:blip r:embed="rId18" cstate="print"/>
            <a:stretch>
              <a:fillRect/>
            </a:stretch>
          </p:blipFill>
          <p:spPr>
            <a:xfrm>
              <a:off x="7152131" y="5556503"/>
              <a:ext cx="953262" cy="322325"/>
            </a:xfrm>
            <a:prstGeom prst="rect">
              <a:avLst/>
            </a:prstGeom>
          </p:spPr>
        </p:pic>
        <p:pic>
          <p:nvPicPr>
            <p:cNvPr id="69" name="object 33"/>
            <p:cNvPicPr/>
            <p:nvPr/>
          </p:nvPicPr>
          <p:blipFill>
            <a:blip r:embed="rId19" cstate="print"/>
            <a:stretch>
              <a:fillRect/>
            </a:stretch>
          </p:blipFill>
          <p:spPr>
            <a:xfrm>
              <a:off x="7182738" y="5586869"/>
              <a:ext cx="894588" cy="263550"/>
            </a:xfrm>
            <a:prstGeom prst="rect">
              <a:avLst/>
            </a:prstGeom>
          </p:spPr>
        </p:pic>
        <p:pic>
          <p:nvPicPr>
            <p:cNvPr id="70" name="object 34"/>
            <p:cNvPicPr/>
            <p:nvPr/>
          </p:nvPicPr>
          <p:blipFill>
            <a:blip r:embed="rId20" cstate="print"/>
            <a:stretch>
              <a:fillRect/>
            </a:stretch>
          </p:blipFill>
          <p:spPr>
            <a:xfrm>
              <a:off x="7303008" y="5907023"/>
              <a:ext cx="649985" cy="339102"/>
            </a:xfrm>
            <a:prstGeom prst="rect">
              <a:avLst/>
            </a:prstGeom>
          </p:spPr>
        </p:pic>
        <p:pic>
          <p:nvPicPr>
            <p:cNvPr id="71" name="object 35"/>
            <p:cNvPicPr/>
            <p:nvPr/>
          </p:nvPicPr>
          <p:blipFill>
            <a:blip r:embed="rId21" cstate="print"/>
            <a:stretch>
              <a:fillRect/>
            </a:stretch>
          </p:blipFill>
          <p:spPr>
            <a:xfrm>
              <a:off x="7333996" y="5937148"/>
              <a:ext cx="590930" cy="280225"/>
            </a:xfrm>
            <a:prstGeom prst="rect">
              <a:avLst/>
            </a:prstGeom>
          </p:spPr>
        </p:pic>
        <p:sp>
          <p:nvSpPr>
            <p:cNvPr id="72" name="object 36"/>
            <p:cNvSpPr/>
            <p:nvPr/>
          </p:nvSpPr>
          <p:spPr>
            <a:xfrm>
              <a:off x="1629918" y="2422397"/>
              <a:ext cx="6120130" cy="2952750"/>
            </a:xfrm>
            <a:custGeom>
              <a:avLst/>
              <a:gdLst/>
              <a:ahLst/>
              <a:cxnLst/>
              <a:rect l="l" t="t" r="r" b="b"/>
              <a:pathLst>
                <a:path w="6120130" h="2952750">
                  <a:moveTo>
                    <a:pt x="6118859" y="2592324"/>
                  </a:moveTo>
                  <a:lnTo>
                    <a:pt x="6118859" y="2952623"/>
                  </a:lnTo>
                </a:path>
                <a:path w="6120130" h="2952750">
                  <a:moveTo>
                    <a:pt x="4517135" y="2592324"/>
                  </a:moveTo>
                  <a:lnTo>
                    <a:pt x="4517135" y="2952623"/>
                  </a:lnTo>
                </a:path>
                <a:path w="6120130" h="2952750">
                  <a:moveTo>
                    <a:pt x="3133344" y="2592324"/>
                  </a:moveTo>
                  <a:lnTo>
                    <a:pt x="3133344" y="2952623"/>
                  </a:lnTo>
                </a:path>
                <a:path w="6120130" h="2952750">
                  <a:moveTo>
                    <a:pt x="1528571" y="2592324"/>
                  </a:moveTo>
                  <a:lnTo>
                    <a:pt x="1528571" y="2952623"/>
                  </a:lnTo>
                </a:path>
                <a:path w="6120130" h="2952750">
                  <a:moveTo>
                    <a:pt x="0" y="2592324"/>
                  </a:moveTo>
                  <a:lnTo>
                    <a:pt x="0" y="2952623"/>
                  </a:lnTo>
                </a:path>
                <a:path w="6120130" h="2952750">
                  <a:moveTo>
                    <a:pt x="6119876" y="2592324"/>
                  </a:moveTo>
                  <a:lnTo>
                    <a:pt x="0" y="2592324"/>
                  </a:lnTo>
                </a:path>
                <a:path w="6120130" h="2952750">
                  <a:moveTo>
                    <a:pt x="3107435" y="0"/>
                  </a:moveTo>
                  <a:lnTo>
                    <a:pt x="3131947" y="2773172"/>
                  </a:lnTo>
                </a:path>
              </a:pathLst>
            </a:custGeom>
            <a:ln w="53340">
              <a:solidFill>
                <a:srgbClr val="45969F"/>
              </a:solidFill>
            </a:ln>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3" name="object 37"/>
            <p:cNvPicPr/>
            <p:nvPr/>
          </p:nvPicPr>
          <p:blipFill>
            <a:blip r:embed="rId22" cstate="print"/>
            <a:stretch>
              <a:fillRect/>
            </a:stretch>
          </p:blipFill>
          <p:spPr>
            <a:xfrm>
              <a:off x="3401568" y="3913619"/>
              <a:ext cx="2668524" cy="981468"/>
            </a:xfrm>
            <a:prstGeom prst="rect">
              <a:avLst/>
            </a:prstGeom>
          </p:spPr>
        </p:pic>
        <p:sp>
          <p:nvSpPr>
            <p:cNvPr id="74" name="object 38"/>
            <p:cNvSpPr/>
            <p:nvPr/>
          </p:nvSpPr>
          <p:spPr>
            <a:xfrm>
              <a:off x="3463290" y="3955542"/>
              <a:ext cx="2550160" cy="862965"/>
            </a:xfrm>
            <a:custGeom>
              <a:avLst/>
              <a:gdLst/>
              <a:ahLst/>
              <a:cxnLst/>
              <a:rect l="l" t="t" r="r" b="b"/>
              <a:pathLst>
                <a:path w="2550160" h="862964">
                  <a:moveTo>
                    <a:pt x="2405888" y="0"/>
                  </a:moveTo>
                  <a:lnTo>
                    <a:pt x="143763" y="0"/>
                  </a:lnTo>
                  <a:lnTo>
                    <a:pt x="98332" y="7331"/>
                  </a:lnTo>
                  <a:lnTo>
                    <a:pt x="58869" y="27744"/>
                  </a:lnTo>
                  <a:lnTo>
                    <a:pt x="27744" y="58869"/>
                  </a:lnTo>
                  <a:lnTo>
                    <a:pt x="7331" y="98332"/>
                  </a:lnTo>
                  <a:lnTo>
                    <a:pt x="0" y="143763"/>
                  </a:lnTo>
                  <a:lnTo>
                    <a:pt x="0" y="718819"/>
                  </a:lnTo>
                  <a:lnTo>
                    <a:pt x="7331" y="764251"/>
                  </a:lnTo>
                  <a:lnTo>
                    <a:pt x="27744" y="803714"/>
                  </a:lnTo>
                  <a:lnTo>
                    <a:pt x="58869" y="834839"/>
                  </a:lnTo>
                  <a:lnTo>
                    <a:pt x="98332" y="855252"/>
                  </a:lnTo>
                  <a:lnTo>
                    <a:pt x="143763" y="862583"/>
                  </a:lnTo>
                  <a:lnTo>
                    <a:pt x="2405888" y="862583"/>
                  </a:lnTo>
                  <a:lnTo>
                    <a:pt x="2451319" y="855252"/>
                  </a:lnTo>
                  <a:lnTo>
                    <a:pt x="2490782" y="834839"/>
                  </a:lnTo>
                  <a:lnTo>
                    <a:pt x="2521907" y="803714"/>
                  </a:lnTo>
                  <a:lnTo>
                    <a:pt x="2542320" y="764251"/>
                  </a:lnTo>
                  <a:lnTo>
                    <a:pt x="2549652" y="718819"/>
                  </a:lnTo>
                  <a:lnTo>
                    <a:pt x="2549652" y="143763"/>
                  </a:lnTo>
                  <a:lnTo>
                    <a:pt x="2542320" y="98332"/>
                  </a:lnTo>
                  <a:lnTo>
                    <a:pt x="2521907" y="58869"/>
                  </a:lnTo>
                  <a:lnTo>
                    <a:pt x="2490782" y="27744"/>
                  </a:lnTo>
                  <a:lnTo>
                    <a:pt x="2451319" y="7331"/>
                  </a:lnTo>
                  <a:lnTo>
                    <a:pt x="2405888" y="0"/>
                  </a:lnTo>
                  <a:close/>
                </a:path>
              </a:pathLst>
            </a:custGeom>
            <a:solidFill>
              <a:srgbClr val="1E4648"/>
            </a:solidFill>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5" name="object 39"/>
            <p:cNvSpPr/>
            <p:nvPr/>
          </p:nvSpPr>
          <p:spPr>
            <a:xfrm>
              <a:off x="3463290" y="3955542"/>
              <a:ext cx="2550160" cy="862965"/>
            </a:xfrm>
            <a:custGeom>
              <a:avLst/>
              <a:gdLst/>
              <a:ahLst/>
              <a:cxnLst/>
              <a:rect l="l" t="t" r="r" b="b"/>
              <a:pathLst>
                <a:path w="2550160" h="862964">
                  <a:moveTo>
                    <a:pt x="0" y="143763"/>
                  </a:moveTo>
                  <a:lnTo>
                    <a:pt x="7331" y="98332"/>
                  </a:lnTo>
                  <a:lnTo>
                    <a:pt x="27744" y="58869"/>
                  </a:lnTo>
                  <a:lnTo>
                    <a:pt x="58869" y="27744"/>
                  </a:lnTo>
                  <a:lnTo>
                    <a:pt x="98332" y="7331"/>
                  </a:lnTo>
                  <a:lnTo>
                    <a:pt x="143763" y="0"/>
                  </a:lnTo>
                  <a:lnTo>
                    <a:pt x="2405888" y="0"/>
                  </a:lnTo>
                  <a:lnTo>
                    <a:pt x="2451319" y="7331"/>
                  </a:lnTo>
                  <a:lnTo>
                    <a:pt x="2490782" y="27744"/>
                  </a:lnTo>
                  <a:lnTo>
                    <a:pt x="2521907" y="58869"/>
                  </a:lnTo>
                  <a:lnTo>
                    <a:pt x="2542320" y="98332"/>
                  </a:lnTo>
                  <a:lnTo>
                    <a:pt x="2549652" y="143763"/>
                  </a:lnTo>
                  <a:lnTo>
                    <a:pt x="2549652" y="718819"/>
                  </a:lnTo>
                  <a:lnTo>
                    <a:pt x="2542320" y="764251"/>
                  </a:lnTo>
                  <a:lnTo>
                    <a:pt x="2521907" y="803714"/>
                  </a:lnTo>
                  <a:lnTo>
                    <a:pt x="2490782" y="834839"/>
                  </a:lnTo>
                  <a:lnTo>
                    <a:pt x="2451319" y="855252"/>
                  </a:lnTo>
                  <a:lnTo>
                    <a:pt x="2405888" y="862583"/>
                  </a:lnTo>
                  <a:lnTo>
                    <a:pt x="143763" y="862583"/>
                  </a:lnTo>
                  <a:lnTo>
                    <a:pt x="98332" y="855252"/>
                  </a:lnTo>
                  <a:lnTo>
                    <a:pt x="58869" y="834839"/>
                  </a:lnTo>
                  <a:lnTo>
                    <a:pt x="27744" y="803714"/>
                  </a:lnTo>
                  <a:lnTo>
                    <a:pt x="7331" y="764251"/>
                  </a:lnTo>
                  <a:lnTo>
                    <a:pt x="0" y="718819"/>
                  </a:lnTo>
                  <a:lnTo>
                    <a:pt x="0" y="143763"/>
                  </a:lnTo>
                  <a:close/>
                </a:path>
              </a:pathLst>
            </a:custGeom>
            <a:ln w="38100">
              <a:solidFill>
                <a:srgbClr val="FFFFFF"/>
              </a:solidFill>
            </a:ln>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object 40"/>
            <p:cNvPicPr/>
            <p:nvPr/>
          </p:nvPicPr>
          <p:blipFill>
            <a:blip r:embed="rId23" cstate="print"/>
            <a:stretch>
              <a:fillRect/>
            </a:stretch>
          </p:blipFill>
          <p:spPr>
            <a:xfrm>
              <a:off x="3797808" y="4204728"/>
              <a:ext cx="1858517" cy="355841"/>
            </a:xfrm>
            <a:prstGeom prst="rect">
              <a:avLst/>
            </a:prstGeom>
          </p:spPr>
        </p:pic>
        <p:pic>
          <p:nvPicPr>
            <p:cNvPr id="77" name="object 41"/>
            <p:cNvPicPr/>
            <p:nvPr/>
          </p:nvPicPr>
          <p:blipFill>
            <a:blip r:embed="rId24" cstate="print"/>
            <a:stretch>
              <a:fillRect/>
            </a:stretch>
          </p:blipFill>
          <p:spPr>
            <a:xfrm>
              <a:off x="3828287" y="4234942"/>
              <a:ext cx="1799082" cy="296925"/>
            </a:xfrm>
            <a:prstGeom prst="rect">
              <a:avLst/>
            </a:prstGeom>
          </p:spPr>
        </p:pic>
        <p:pic>
          <p:nvPicPr>
            <p:cNvPr id="78" name="object 42"/>
            <p:cNvPicPr/>
            <p:nvPr/>
          </p:nvPicPr>
          <p:blipFill>
            <a:blip r:embed="rId25" cstate="print"/>
            <a:stretch>
              <a:fillRect/>
            </a:stretch>
          </p:blipFill>
          <p:spPr>
            <a:xfrm>
              <a:off x="3401568" y="2595372"/>
              <a:ext cx="2668524" cy="1127759"/>
            </a:xfrm>
            <a:prstGeom prst="rect">
              <a:avLst/>
            </a:prstGeom>
          </p:spPr>
        </p:pic>
        <p:sp>
          <p:nvSpPr>
            <p:cNvPr id="79" name="object 43"/>
            <p:cNvSpPr/>
            <p:nvPr/>
          </p:nvSpPr>
          <p:spPr>
            <a:xfrm>
              <a:off x="3463290" y="2637282"/>
              <a:ext cx="2550160" cy="1009015"/>
            </a:xfrm>
            <a:custGeom>
              <a:avLst/>
              <a:gdLst/>
              <a:ahLst/>
              <a:cxnLst/>
              <a:rect l="l" t="t" r="r" b="b"/>
              <a:pathLst>
                <a:path w="2550160" h="1009014">
                  <a:moveTo>
                    <a:pt x="2381504" y="0"/>
                  </a:moveTo>
                  <a:lnTo>
                    <a:pt x="168148" y="0"/>
                  </a:lnTo>
                  <a:lnTo>
                    <a:pt x="123457" y="6008"/>
                  </a:lnTo>
                  <a:lnTo>
                    <a:pt x="83293" y="22963"/>
                  </a:lnTo>
                  <a:lnTo>
                    <a:pt x="49260" y="49260"/>
                  </a:lnTo>
                  <a:lnTo>
                    <a:pt x="22963" y="83293"/>
                  </a:lnTo>
                  <a:lnTo>
                    <a:pt x="6008" y="123457"/>
                  </a:lnTo>
                  <a:lnTo>
                    <a:pt x="0" y="168147"/>
                  </a:lnTo>
                  <a:lnTo>
                    <a:pt x="0" y="840739"/>
                  </a:lnTo>
                  <a:lnTo>
                    <a:pt x="6008" y="885430"/>
                  </a:lnTo>
                  <a:lnTo>
                    <a:pt x="22963" y="925594"/>
                  </a:lnTo>
                  <a:lnTo>
                    <a:pt x="49260" y="959627"/>
                  </a:lnTo>
                  <a:lnTo>
                    <a:pt x="83293" y="985924"/>
                  </a:lnTo>
                  <a:lnTo>
                    <a:pt x="123457" y="1002879"/>
                  </a:lnTo>
                  <a:lnTo>
                    <a:pt x="168148" y="1008887"/>
                  </a:lnTo>
                  <a:lnTo>
                    <a:pt x="2381504" y="1008887"/>
                  </a:lnTo>
                  <a:lnTo>
                    <a:pt x="2426194" y="1002879"/>
                  </a:lnTo>
                  <a:lnTo>
                    <a:pt x="2466358" y="985924"/>
                  </a:lnTo>
                  <a:lnTo>
                    <a:pt x="2500391" y="959627"/>
                  </a:lnTo>
                  <a:lnTo>
                    <a:pt x="2526688" y="925594"/>
                  </a:lnTo>
                  <a:lnTo>
                    <a:pt x="2543643" y="885430"/>
                  </a:lnTo>
                  <a:lnTo>
                    <a:pt x="2549652" y="840739"/>
                  </a:lnTo>
                  <a:lnTo>
                    <a:pt x="2549652" y="168147"/>
                  </a:lnTo>
                  <a:lnTo>
                    <a:pt x="2543643" y="123457"/>
                  </a:lnTo>
                  <a:lnTo>
                    <a:pt x="2526688" y="83293"/>
                  </a:lnTo>
                  <a:lnTo>
                    <a:pt x="2500391" y="49260"/>
                  </a:lnTo>
                  <a:lnTo>
                    <a:pt x="2466358" y="22963"/>
                  </a:lnTo>
                  <a:lnTo>
                    <a:pt x="2426194" y="6008"/>
                  </a:lnTo>
                  <a:lnTo>
                    <a:pt x="2381504" y="0"/>
                  </a:lnTo>
                  <a:close/>
                </a:path>
              </a:pathLst>
            </a:custGeom>
            <a:solidFill>
              <a:srgbClr val="1E4648"/>
            </a:solidFill>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0" name="object 44"/>
            <p:cNvSpPr/>
            <p:nvPr/>
          </p:nvSpPr>
          <p:spPr>
            <a:xfrm>
              <a:off x="3463290" y="2637282"/>
              <a:ext cx="2550160" cy="1009015"/>
            </a:xfrm>
            <a:custGeom>
              <a:avLst/>
              <a:gdLst/>
              <a:ahLst/>
              <a:cxnLst/>
              <a:rect l="l" t="t" r="r" b="b"/>
              <a:pathLst>
                <a:path w="2550160" h="1009014">
                  <a:moveTo>
                    <a:pt x="0" y="168147"/>
                  </a:moveTo>
                  <a:lnTo>
                    <a:pt x="6008" y="123457"/>
                  </a:lnTo>
                  <a:lnTo>
                    <a:pt x="22963" y="83293"/>
                  </a:lnTo>
                  <a:lnTo>
                    <a:pt x="49260" y="49260"/>
                  </a:lnTo>
                  <a:lnTo>
                    <a:pt x="83293" y="22963"/>
                  </a:lnTo>
                  <a:lnTo>
                    <a:pt x="123457" y="6008"/>
                  </a:lnTo>
                  <a:lnTo>
                    <a:pt x="168148" y="0"/>
                  </a:lnTo>
                  <a:lnTo>
                    <a:pt x="2381504" y="0"/>
                  </a:lnTo>
                  <a:lnTo>
                    <a:pt x="2426194" y="6008"/>
                  </a:lnTo>
                  <a:lnTo>
                    <a:pt x="2466358" y="22963"/>
                  </a:lnTo>
                  <a:lnTo>
                    <a:pt x="2500391" y="49260"/>
                  </a:lnTo>
                  <a:lnTo>
                    <a:pt x="2526688" y="83293"/>
                  </a:lnTo>
                  <a:lnTo>
                    <a:pt x="2543643" y="123457"/>
                  </a:lnTo>
                  <a:lnTo>
                    <a:pt x="2549652" y="168147"/>
                  </a:lnTo>
                  <a:lnTo>
                    <a:pt x="2549652" y="840739"/>
                  </a:lnTo>
                  <a:lnTo>
                    <a:pt x="2543643" y="885430"/>
                  </a:lnTo>
                  <a:lnTo>
                    <a:pt x="2526688" y="925594"/>
                  </a:lnTo>
                  <a:lnTo>
                    <a:pt x="2500391" y="959627"/>
                  </a:lnTo>
                  <a:lnTo>
                    <a:pt x="2466358" y="985924"/>
                  </a:lnTo>
                  <a:lnTo>
                    <a:pt x="2426194" y="1002879"/>
                  </a:lnTo>
                  <a:lnTo>
                    <a:pt x="2381504" y="1008887"/>
                  </a:lnTo>
                  <a:lnTo>
                    <a:pt x="168148" y="1008887"/>
                  </a:lnTo>
                  <a:lnTo>
                    <a:pt x="123457" y="1002879"/>
                  </a:lnTo>
                  <a:lnTo>
                    <a:pt x="83293" y="985924"/>
                  </a:lnTo>
                  <a:lnTo>
                    <a:pt x="49260" y="959627"/>
                  </a:lnTo>
                  <a:lnTo>
                    <a:pt x="22963" y="925594"/>
                  </a:lnTo>
                  <a:lnTo>
                    <a:pt x="6008" y="885430"/>
                  </a:lnTo>
                  <a:lnTo>
                    <a:pt x="0" y="840739"/>
                  </a:lnTo>
                  <a:lnTo>
                    <a:pt x="0" y="168147"/>
                  </a:lnTo>
                  <a:close/>
                </a:path>
              </a:pathLst>
            </a:custGeom>
            <a:ln w="38100">
              <a:solidFill>
                <a:srgbClr val="FFFFFF"/>
              </a:solidFill>
            </a:ln>
          </p:spPr>
          <p:txBody>
            <a:bodyPr wrap="square" lIns="0" tIns="0" rIns="0" bIns="0" rtlCol="0"/>
            <a:lstStyle/>
            <a:p>
              <a:endParaRPr>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1" name="object 45"/>
            <p:cNvPicPr/>
            <p:nvPr/>
          </p:nvPicPr>
          <p:blipFill>
            <a:blip r:embed="rId26" cstate="print"/>
            <a:stretch>
              <a:fillRect/>
            </a:stretch>
          </p:blipFill>
          <p:spPr>
            <a:xfrm>
              <a:off x="3672840" y="2798076"/>
              <a:ext cx="2134362" cy="360413"/>
            </a:xfrm>
            <a:prstGeom prst="rect">
              <a:avLst/>
            </a:prstGeom>
          </p:spPr>
        </p:pic>
        <p:pic>
          <p:nvPicPr>
            <p:cNvPr id="82" name="object 46"/>
            <p:cNvPicPr/>
            <p:nvPr/>
          </p:nvPicPr>
          <p:blipFill>
            <a:blip r:embed="rId27" cstate="print"/>
            <a:stretch>
              <a:fillRect/>
            </a:stretch>
          </p:blipFill>
          <p:spPr>
            <a:xfrm>
              <a:off x="3703828" y="2828925"/>
              <a:ext cx="2075942" cy="301625"/>
            </a:xfrm>
            <a:prstGeom prst="rect">
              <a:avLst/>
            </a:prstGeom>
          </p:spPr>
        </p:pic>
        <p:pic>
          <p:nvPicPr>
            <p:cNvPr id="83" name="object 47"/>
            <p:cNvPicPr/>
            <p:nvPr/>
          </p:nvPicPr>
          <p:blipFill>
            <a:blip r:embed="rId28" cstate="print"/>
            <a:stretch>
              <a:fillRect/>
            </a:stretch>
          </p:blipFill>
          <p:spPr>
            <a:xfrm>
              <a:off x="4123944" y="3174479"/>
              <a:ext cx="1239774" cy="334530"/>
            </a:xfrm>
            <a:prstGeom prst="rect">
              <a:avLst/>
            </a:prstGeom>
          </p:spPr>
        </p:pic>
        <p:pic>
          <p:nvPicPr>
            <p:cNvPr id="84" name="object 48"/>
            <p:cNvPicPr/>
            <p:nvPr/>
          </p:nvPicPr>
          <p:blipFill>
            <a:blip r:embed="rId29" cstate="print"/>
            <a:stretch>
              <a:fillRect/>
            </a:stretch>
          </p:blipFill>
          <p:spPr>
            <a:xfrm>
              <a:off x="4153788" y="3205352"/>
              <a:ext cx="1181100" cy="275463"/>
            </a:xfrm>
            <a:prstGeom prst="rect">
              <a:avLst/>
            </a:prstGeom>
          </p:spPr>
        </p:pic>
        <p:pic>
          <p:nvPicPr>
            <p:cNvPr id="85" name="object 49"/>
            <p:cNvPicPr/>
            <p:nvPr/>
          </p:nvPicPr>
          <p:blipFill>
            <a:blip r:embed="rId25" cstate="print"/>
            <a:stretch>
              <a:fillRect/>
            </a:stretch>
          </p:blipFill>
          <p:spPr>
            <a:xfrm>
              <a:off x="3401568" y="1371600"/>
              <a:ext cx="2668524" cy="1127760"/>
            </a:xfrm>
            <a:prstGeom prst="rect">
              <a:avLst/>
            </a:prstGeom>
          </p:spPr>
        </p:pic>
        <p:pic>
          <p:nvPicPr>
            <p:cNvPr id="86" name="object 50"/>
            <p:cNvPicPr/>
            <p:nvPr/>
          </p:nvPicPr>
          <p:blipFill>
            <a:blip r:embed="rId30" cstate="print"/>
            <a:stretch>
              <a:fillRect/>
            </a:stretch>
          </p:blipFill>
          <p:spPr>
            <a:xfrm>
              <a:off x="3444240" y="1394459"/>
              <a:ext cx="2587752" cy="1046988"/>
            </a:xfrm>
            <a:prstGeom prst="rect">
              <a:avLst/>
            </a:prstGeom>
          </p:spPr>
        </p:pic>
      </p:grpSp>
      <p:sp>
        <p:nvSpPr>
          <p:cNvPr id="87" name="object 52"/>
          <p:cNvSpPr txBox="1"/>
          <p:nvPr/>
        </p:nvSpPr>
        <p:spPr>
          <a:xfrm>
            <a:off x="5429250" y="954034"/>
            <a:ext cx="185420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應變指揮中心</a:t>
            </a:r>
            <a:endParaRPr sz="24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573973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fontScale="90000"/>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事故疏散調查時機以及集合注意事項及環境復原工作</a:t>
            </a:r>
          </a:p>
        </p:txBody>
      </p:sp>
      <p:pic>
        <p:nvPicPr>
          <p:cNvPr id="88" name="object 2"/>
          <p:cNvPicPr>
            <a:picLocks noChangeAspect="1"/>
          </p:cNvPicPr>
          <p:nvPr/>
        </p:nvPicPr>
        <p:blipFill>
          <a:blip r:embed="rId3" cstate="print"/>
          <a:stretch>
            <a:fillRect/>
          </a:stretch>
        </p:blipFill>
        <p:spPr>
          <a:xfrm>
            <a:off x="544830" y="1048893"/>
            <a:ext cx="4027864" cy="5400000"/>
          </a:xfrm>
          <a:prstGeom prst="rect">
            <a:avLst/>
          </a:prstGeom>
        </p:spPr>
      </p:pic>
      <p:sp>
        <p:nvSpPr>
          <p:cNvPr id="89" name="object 16"/>
          <p:cNvSpPr/>
          <p:nvPr/>
        </p:nvSpPr>
        <p:spPr>
          <a:xfrm>
            <a:off x="9428734" y="1239393"/>
            <a:ext cx="2269490" cy="1260475"/>
          </a:xfrm>
          <a:custGeom>
            <a:avLst/>
            <a:gdLst/>
            <a:ahLst/>
            <a:cxnLst/>
            <a:rect l="l" t="t" r="r" b="b"/>
            <a:pathLst>
              <a:path w="2269490" h="1260475">
                <a:moveTo>
                  <a:pt x="2143252" y="0"/>
                </a:moveTo>
                <a:lnTo>
                  <a:pt x="125984" y="0"/>
                </a:lnTo>
                <a:lnTo>
                  <a:pt x="76938" y="9898"/>
                </a:lnTo>
                <a:lnTo>
                  <a:pt x="36893" y="36893"/>
                </a:lnTo>
                <a:lnTo>
                  <a:pt x="9898" y="76938"/>
                </a:lnTo>
                <a:lnTo>
                  <a:pt x="0" y="125984"/>
                </a:lnTo>
                <a:lnTo>
                  <a:pt x="0" y="1134364"/>
                </a:lnTo>
                <a:lnTo>
                  <a:pt x="9898" y="1183409"/>
                </a:lnTo>
                <a:lnTo>
                  <a:pt x="36893" y="1223454"/>
                </a:lnTo>
                <a:lnTo>
                  <a:pt x="76938" y="1250449"/>
                </a:lnTo>
                <a:lnTo>
                  <a:pt x="125984" y="1260348"/>
                </a:lnTo>
                <a:lnTo>
                  <a:pt x="2143252" y="1260348"/>
                </a:lnTo>
                <a:lnTo>
                  <a:pt x="2192297" y="1250449"/>
                </a:lnTo>
                <a:lnTo>
                  <a:pt x="2232342" y="1223454"/>
                </a:lnTo>
                <a:lnTo>
                  <a:pt x="2259337" y="1183409"/>
                </a:lnTo>
                <a:lnTo>
                  <a:pt x="2269236" y="1134364"/>
                </a:lnTo>
                <a:lnTo>
                  <a:pt x="2269236" y="125984"/>
                </a:lnTo>
                <a:lnTo>
                  <a:pt x="2259337" y="76938"/>
                </a:lnTo>
                <a:lnTo>
                  <a:pt x="2232342" y="36893"/>
                </a:lnTo>
                <a:lnTo>
                  <a:pt x="2192297" y="9898"/>
                </a:lnTo>
                <a:lnTo>
                  <a:pt x="2143252" y="0"/>
                </a:lnTo>
                <a:close/>
              </a:path>
            </a:pathLst>
          </a:custGeom>
          <a:solidFill>
            <a:srgbClr val="333399"/>
          </a:solidFill>
        </p:spPr>
        <p:txBody>
          <a:bodyPr wrap="square" lIns="0" tIns="0" rIns="0" bIns="0" rtlCol="0" anchor="ctr" anchorCtr="0"/>
          <a:lstStyle/>
          <a:p>
            <a:pPr algn="ctr"/>
            <a:r>
              <a:rPr lang="zh-TW"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進入災區</a:t>
            </a:r>
          </a:p>
          <a:p>
            <a:pPr algn="ctr"/>
            <a:r>
              <a:rPr lang="zh-TW"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疏散</a:t>
            </a:r>
            <a:endParaRPr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0" name="object 19"/>
          <p:cNvSpPr/>
          <p:nvPr/>
        </p:nvSpPr>
        <p:spPr>
          <a:xfrm>
            <a:off x="10279887" y="2576703"/>
            <a:ext cx="567055" cy="474345"/>
          </a:xfrm>
          <a:custGeom>
            <a:avLst/>
            <a:gdLst/>
            <a:ahLst/>
            <a:cxnLst/>
            <a:rect l="l" t="t" r="r" b="b"/>
            <a:pathLst>
              <a:path w="567054" h="474344">
                <a:moveTo>
                  <a:pt x="453516" y="0"/>
                </a:moveTo>
                <a:lnTo>
                  <a:pt x="113410" y="0"/>
                </a:lnTo>
                <a:lnTo>
                  <a:pt x="113410" y="236981"/>
                </a:lnTo>
                <a:lnTo>
                  <a:pt x="0" y="236981"/>
                </a:lnTo>
                <a:lnTo>
                  <a:pt x="283463" y="473963"/>
                </a:lnTo>
                <a:lnTo>
                  <a:pt x="566927" y="236981"/>
                </a:lnTo>
                <a:lnTo>
                  <a:pt x="453516" y="236981"/>
                </a:lnTo>
                <a:lnTo>
                  <a:pt x="453516" y="0"/>
                </a:lnTo>
                <a:close/>
              </a:path>
            </a:pathLst>
          </a:custGeom>
          <a:solidFill>
            <a:srgbClr val="FF7B80"/>
          </a:solidFill>
        </p:spPr>
        <p:txBody>
          <a:bodyPr wrap="square" lIns="0" tIns="0" rIns="0" bIns="0" rtlCol="0"/>
          <a:lstStyle/>
          <a:p>
            <a:endParaRPr/>
          </a:p>
        </p:txBody>
      </p:sp>
      <p:sp>
        <p:nvSpPr>
          <p:cNvPr id="91" name="object 20"/>
          <p:cNvSpPr/>
          <p:nvPr/>
        </p:nvSpPr>
        <p:spPr>
          <a:xfrm>
            <a:off x="9428734" y="3129153"/>
            <a:ext cx="2269490" cy="1260475"/>
          </a:xfrm>
          <a:custGeom>
            <a:avLst/>
            <a:gdLst/>
            <a:ahLst/>
            <a:cxnLst/>
            <a:rect l="l" t="t" r="r" b="b"/>
            <a:pathLst>
              <a:path w="2269490" h="1260475">
                <a:moveTo>
                  <a:pt x="2143252" y="0"/>
                </a:moveTo>
                <a:lnTo>
                  <a:pt x="125984" y="0"/>
                </a:lnTo>
                <a:lnTo>
                  <a:pt x="76938" y="9898"/>
                </a:lnTo>
                <a:lnTo>
                  <a:pt x="36893" y="36893"/>
                </a:lnTo>
                <a:lnTo>
                  <a:pt x="9898" y="76938"/>
                </a:lnTo>
                <a:lnTo>
                  <a:pt x="0" y="125983"/>
                </a:lnTo>
                <a:lnTo>
                  <a:pt x="0" y="1134364"/>
                </a:lnTo>
                <a:lnTo>
                  <a:pt x="9898" y="1183409"/>
                </a:lnTo>
                <a:lnTo>
                  <a:pt x="36893" y="1223454"/>
                </a:lnTo>
                <a:lnTo>
                  <a:pt x="76938" y="1250449"/>
                </a:lnTo>
                <a:lnTo>
                  <a:pt x="125984" y="1260347"/>
                </a:lnTo>
                <a:lnTo>
                  <a:pt x="2143252" y="1260347"/>
                </a:lnTo>
                <a:lnTo>
                  <a:pt x="2192297" y="1250449"/>
                </a:lnTo>
                <a:lnTo>
                  <a:pt x="2232342" y="1223454"/>
                </a:lnTo>
                <a:lnTo>
                  <a:pt x="2259337" y="1183409"/>
                </a:lnTo>
                <a:lnTo>
                  <a:pt x="2269236" y="1134364"/>
                </a:lnTo>
                <a:lnTo>
                  <a:pt x="2269236" y="125983"/>
                </a:lnTo>
                <a:lnTo>
                  <a:pt x="2259337" y="76938"/>
                </a:lnTo>
                <a:lnTo>
                  <a:pt x="2232342" y="36893"/>
                </a:lnTo>
                <a:lnTo>
                  <a:pt x="2192297" y="9898"/>
                </a:lnTo>
                <a:lnTo>
                  <a:pt x="2143252" y="0"/>
                </a:lnTo>
                <a:close/>
              </a:path>
            </a:pathLst>
          </a:custGeom>
          <a:solidFill>
            <a:srgbClr val="FFC000"/>
          </a:solidFill>
        </p:spPr>
        <p:txBody>
          <a:bodyPr wrap="square" lIns="0" tIns="0" rIns="0" bIns="0" rtlCol="0" anchor="ctr" anchorCtr="0"/>
          <a:lstStyle/>
          <a:p>
            <a:pPr algn="ctr"/>
            <a:r>
              <a:rPr lang="zh-TW"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災區清理</a:t>
            </a:r>
            <a:endParaRPr lang="en-US" altLang="zh-TW"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集合</a:t>
            </a:r>
          </a:p>
        </p:txBody>
      </p:sp>
      <p:sp>
        <p:nvSpPr>
          <p:cNvPr id="92" name="object 23"/>
          <p:cNvSpPr/>
          <p:nvPr/>
        </p:nvSpPr>
        <p:spPr>
          <a:xfrm>
            <a:off x="10279887" y="4467987"/>
            <a:ext cx="567055" cy="472440"/>
          </a:xfrm>
          <a:custGeom>
            <a:avLst/>
            <a:gdLst/>
            <a:ahLst/>
            <a:cxnLst/>
            <a:rect l="l" t="t" r="r" b="b"/>
            <a:pathLst>
              <a:path w="567054" h="472439">
                <a:moveTo>
                  <a:pt x="453516" y="0"/>
                </a:moveTo>
                <a:lnTo>
                  <a:pt x="113410" y="0"/>
                </a:lnTo>
                <a:lnTo>
                  <a:pt x="113410" y="236219"/>
                </a:lnTo>
                <a:lnTo>
                  <a:pt x="0" y="236219"/>
                </a:lnTo>
                <a:lnTo>
                  <a:pt x="283463" y="472439"/>
                </a:lnTo>
                <a:lnTo>
                  <a:pt x="566927" y="236219"/>
                </a:lnTo>
                <a:lnTo>
                  <a:pt x="453516" y="236219"/>
                </a:lnTo>
                <a:lnTo>
                  <a:pt x="453516" y="0"/>
                </a:lnTo>
                <a:close/>
              </a:path>
            </a:pathLst>
          </a:custGeom>
          <a:solidFill>
            <a:srgbClr val="FF7B80"/>
          </a:solidFill>
        </p:spPr>
        <p:txBody>
          <a:bodyPr wrap="square" lIns="0" tIns="0" rIns="0" bIns="0" rtlCol="0"/>
          <a:lstStyle/>
          <a:p>
            <a:endParaRPr/>
          </a:p>
        </p:txBody>
      </p:sp>
      <p:sp>
        <p:nvSpPr>
          <p:cNvPr id="93" name="object 24"/>
          <p:cNvSpPr/>
          <p:nvPr/>
        </p:nvSpPr>
        <p:spPr>
          <a:xfrm>
            <a:off x="9428734" y="5020436"/>
            <a:ext cx="2269490" cy="1259205"/>
          </a:xfrm>
          <a:custGeom>
            <a:avLst/>
            <a:gdLst/>
            <a:ahLst/>
            <a:cxnLst/>
            <a:rect l="l" t="t" r="r" b="b"/>
            <a:pathLst>
              <a:path w="2269490" h="1259204">
                <a:moveTo>
                  <a:pt x="2143379" y="0"/>
                </a:moveTo>
                <a:lnTo>
                  <a:pt x="125857" y="0"/>
                </a:lnTo>
                <a:lnTo>
                  <a:pt x="76884" y="9896"/>
                </a:lnTo>
                <a:lnTo>
                  <a:pt x="36877" y="36877"/>
                </a:lnTo>
                <a:lnTo>
                  <a:pt x="9896" y="76884"/>
                </a:lnTo>
                <a:lnTo>
                  <a:pt x="0" y="125856"/>
                </a:lnTo>
                <a:lnTo>
                  <a:pt x="0" y="1132941"/>
                </a:lnTo>
                <a:lnTo>
                  <a:pt x="9896" y="1181939"/>
                </a:lnTo>
                <a:lnTo>
                  <a:pt x="36877" y="1221952"/>
                </a:lnTo>
                <a:lnTo>
                  <a:pt x="76884" y="1248931"/>
                </a:lnTo>
                <a:lnTo>
                  <a:pt x="125857" y="1258823"/>
                </a:lnTo>
                <a:lnTo>
                  <a:pt x="2143379" y="1258823"/>
                </a:lnTo>
                <a:lnTo>
                  <a:pt x="2192351" y="1248931"/>
                </a:lnTo>
                <a:lnTo>
                  <a:pt x="2232358" y="1221952"/>
                </a:lnTo>
                <a:lnTo>
                  <a:pt x="2259339" y="1181939"/>
                </a:lnTo>
                <a:lnTo>
                  <a:pt x="2269236" y="1132941"/>
                </a:lnTo>
                <a:lnTo>
                  <a:pt x="2269236" y="125856"/>
                </a:lnTo>
                <a:lnTo>
                  <a:pt x="2259339" y="76884"/>
                </a:lnTo>
                <a:lnTo>
                  <a:pt x="2232358" y="36877"/>
                </a:lnTo>
                <a:lnTo>
                  <a:pt x="2192351" y="9896"/>
                </a:lnTo>
                <a:lnTo>
                  <a:pt x="2143379" y="0"/>
                </a:lnTo>
                <a:close/>
              </a:path>
            </a:pathLst>
          </a:custGeom>
          <a:solidFill>
            <a:srgbClr val="92D050"/>
          </a:solidFill>
        </p:spPr>
        <p:txBody>
          <a:bodyPr wrap="square" lIns="0" tIns="0" rIns="0" bIns="0" rtlCol="0" anchor="ctr" anchorCtr="0"/>
          <a:lstStyle/>
          <a:p>
            <a:pPr algn="ctr"/>
            <a:r>
              <a:rPr lang="zh-TW"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復原工作</a:t>
            </a:r>
            <a:endParaRPr lang="en-US" altLang="zh-TW"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清點</a:t>
            </a:r>
            <a:endParaRPr sz="3200" b="1" dirty="0">
              <a:effectLst>
                <a:outerShdw blurRad="38100" dist="38100" dir="2700000" algn="tl">
                  <a:srgbClr val="000000">
                    <a:alpha val="43137"/>
                  </a:srgbClr>
                </a:outerShdw>
              </a:effectLst>
            </a:endParaRPr>
          </a:p>
        </p:txBody>
      </p:sp>
      <p:pic>
        <p:nvPicPr>
          <p:cNvPr id="94" name="object 15"/>
          <p:cNvPicPr/>
          <p:nvPr/>
        </p:nvPicPr>
        <p:blipFill>
          <a:blip r:embed="rId4" cstate="print"/>
          <a:stretch>
            <a:fillRect/>
          </a:stretch>
        </p:blipFill>
        <p:spPr>
          <a:xfrm>
            <a:off x="4970018" y="1799479"/>
            <a:ext cx="3777996" cy="3799331"/>
          </a:xfrm>
          <a:prstGeom prst="rect">
            <a:avLst/>
          </a:prstGeom>
        </p:spPr>
      </p:pic>
      <p:sp>
        <p:nvSpPr>
          <p:cNvPr id="3" name="矩形 2"/>
          <p:cNvSpPr/>
          <p:nvPr/>
        </p:nvSpPr>
        <p:spPr>
          <a:xfrm>
            <a:off x="1383279" y="5649989"/>
            <a:ext cx="2350965" cy="451406"/>
          </a:xfrm>
          <a:prstGeom prst="rect">
            <a:avLst/>
          </a:prstGeom>
        </p:spPr>
        <p:txBody>
          <a:bodyPr wrap="none">
            <a:spAutoFit/>
          </a:bodyPr>
          <a:lstStyle/>
          <a:p>
            <a:pPr>
              <a:lnSpc>
                <a:spcPts val="2795"/>
              </a:lnSpc>
            </a:pPr>
            <a:r>
              <a:rPr lang="en-US" altLang="zh-TW" sz="2400" b="1" spc="-4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XXX</a:t>
            </a:r>
            <a:r>
              <a:rPr lang="zh-TW" altLang="en-US" sz="2400" b="1" spc="-4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避難集合點</a:t>
            </a:r>
            <a:endPar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672937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D1F9C-0769-984B-865C-71AA28334397}"/>
              </a:ext>
            </a:extLst>
          </p:cNvPr>
          <p:cNvSpPr>
            <a:spLocks noGrp="1"/>
          </p:cNvSpPr>
          <p:nvPr>
            <p:ph type="ctrTitle"/>
          </p:nvPr>
        </p:nvSpPr>
        <p:spPr>
          <a:xfrm>
            <a:off x="932293" y="957943"/>
            <a:ext cx="6752558" cy="2029097"/>
          </a:xfrm>
        </p:spPr>
        <p:txBody>
          <a:bodyPr>
            <a:normAutofit/>
          </a:bodyPr>
          <a:lstStyle/>
          <a:p>
            <a:r>
              <a:rPr lang="zh-TW" alt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職業安全衛生教育訓練</a:t>
            </a:r>
            <a:endParaRPr 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標題 1">
            <a:extLst>
              <a:ext uri="{FF2B5EF4-FFF2-40B4-BE49-F238E27FC236}">
                <a16:creationId xmlns:a16="http://schemas.microsoft.com/office/drawing/2014/main" id="{E93C0D17-91EC-8E84-8202-375DCB2A4553}"/>
              </a:ext>
            </a:extLst>
          </p:cNvPr>
          <p:cNvSpPr txBox="1">
            <a:spLocks/>
          </p:cNvSpPr>
          <p:nvPr/>
        </p:nvSpPr>
        <p:spPr>
          <a:xfrm>
            <a:off x="1568765" y="3545652"/>
            <a:ext cx="10180784" cy="900000"/>
          </a:xfrm>
          <a:prstGeom prst="rect">
            <a:avLst/>
          </a:prstGeom>
        </p:spPr>
        <p:txBody>
          <a:bodyPr vert="horz" lIns="0" tIns="0" rIns="0" bIns="0" rtlCol="0" anchor="b">
            <a:normAutofit/>
          </a:bodyPr>
          <a:lstStyle>
            <a:lvl1pPr algn="l" defTabSz="914400" rtl="0" eaLnBrk="1" latinLnBrk="0" hangingPunct="1">
              <a:lnSpc>
                <a:spcPts val="7400"/>
              </a:lnSpc>
              <a:spcBef>
                <a:spcPct val="0"/>
              </a:spcBef>
              <a:buNone/>
              <a:defRPr sz="4800" b="0" i="0" kern="1200" spc="150" baseline="0">
                <a:solidFill>
                  <a:schemeClr val="bg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六、消防及急救常識暨演練</a:t>
            </a:r>
          </a:p>
        </p:txBody>
      </p:sp>
    </p:spTree>
    <p:extLst>
      <p:ext uri="{BB962C8B-B14F-4D97-AF65-F5344CB8AC3E}">
        <p14:creationId xmlns:p14="http://schemas.microsoft.com/office/powerpoint/2010/main" val="3034728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消防常識</a:t>
            </a:r>
          </a:p>
        </p:txBody>
      </p:sp>
      <p:grpSp>
        <p:nvGrpSpPr>
          <p:cNvPr id="11" name="object 2"/>
          <p:cNvGrpSpPr/>
          <p:nvPr/>
        </p:nvGrpSpPr>
        <p:grpSpPr>
          <a:xfrm>
            <a:off x="1457325" y="-373380"/>
            <a:ext cx="9144000" cy="6858000"/>
            <a:chOff x="0" y="0"/>
            <a:chExt cx="9144000" cy="6858000"/>
          </a:xfrm>
        </p:grpSpPr>
        <p:pic>
          <p:nvPicPr>
            <p:cNvPr id="12" name="object 3"/>
            <p:cNvPicPr/>
            <p:nvPr/>
          </p:nvPicPr>
          <p:blipFill>
            <a:blip r:embed="rId3" cstate="print"/>
            <a:stretch>
              <a:fillRect/>
            </a:stretch>
          </p:blipFill>
          <p:spPr>
            <a:xfrm>
              <a:off x="1115567" y="495300"/>
              <a:ext cx="6696456" cy="5989320"/>
            </a:xfrm>
            <a:prstGeom prst="rect">
              <a:avLst/>
            </a:prstGeom>
          </p:spPr>
        </p:pic>
        <p:sp>
          <p:nvSpPr>
            <p:cNvPr id="13" name="object 4"/>
            <p:cNvSpPr/>
            <p:nvPr/>
          </p:nvSpPr>
          <p:spPr>
            <a:xfrm>
              <a:off x="4684776" y="3610355"/>
              <a:ext cx="2519680" cy="2519680"/>
            </a:xfrm>
            <a:custGeom>
              <a:avLst/>
              <a:gdLst/>
              <a:ahLst/>
              <a:cxnLst/>
              <a:rect l="l" t="t" r="r" b="b"/>
              <a:pathLst>
                <a:path w="2519679" h="2519679">
                  <a:moveTo>
                    <a:pt x="1259586" y="0"/>
                  </a:moveTo>
                  <a:lnTo>
                    <a:pt x="0" y="2519172"/>
                  </a:lnTo>
                  <a:lnTo>
                    <a:pt x="2519172" y="2519172"/>
                  </a:lnTo>
                  <a:lnTo>
                    <a:pt x="1259586" y="0"/>
                  </a:lnTo>
                  <a:close/>
                </a:path>
              </a:pathLst>
            </a:custGeom>
            <a:solidFill>
              <a:srgbClr val="FF0000">
                <a:alpha val="59999"/>
              </a:srgbClr>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object 5"/>
            <p:cNvSpPr/>
            <p:nvPr/>
          </p:nvSpPr>
          <p:spPr>
            <a:xfrm>
              <a:off x="4684776" y="3610355"/>
              <a:ext cx="2519680" cy="2519680"/>
            </a:xfrm>
            <a:custGeom>
              <a:avLst/>
              <a:gdLst/>
              <a:ahLst/>
              <a:cxnLst/>
              <a:rect l="l" t="t" r="r" b="b"/>
              <a:pathLst>
                <a:path w="2519679" h="2519679">
                  <a:moveTo>
                    <a:pt x="0" y="2519172"/>
                  </a:moveTo>
                  <a:lnTo>
                    <a:pt x="1259586" y="0"/>
                  </a:lnTo>
                  <a:lnTo>
                    <a:pt x="2519172" y="2519172"/>
                  </a:lnTo>
                  <a:lnTo>
                    <a:pt x="0" y="2519172"/>
                  </a:lnTo>
                  <a:close/>
                </a:path>
              </a:pathLst>
            </a:custGeom>
            <a:ln w="1219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object 6"/>
            <p:cNvSpPr/>
            <p:nvPr/>
          </p:nvSpPr>
          <p:spPr>
            <a:xfrm>
              <a:off x="2157983" y="3611879"/>
              <a:ext cx="2520950" cy="2519680"/>
            </a:xfrm>
            <a:custGeom>
              <a:avLst/>
              <a:gdLst/>
              <a:ahLst/>
              <a:cxnLst/>
              <a:rect l="l" t="t" r="r" b="b"/>
              <a:pathLst>
                <a:path w="2520950" h="2519679">
                  <a:moveTo>
                    <a:pt x="1260348" y="0"/>
                  </a:moveTo>
                  <a:lnTo>
                    <a:pt x="0" y="2519172"/>
                  </a:lnTo>
                  <a:lnTo>
                    <a:pt x="2520696" y="2519172"/>
                  </a:lnTo>
                  <a:lnTo>
                    <a:pt x="1260348" y="0"/>
                  </a:lnTo>
                  <a:close/>
                </a:path>
              </a:pathLst>
            </a:custGeom>
            <a:solidFill>
              <a:srgbClr val="FFC000">
                <a:alpha val="59999"/>
              </a:srgbClr>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object 7"/>
            <p:cNvSpPr/>
            <p:nvPr/>
          </p:nvSpPr>
          <p:spPr>
            <a:xfrm>
              <a:off x="2157983" y="3611879"/>
              <a:ext cx="2520950" cy="2519680"/>
            </a:xfrm>
            <a:custGeom>
              <a:avLst/>
              <a:gdLst/>
              <a:ahLst/>
              <a:cxnLst/>
              <a:rect l="l" t="t" r="r" b="b"/>
              <a:pathLst>
                <a:path w="2520950" h="2519679">
                  <a:moveTo>
                    <a:pt x="0" y="2519172"/>
                  </a:moveTo>
                  <a:lnTo>
                    <a:pt x="1260348" y="0"/>
                  </a:lnTo>
                  <a:lnTo>
                    <a:pt x="2520696" y="2519172"/>
                  </a:lnTo>
                  <a:lnTo>
                    <a:pt x="0" y="2519172"/>
                  </a:lnTo>
                  <a:close/>
                </a:path>
              </a:pathLst>
            </a:custGeom>
            <a:ln w="1219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object 8"/>
            <p:cNvSpPr/>
            <p:nvPr/>
          </p:nvSpPr>
          <p:spPr>
            <a:xfrm>
              <a:off x="3418332" y="1089660"/>
              <a:ext cx="2520950" cy="2520950"/>
            </a:xfrm>
            <a:custGeom>
              <a:avLst/>
              <a:gdLst/>
              <a:ahLst/>
              <a:cxnLst/>
              <a:rect l="l" t="t" r="r" b="b"/>
              <a:pathLst>
                <a:path w="2520950" h="2520950">
                  <a:moveTo>
                    <a:pt x="1260347" y="0"/>
                  </a:moveTo>
                  <a:lnTo>
                    <a:pt x="0" y="2520696"/>
                  </a:lnTo>
                  <a:lnTo>
                    <a:pt x="2520695" y="2520696"/>
                  </a:lnTo>
                  <a:lnTo>
                    <a:pt x="1260347" y="0"/>
                  </a:lnTo>
                  <a:close/>
                </a:path>
              </a:pathLst>
            </a:custGeom>
            <a:solidFill>
              <a:srgbClr val="00AFEF">
                <a:alpha val="59999"/>
              </a:srgbClr>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object 9"/>
            <p:cNvSpPr/>
            <p:nvPr/>
          </p:nvSpPr>
          <p:spPr>
            <a:xfrm>
              <a:off x="3418332" y="1089660"/>
              <a:ext cx="2520950" cy="2520950"/>
            </a:xfrm>
            <a:custGeom>
              <a:avLst/>
              <a:gdLst/>
              <a:ahLst/>
              <a:cxnLst/>
              <a:rect l="l" t="t" r="r" b="b"/>
              <a:pathLst>
                <a:path w="2520950" h="2520950">
                  <a:moveTo>
                    <a:pt x="0" y="2520696"/>
                  </a:moveTo>
                  <a:lnTo>
                    <a:pt x="1260347" y="0"/>
                  </a:lnTo>
                  <a:lnTo>
                    <a:pt x="2520695" y="2520696"/>
                  </a:lnTo>
                  <a:lnTo>
                    <a:pt x="0" y="2520696"/>
                  </a:lnTo>
                  <a:close/>
                </a:path>
              </a:pathLst>
            </a:custGeom>
            <a:ln w="1219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object 10"/>
            <p:cNvSpPr/>
            <p:nvPr/>
          </p:nvSpPr>
          <p:spPr>
            <a:xfrm>
              <a:off x="3418332" y="3614928"/>
              <a:ext cx="2520950" cy="2519680"/>
            </a:xfrm>
            <a:custGeom>
              <a:avLst/>
              <a:gdLst/>
              <a:ahLst/>
              <a:cxnLst/>
              <a:rect l="l" t="t" r="r" b="b"/>
              <a:pathLst>
                <a:path w="2520950" h="2519679">
                  <a:moveTo>
                    <a:pt x="2520695" y="0"/>
                  </a:moveTo>
                  <a:lnTo>
                    <a:pt x="0" y="0"/>
                  </a:lnTo>
                  <a:lnTo>
                    <a:pt x="1260347" y="2519172"/>
                  </a:lnTo>
                  <a:lnTo>
                    <a:pt x="2520695" y="0"/>
                  </a:lnTo>
                  <a:close/>
                </a:path>
              </a:pathLst>
            </a:custGeom>
            <a:solidFill>
              <a:srgbClr val="92D050">
                <a:alpha val="59999"/>
              </a:srgbClr>
            </a:solidFill>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object 11"/>
            <p:cNvSpPr/>
            <p:nvPr/>
          </p:nvSpPr>
          <p:spPr>
            <a:xfrm>
              <a:off x="3418332" y="3614928"/>
              <a:ext cx="2520950" cy="2519680"/>
            </a:xfrm>
            <a:custGeom>
              <a:avLst/>
              <a:gdLst/>
              <a:ahLst/>
              <a:cxnLst/>
              <a:rect l="l" t="t" r="r" b="b"/>
              <a:pathLst>
                <a:path w="2520950" h="2519679">
                  <a:moveTo>
                    <a:pt x="2520695" y="0"/>
                  </a:moveTo>
                  <a:lnTo>
                    <a:pt x="1260347" y="2519172"/>
                  </a:lnTo>
                  <a:lnTo>
                    <a:pt x="0" y="0"/>
                  </a:lnTo>
                  <a:lnTo>
                    <a:pt x="2520695" y="0"/>
                  </a:lnTo>
                  <a:close/>
                </a:path>
              </a:pathLst>
            </a:custGeom>
            <a:ln w="12192">
              <a:solidFill>
                <a:srgbClr val="000000"/>
              </a:solidFill>
            </a:ln>
          </p:spPr>
          <p:txBody>
            <a:bodyPr wrap="square" lIns="0" tIns="0" rIns="0" bIns="0" rtlCol="0"/>
            <a:lstStyle/>
            <a:p>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21" name="object 12"/>
          <p:cNvSpPr txBox="1"/>
          <p:nvPr/>
        </p:nvSpPr>
        <p:spPr>
          <a:xfrm>
            <a:off x="4325239" y="1992248"/>
            <a:ext cx="3318510" cy="4472940"/>
          </a:xfrm>
          <a:prstGeom prst="rect">
            <a:avLst/>
          </a:prstGeom>
        </p:spPr>
        <p:txBody>
          <a:bodyPr vert="horz" wrap="square" lIns="0" tIns="12700" rIns="0" bIns="0" rtlCol="0">
            <a:spAutoFit/>
          </a:bodyPr>
          <a:lstStyle/>
          <a:p>
            <a:pPr marL="1353820" marR="1042035" algn="ctr">
              <a:lnSpc>
                <a:spcPct val="100000"/>
              </a:lnSpc>
              <a:spcBef>
                <a:spcPts val="100"/>
              </a:spcBef>
            </a:pPr>
            <a:r>
              <a:rPr sz="3600" b="1" spc="-25" dirty="0">
                <a:latin typeface="Times New Roman" panose="02020603050405020304" pitchFamily="18" charset="0"/>
                <a:ea typeface="標楷體" panose="03000509000000000000" pitchFamily="65" charset="-120"/>
                <a:cs typeface="Times New Roman" panose="02020603050405020304" pitchFamily="18" charset="0"/>
              </a:rPr>
              <a:t>可燃</a:t>
            </a:r>
            <a:r>
              <a:rPr sz="3600" b="1" spc="-50" dirty="0">
                <a:latin typeface="Times New Roman" panose="02020603050405020304" pitchFamily="18" charset="0"/>
                <a:ea typeface="標楷體" panose="03000509000000000000" pitchFamily="65" charset="-120"/>
                <a:cs typeface="Times New Roman" panose="02020603050405020304" pitchFamily="18" charset="0"/>
              </a:rPr>
              <a:t>物</a:t>
            </a:r>
            <a:endParaRPr sz="3600">
              <a:latin typeface="Times New Roman" panose="02020603050405020304" pitchFamily="18" charset="0"/>
              <a:ea typeface="標楷體" panose="03000509000000000000" pitchFamily="65" charset="-120"/>
              <a:cs typeface="Times New Roman" panose="02020603050405020304" pitchFamily="18" charset="0"/>
            </a:endParaRPr>
          </a:p>
          <a:p>
            <a:pPr marL="1348740" marR="1046480" algn="ctr">
              <a:lnSpc>
                <a:spcPct val="100000"/>
              </a:lnSpc>
              <a:spcBef>
                <a:spcPts val="3585"/>
              </a:spcBef>
            </a:pPr>
            <a:r>
              <a:rPr sz="3600" b="1" spc="-25" dirty="0">
                <a:latin typeface="Times New Roman" panose="02020603050405020304" pitchFamily="18" charset="0"/>
                <a:ea typeface="標楷體" panose="03000509000000000000" pitchFamily="65" charset="-120"/>
                <a:cs typeface="Times New Roman" panose="02020603050405020304" pitchFamily="18" charset="0"/>
              </a:rPr>
              <a:t>連鎖反應</a:t>
            </a:r>
            <a:endParaRPr sz="3600">
              <a:latin typeface="Times New Roman" panose="02020603050405020304" pitchFamily="18" charset="0"/>
              <a:ea typeface="標楷體" panose="03000509000000000000" pitchFamily="65" charset="-120"/>
              <a:cs typeface="Times New Roman" panose="02020603050405020304" pitchFamily="18" charset="0"/>
            </a:endParaRPr>
          </a:p>
          <a:p>
            <a:pPr marL="12700">
              <a:lnSpc>
                <a:spcPts val="3315"/>
              </a:lnSpc>
              <a:tabLst>
                <a:tab pos="2847975" algn="l"/>
              </a:tabLst>
            </a:pPr>
            <a:r>
              <a:rPr sz="3600" b="1" dirty="0">
                <a:latin typeface="Times New Roman" panose="02020603050405020304" pitchFamily="18" charset="0"/>
                <a:ea typeface="標楷體" panose="03000509000000000000" pitchFamily="65" charset="-120"/>
                <a:cs typeface="Times New Roman" panose="02020603050405020304" pitchFamily="18" charset="0"/>
              </a:rPr>
              <a:t>氧</a:t>
            </a:r>
            <a:r>
              <a:rPr sz="3600" b="1" spc="-50" dirty="0">
                <a:latin typeface="Times New Roman" panose="02020603050405020304" pitchFamily="18" charset="0"/>
                <a:ea typeface="標楷體" panose="03000509000000000000" pitchFamily="65" charset="-120"/>
                <a:cs typeface="Times New Roman" panose="02020603050405020304" pitchFamily="18" charset="0"/>
              </a:rPr>
              <a:t>氣</a:t>
            </a:r>
            <a:r>
              <a:rPr sz="3600" b="1" dirty="0">
                <a:latin typeface="Times New Roman" panose="02020603050405020304" pitchFamily="18" charset="0"/>
                <a:ea typeface="標楷體" panose="03000509000000000000" pitchFamily="65" charset="-120"/>
                <a:cs typeface="Times New Roman" panose="02020603050405020304" pitchFamily="18" charset="0"/>
              </a:rPr>
              <a:t>	</a:t>
            </a:r>
            <a:r>
              <a:rPr sz="3600" b="1" spc="-50" dirty="0">
                <a:latin typeface="Times New Roman" panose="02020603050405020304" pitchFamily="18" charset="0"/>
                <a:ea typeface="標楷體" panose="03000509000000000000" pitchFamily="65" charset="-120"/>
                <a:cs typeface="Times New Roman" panose="02020603050405020304" pitchFamily="18" charset="0"/>
              </a:rPr>
              <a:t>熱</a:t>
            </a:r>
            <a:endParaRPr sz="3600">
              <a:latin typeface="Times New Roman" panose="02020603050405020304" pitchFamily="18" charset="0"/>
              <a:ea typeface="標楷體" panose="03000509000000000000" pitchFamily="65" charset="-120"/>
              <a:cs typeface="Times New Roman" panose="02020603050405020304" pitchFamily="18" charset="0"/>
            </a:endParaRPr>
          </a:p>
          <a:p>
            <a:pPr marL="335280" algn="ctr">
              <a:lnSpc>
                <a:spcPct val="100000"/>
              </a:lnSpc>
              <a:spcBef>
                <a:spcPts val="6040"/>
              </a:spcBef>
            </a:pPr>
            <a:r>
              <a:rPr sz="4000" b="1" spc="-4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燃燒四要素</a:t>
            </a:r>
            <a:endParaRPr sz="400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59824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滅火器使用</a:t>
            </a:r>
          </a:p>
        </p:txBody>
      </p:sp>
      <p:grpSp>
        <p:nvGrpSpPr>
          <p:cNvPr id="3" name="群組 2"/>
          <p:cNvGrpSpPr>
            <a:grpSpLocks noChangeAspect="1"/>
          </p:cNvGrpSpPr>
          <p:nvPr/>
        </p:nvGrpSpPr>
        <p:grpSpPr>
          <a:xfrm>
            <a:off x="2028825" y="-547117"/>
            <a:ext cx="10368000" cy="7776000"/>
            <a:chOff x="2028825" y="-547117"/>
            <a:chExt cx="9144000" cy="6858000"/>
          </a:xfrm>
        </p:grpSpPr>
        <p:grpSp>
          <p:nvGrpSpPr>
            <p:cNvPr id="31" name="object 2"/>
            <p:cNvGrpSpPr/>
            <p:nvPr/>
          </p:nvGrpSpPr>
          <p:grpSpPr>
            <a:xfrm>
              <a:off x="2028825" y="-547117"/>
              <a:ext cx="9144000" cy="6858000"/>
              <a:chOff x="0" y="0"/>
              <a:chExt cx="9144000" cy="6858000"/>
            </a:xfrm>
          </p:grpSpPr>
          <p:pic>
            <p:nvPicPr>
              <p:cNvPr id="32" name="object 3"/>
              <p:cNvPicPr/>
              <p:nvPr/>
            </p:nvPicPr>
            <p:blipFill>
              <a:blip r:embed="rId3" cstate="print"/>
              <a:stretch>
                <a:fillRect/>
              </a:stretch>
            </p:blipFill>
            <p:spPr>
              <a:xfrm>
                <a:off x="4905755" y="3717035"/>
                <a:ext cx="3267455" cy="1894332"/>
              </a:xfrm>
              <a:prstGeom prst="rect">
                <a:avLst/>
              </a:prstGeom>
            </p:spPr>
          </p:pic>
          <p:pic>
            <p:nvPicPr>
              <p:cNvPr id="33" name="object 4"/>
              <p:cNvPicPr/>
              <p:nvPr/>
            </p:nvPicPr>
            <p:blipFill>
              <a:blip r:embed="rId4" cstate="print"/>
              <a:stretch>
                <a:fillRect/>
              </a:stretch>
            </p:blipFill>
            <p:spPr>
              <a:xfrm>
                <a:off x="990992" y="1065201"/>
                <a:ext cx="3097966" cy="1931897"/>
              </a:xfrm>
              <a:prstGeom prst="rect">
                <a:avLst/>
              </a:prstGeom>
            </p:spPr>
          </p:pic>
        </p:grpSp>
        <p:sp>
          <p:nvSpPr>
            <p:cNvPr id="34" name="object 5"/>
            <p:cNvSpPr txBox="1"/>
            <p:nvPr/>
          </p:nvSpPr>
          <p:spPr>
            <a:xfrm>
              <a:off x="3174669" y="2400121"/>
              <a:ext cx="1905000" cy="574675"/>
            </a:xfrm>
            <a:prstGeom prst="rect">
              <a:avLst/>
            </a:prstGeom>
          </p:spPr>
          <p:txBody>
            <a:bodyPr vert="horz" wrap="square" lIns="0" tIns="12700" rIns="0" bIns="0" rtlCol="0">
              <a:spAutoFit/>
            </a:bodyPr>
            <a:lstStyle/>
            <a:p>
              <a:pPr marL="12700">
                <a:lnSpc>
                  <a:spcPct val="100000"/>
                </a:lnSpc>
                <a:spcBef>
                  <a:spcPts val="100"/>
                </a:spcBef>
              </a:pPr>
              <a:r>
                <a:rPr sz="3600" b="1" spc="-10"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拉</a:t>
              </a:r>
              <a:r>
                <a:rPr sz="2800" b="1" spc="-40"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保險插鞘</a:t>
              </a:r>
              <a:endParaRPr sz="28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5" name="object 6"/>
            <p:cNvSpPr txBox="1"/>
            <p:nvPr/>
          </p:nvSpPr>
          <p:spPr>
            <a:xfrm>
              <a:off x="7197978" y="2406471"/>
              <a:ext cx="1600200" cy="574675"/>
            </a:xfrm>
            <a:prstGeom prst="rect">
              <a:avLst/>
            </a:prstGeom>
          </p:spPr>
          <p:txBody>
            <a:bodyPr vert="horz" wrap="square" lIns="0" tIns="12700" rIns="0" bIns="0" rtlCol="0">
              <a:spAutoFit/>
            </a:bodyPr>
            <a:lstStyle/>
            <a:p>
              <a:pPr marL="12700">
                <a:lnSpc>
                  <a:spcPct val="100000"/>
                </a:lnSpc>
                <a:spcBef>
                  <a:spcPts val="100"/>
                </a:spcBef>
                <a:tabLst>
                  <a:tab pos="697865" algn="l"/>
                  <a:tab pos="1231265" algn="l"/>
                </a:tabLst>
              </a:pPr>
              <a:r>
                <a:rPr sz="3600" b="1" spc="-50"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拉</a:t>
              </a:r>
              <a:r>
                <a:rPr sz="3600" b="1"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2800" b="1" spc="-50"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軟</a:t>
              </a:r>
              <a:r>
                <a:rPr sz="2800" b="1"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2800" b="1" spc="-50"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管</a:t>
              </a:r>
              <a:endParaRPr sz="28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6" name="object 7"/>
            <p:cNvSpPr/>
            <p:nvPr/>
          </p:nvSpPr>
          <p:spPr>
            <a:xfrm>
              <a:off x="6143625" y="1394458"/>
              <a:ext cx="3238500" cy="1790700"/>
            </a:xfrm>
            <a:custGeom>
              <a:avLst/>
              <a:gdLst/>
              <a:ahLst/>
              <a:cxnLst/>
              <a:rect l="l" t="t" r="r" b="b"/>
              <a:pathLst>
                <a:path w="3238500" h="1790700">
                  <a:moveTo>
                    <a:pt x="685800" y="114300"/>
                  </a:moveTo>
                  <a:lnTo>
                    <a:pt x="609600" y="76200"/>
                  </a:lnTo>
                  <a:lnTo>
                    <a:pt x="457200" y="0"/>
                  </a:lnTo>
                  <a:lnTo>
                    <a:pt x="457200" y="76200"/>
                  </a:lnTo>
                  <a:lnTo>
                    <a:pt x="0" y="76200"/>
                  </a:lnTo>
                  <a:lnTo>
                    <a:pt x="0" y="152400"/>
                  </a:lnTo>
                  <a:lnTo>
                    <a:pt x="457200" y="152400"/>
                  </a:lnTo>
                  <a:lnTo>
                    <a:pt x="457200" y="228600"/>
                  </a:lnTo>
                  <a:lnTo>
                    <a:pt x="609600" y="152400"/>
                  </a:lnTo>
                  <a:lnTo>
                    <a:pt x="685800" y="114300"/>
                  </a:lnTo>
                  <a:close/>
                </a:path>
                <a:path w="3238500" h="1790700">
                  <a:moveTo>
                    <a:pt x="3238500" y="1562100"/>
                  </a:moveTo>
                  <a:lnTo>
                    <a:pt x="3162300" y="1562100"/>
                  </a:lnTo>
                  <a:lnTo>
                    <a:pt x="3162300" y="1104900"/>
                  </a:lnTo>
                  <a:lnTo>
                    <a:pt x="3086100" y="1104900"/>
                  </a:lnTo>
                  <a:lnTo>
                    <a:pt x="3086100" y="1562100"/>
                  </a:lnTo>
                  <a:lnTo>
                    <a:pt x="3009900" y="1562100"/>
                  </a:lnTo>
                  <a:lnTo>
                    <a:pt x="3124200" y="1790700"/>
                  </a:lnTo>
                  <a:lnTo>
                    <a:pt x="3219450" y="1600200"/>
                  </a:lnTo>
                  <a:lnTo>
                    <a:pt x="3238500" y="1562100"/>
                  </a:lnTo>
                  <a:close/>
                </a:path>
              </a:pathLst>
            </a:custGeom>
            <a:solidFill>
              <a:srgbClr val="000000"/>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7" name="object 8"/>
            <p:cNvSpPr txBox="1"/>
            <p:nvPr/>
          </p:nvSpPr>
          <p:spPr>
            <a:xfrm>
              <a:off x="7426578" y="4988762"/>
              <a:ext cx="1600200" cy="574040"/>
            </a:xfrm>
            <a:prstGeom prst="rect">
              <a:avLst/>
            </a:prstGeom>
          </p:spPr>
          <p:txBody>
            <a:bodyPr vert="horz" wrap="square" lIns="0" tIns="12700" rIns="0" bIns="0" rtlCol="0">
              <a:spAutoFit/>
            </a:bodyPr>
            <a:lstStyle/>
            <a:p>
              <a:pPr marL="12700">
                <a:lnSpc>
                  <a:spcPct val="100000"/>
                </a:lnSpc>
                <a:spcBef>
                  <a:spcPts val="100"/>
                </a:spcBef>
                <a:tabLst>
                  <a:tab pos="697865" algn="l"/>
                  <a:tab pos="1231900" algn="l"/>
                </a:tabLst>
              </a:pPr>
              <a:r>
                <a:rPr sz="3600" b="1" spc="-50"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壓</a:t>
              </a:r>
              <a:r>
                <a:rPr sz="3600" b="1"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2800" b="1" spc="-50"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握</a:t>
              </a:r>
              <a:r>
                <a:rPr sz="2800" b="1"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t>
              </a:r>
              <a:r>
                <a:rPr sz="2800" b="1" spc="-50"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把</a:t>
              </a:r>
              <a:endParaRPr sz="28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8" name="object 9"/>
            <p:cNvSpPr txBox="1"/>
            <p:nvPr/>
          </p:nvSpPr>
          <p:spPr>
            <a:xfrm>
              <a:off x="3082620" y="4920486"/>
              <a:ext cx="3681729"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搖</a:t>
              </a:r>
              <a:r>
                <a:rPr sz="2800" b="1" spc="-40" dirty="0">
                  <a:solidFill>
                    <a:srgbClr val="0000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軟管對火源成覆蓋面</a:t>
              </a:r>
              <a:endParaRPr sz="280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9" name="object 10"/>
            <p:cNvGrpSpPr/>
            <p:nvPr/>
          </p:nvGrpSpPr>
          <p:grpSpPr>
            <a:xfrm>
              <a:off x="3165728" y="505966"/>
              <a:ext cx="6771640" cy="4467860"/>
              <a:chOff x="1136903" y="1053083"/>
              <a:chExt cx="6771640" cy="4467860"/>
            </a:xfrm>
          </p:grpSpPr>
          <p:sp>
            <p:nvSpPr>
              <p:cNvPr id="40" name="object 11"/>
              <p:cNvSpPr/>
              <p:nvPr/>
            </p:nvSpPr>
            <p:spPr>
              <a:xfrm>
                <a:off x="4190999" y="4456175"/>
                <a:ext cx="685800" cy="228600"/>
              </a:xfrm>
              <a:custGeom>
                <a:avLst/>
                <a:gdLst/>
                <a:ahLst/>
                <a:cxnLst/>
                <a:rect l="l" t="t" r="r" b="b"/>
                <a:pathLst>
                  <a:path w="685800" h="228600">
                    <a:moveTo>
                      <a:pt x="228600" y="0"/>
                    </a:moveTo>
                    <a:lnTo>
                      <a:pt x="0" y="114300"/>
                    </a:lnTo>
                    <a:lnTo>
                      <a:pt x="228600" y="228600"/>
                    </a:lnTo>
                    <a:lnTo>
                      <a:pt x="228600" y="152400"/>
                    </a:lnTo>
                    <a:lnTo>
                      <a:pt x="190500" y="152400"/>
                    </a:lnTo>
                    <a:lnTo>
                      <a:pt x="190500" y="76200"/>
                    </a:lnTo>
                    <a:lnTo>
                      <a:pt x="228600" y="76200"/>
                    </a:lnTo>
                    <a:lnTo>
                      <a:pt x="228600" y="0"/>
                    </a:lnTo>
                    <a:close/>
                  </a:path>
                  <a:path w="685800" h="228600">
                    <a:moveTo>
                      <a:pt x="228600" y="76200"/>
                    </a:moveTo>
                    <a:lnTo>
                      <a:pt x="190500" y="76200"/>
                    </a:lnTo>
                    <a:lnTo>
                      <a:pt x="190500" y="152400"/>
                    </a:lnTo>
                    <a:lnTo>
                      <a:pt x="228600" y="152400"/>
                    </a:lnTo>
                    <a:lnTo>
                      <a:pt x="228600" y="76200"/>
                    </a:lnTo>
                    <a:close/>
                  </a:path>
                  <a:path w="685800" h="228600">
                    <a:moveTo>
                      <a:pt x="685800" y="76200"/>
                    </a:moveTo>
                    <a:lnTo>
                      <a:pt x="228600" y="76200"/>
                    </a:lnTo>
                    <a:lnTo>
                      <a:pt x="228600" y="152400"/>
                    </a:lnTo>
                    <a:lnTo>
                      <a:pt x="685800" y="152400"/>
                    </a:lnTo>
                    <a:lnTo>
                      <a:pt x="685800" y="76200"/>
                    </a:lnTo>
                    <a:close/>
                  </a:path>
                </a:pathLst>
              </a:custGeom>
              <a:solidFill>
                <a:srgbClr val="000000"/>
              </a:solidFill>
            </p:spPr>
            <p:txBody>
              <a:bodyPr wrap="square" lIns="0" tIns="0" rIns="0" bIns="0" rtlCol="0"/>
              <a:lstStyle/>
              <a:p>
                <a:endParaRPr>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1" name="object 12"/>
              <p:cNvPicPr/>
              <p:nvPr/>
            </p:nvPicPr>
            <p:blipFill>
              <a:blip r:embed="rId5" cstate="print"/>
              <a:stretch>
                <a:fillRect/>
              </a:stretch>
            </p:blipFill>
            <p:spPr>
              <a:xfrm>
                <a:off x="4860036" y="1053083"/>
                <a:ext cx="3048000" cy="1828800"/>
              </a:xfrm>
              <a:prstGeom prst="rect">
                <a:avLst/>
              </a:prstGeom>
            </p:spPr>
          </p:pic>
          <p:pic>
            <p:nvPicPr>
              <p:cNvPr id="42" name="object 13"/>
              <p:cNvPicPr/>
              <p:nvPr/>
            </p:nvPicPr>
            <p:blipFill>
              <a:blip r:embed="rId6" cstate="print"/>
              <a:stretch>
                <a:fillRect/>
              </a:stretch>
            </p:blipFill>
            <p:spPr>
              <a:xfrm>
                <a:off x="1136903" y="3656034"/>
                <a:ext cx="3024425" cy="1864658"/>
              </a:xfrm>
              <a:prstGeom prst="rect">
                <a:avLst/>
              </a:prstGeom>
            </p:spPr>
          </p:pic>
        </p:grpSp>
      </p:grpSp>
    </p:spTree>
    <p:extLst>
      <p:ext uri="{BB962C8B-B14F-4D97-AF65-F5344CB8AC3E}">
        <p14:creationId xmlns:p14="http://schemas.microsoft.com/office/powerpoint/2010/main" val="2736829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急救常識</a:t>
            </a:r>
            <a:r>
              <a:rPr lang="en-US" altLang="zh-TW"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a:t>
            </a:r>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急救措施介紹</a:t>
            </a:r>
          </a:p>
        </p:txBody>
      </p:sp>
      <p:pic>
        <p:nvPicPr>
          <p:cNvPr id="4" name="object 3"/>
          <p:cNvPicPr>
            <a:picLocks noChangeAspect="1"/>
          </p:cNvPicPr>
          <p:nvPr/>
        </p:nvPicPr>
        <p:blipFill>
          <a:blip r:embed="rId3" cstate="print"/>
          <a:stretch>
            <a:fillRect/>
          </a:stretch>
        </p:blipFill>
        <p:spPr>
          <a:xfrm>
            <a:off x="360000" y="1141195"/>
            <a:ext cx="5534661" cy="3492000"/>
          </a:xfrm>
          <a:prstGeom prst="rect">
            <a:avLst/>
          </a:prstGeom>
        </p:spPr>
      </p:pic>
      <p:pic>
        <p:nvPicPr>
          <p:cNvPr id="5" name="object 4"/>
          <p:cNvPicPr>
            <a:picLocks noChangeAspect="1"/>
          </p:cNvPicPr>
          <p:nvPr/>
        </p:nvPicPr>
        <p:blipFill>
          <a:blip r:embed="rId4" cstate="print"/>
          <a:stretch>
            <a:fillRect/>
          </a:stretch>
        </p:blipFill>
        <p:spPr>
          <a:xfrm>
            <a:off x="6862470" y="757904"/>
            <a:ext cx="5196418" cy="3600000"/>
          </a:xfrm>
          <a:prstGeom prst="rect">
            <a:avLst/>
          </a:prstGeom>
        </p:spPr>
      </p:pic>
      <p:grpSp>
        <p:nvGrpSpPr>
          <p:cNvPr id="7" name="object 8"/>
          <p:cNvGrpSpPr/>
          <p:nvPr/>
        </p:nvGrpSpPr>
        <p:grpSpPr>
          <a:xfrm>
            <a:off x="1224222" y="4706468"/>
            <a:ext cx="1825751" cy="1171968"/>
            <a:chOff x="0" y="4402823"/>
            <a:chExt cx="1825751" cy="1171968"/>
          </a:xfrm>
        </p:grpSpPr>
        <p:pic>
          <p:nvPicPr>
            <p:cNvPr id="8" name="object 9"/>
            <p:cNvPicPr/>
            <p:nvPr/>
          </p:nvPicPr>
          <p:blipFill>
            <a:blip r:embed="rId5" cstate="print"/>
            <a:stretch>
              <a:fillRect/>
            </a:stretch>
          </p:blipFill>
          <p:spPr>
            <a:xfrm>
              <a:off x="0" y="4402823"/>
              <a:ext cx="1825751" cy="1171968"/>
            </a:xfrm>
            <a:prstGeom prst="rect">
              <a:avLst/>
            </a:prstGeom>
          </p:spPr>
        </p:pic>
        <p:pic>
          <p:nvPicPr>
            <p:cNvPr id="9" name="object 10"/>
            <p:cNvPicPr/>
            <p:nvPr/>
          </p:nvPicPr>
          <p:blipFill>
            <a:blip r:embed="rId6" cstate="print"/>
            <a:stretch>
              <a:fillRect/>
            </a:stretch>
          </p:blipFill>
          <p:spPr>
            <a:xfrm>
              <a:off x="123443" y="4527816"/>
              <a:ext cx="1524000" cy="975347"/>
            </a:xfrm>
            <a:prstGeom prst="rect">
              <a:avLst/>
            </a:prstGeom>
          </p:spPr>
        </p:pic>
        <p:sp>
          <p:nvSpPr>
            <p:cNvPr id="10" name="object 11"/>
            <p:cNvSpPr/>
            <p:nvPr/>
          </p:nvSpPr>
          <p:spPr>
            <a:xfrm>
              <a:off x="11429" y="4429356"/>
              <a:ext cx="1757680" cy="307777"/>
            </a:xfrm>
            <a:custGeom>
              <a:avLst/>
              <a:gdLst/>
              <a:ahLst/>
              <a:cxnLst/>
              <a:rect l="l" t="t" r="r" b="b"/>
              <a:pathLst>
                <a:path w="1757680" h="1053464">
                  <a:moveTo>
                    <a:pt x="1651889" y="0"/>
                  </a:moveTo>
                  <a:lnTo>
                    <a:pt x="105309" y="0"/>
                  </a:lnTo>
                  <a:lnTo>
                    <a:pt x="64318" y="8270"/>
                  </a:lnTo>
                  <a:lnTo>
                    <a:pt x="30844" y="30829"/>
                  </a:lnTo>
                  <a:lnTo>
                    <a:pt x="8275" y="64293"/>
                  </a:lnTo>
                  <a:lnTo>
                    <a:pt x="0" y="105282"/>
                  </a:lnTo>
                  <a:lnTo>
                    <a:pt x="0" y="947800"/>
                  </a:lnTo>
                  <a:lnTo>
                    <a:pt x="8275" y="988790"/>
                  </a:lnTo>
                  <a:lnTo>
                    <a:pt x="30844" y="1022254"/>
                  </a:lnTo>
                  <a:lnTo>
                    <a:pt x="64318" y="1044813"/>
                  </a:lnTo>
                  <a:lnTo>
                    <a:pt x="105309" y="1053083"/>
                  </a:lnTo>
                  <a:lnTo>
                    <a:pt x="1651889" y="1053083"/>
                  </a:lnTo>
                  <a:lnTo>
                    <a:pt x="1692878" y="1044813"/>
                  </a:lnTo>
                  <a:lnTo>
                    <a:pt x="1726342" y="1022254"/>
                  </a:lnTo>
                  <a:lnTo>
                    <a:pt x="1748901" y="988790"/>
                  </a:lnTo>
                  <a:lnTo>
                    <a:pt x="1757171" y="947800"/>
                  </a:lnTo>
                  <a:lnTo>
                    <a:pt x="1757171" y="105282"/>
                  </a:lnTo>
                  <a:lnTo>
                    <a:pt x="1748901" y="64293"/>
                  </a:lnTo>
                  <a:lnTo>
                    <a:pt x="1726342" y="30829"/>
                  </a:lnTo>
                  <a:lnTo>
                    <a:pt x="1692878" y="8270"/>
                  </a:lnTo>
                  <a:lnTo>
                    <a:pt x="1651889" y="0"/>
                  </a:lnTo>
                  <a:close/>
                </a:path>
              </a:pathLst>
            </a:custGeom>
            <a:solidFill>
              <a:srgbClr val="EAEAEA"/>
            </a:solidFill>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object 12"/>
            <p:cNvSpPr/>
            <p:nvPr/>
          </p:nvSpPr>
          <p:spPr>
            <a:xfrm>
              <a:off x="11429" y="4429356"/>
              <a:ext cx="1757680" cy="307777"/>
            </a:xfrm>
            <a:custGeom>
              <a:avLst/>
              <a:gdLst/>
              <a:ahLst/>
              <a:cxnLst/>
              <a:rect l="l" t="t" r="r" b="b"/>
              <a:pathLst>
                <a:path w="1757680" h="1053464">
                  <a:moveTo>
                    <a:pt x="0" y="105282"/>
                  </a:moveTo>
                  <a:lnTo>
                    <a:pt x="8275" y="64293"/>
                  </a:lnTo>
                  <a:lnTo>
                    <a:pt x="30844" y="30829"/>
                  </a:lnTo>
                  <a:lnTo>
                    <a:pt x="64318" y="8270"/>
                  </a:lnTo>
                  <a:lnTo>
                    <a:pt x="105309" y="0"/>
                  </a:lnTo>
                  <a:lnTo>
                    <a:pt x="1651889" y="0"/>
                  </a:lnTo>
                  <a:lnTo>
                    <a:pt x="1692878" y="8270"/>
                  </a:lnTo>
                  <a:lnTo>
                    <a:pt x="1726342" y="30829"/>
                  </a:lnTo>
                  <a:lnTo>
                    <a:pt x="1748901" y="64293"/>
                  </a:lnTo>
                  <a:lnTo>
                    <a:pt x="1757171" y="105282"/>
                  </a:lnTo>
                  <a:lnTo>
                    <a:pt x="1757171" y="947800"/>
                  </a:lnTo>
                  <a:lnTo>
                    <a:pt x="1748901" y="988790"/>
                  </a:lnTo>
                  <a:lnTo>
                    <a:pt x="1726342" y="1022254"/>
                  </a:lnTo>
                  <a:lnTo>
                    <a:pt x="1692878" y="1044813"/>
                  </a:lnTo>
                  <a:lnTo>
                    <a:pt x="1651889" y="1053083"/>
                  </a:lnTo>
                  <a:lnTo>
                    <a:pt x="105309" y="1053083"/>
                  </a:lnTo>
                  <a:lnTo>
                    <a:pt x="64318" y="1044813"/>
                  </a:lnTo>
                  <a:lnTo>
                    <a:pt x="30844" y="1022254"/>
                  </a:lnTo>
                  <a:lnTo>
                    <a:pt x="8275" y="988790"/>
                  </a:lnTo>
                  <a:lnTo>
                    <a:pt x="0" y="947800"/>
                  </a:lnTo>
                  <a:lnTo>
                    <a:pt x="0" y="105282"/>
                  </a:lnTo>
                  <a:close/>
                </a:path>
              </a:pathLst>
            </a:custGeom>
            <a:ln w="38100">
              <a:solidFill>
                <a:srgbClr val="FFFFFF"/>
              </a:solidFill>
            </a:ln>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2" name="object 13"/>
          <p:cNvSpPr txBox="1"/>
          <p:nvPr/>
        </p:nvSpPr>
        <p:spPr>
          <a:xfrm>
            <a:off x="1524512" y="4967488"/>
            <a:ext cx="1170305" cy="593560"/>
          </a:xfrm>
          <a:prstGeom prst="rect">
            <a:avLst/>
          </a:prstGeom>
        </p:spPr>
        <p:txBody>
          <a:bodyPr vert="horz" wrap="square" lIns="0" tIns="0" rIns="0" bIns="0" rtlCol="0" anchor="ctr" anchorCtr="0">
            <a:spAutoFit/>
          </a:bodyPr>
          <a:lstStyle/>
          <a:p>
            <a:pPr marR="5080" algn="ctr">
              <a:lnSpc>
                <a:spcPts val="2400"/>
              </a:lnSpc>
            </a:pPr>
            <a:r>
              <a:rPr sz="1800" b="1" spc="-1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確認反應、</a:t>
            </a:r>
            <a:r>
              <a:rPr sz="1800" b="1" spc="-2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呼吸</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3" name="object 14"/>
          <p:cNvGrpSpPr/>
          <p:nvPr/>
        </p:nvGrpSpPr>
        <p:grpSpPr>
          <a:xfrm>
            <a:off x="3168084" y="4706468"/>
            <a:ext cx="2341626" cy="1171968"/>
            <a:chOff x="1943862" y="4402823"/>
            <a:chExt cx="2341626" cy="1171968"/>
          </a:xfrm>
        </p:grpSpPr>
        <p:sp>
          <p:nvSpPr>
            <p:cNvPr id="14" name="object 15"/>
            <p:cNvSpPr/>
            <p:nvPr/>
          </p:nvSpPr>
          <p:spPr>
            <a:xfrm>
              <a:off x="1943862" y="4738728"/>
              <a:ext cx="373380" cy="307777"/>
            </a:xfrm>
            <a:custGeom>
              <a:avLst/>
              <a:gdLst/>
              <a:ahLst/>
              <a:cxnLst/>
              <a:rect l="l" t="t" r="r" b="b"/>
              <a:pathLst>
                <a:path w="373380" h="434339">
                  <a:moveTo>
                    <a:pt x="186689" y="0"/>
                  </a:moveTo>
                  <a:lnTo>
                    <a:pt x="186689" y="86867"/>
                  </a:lnTo>
                  <a:lnTo>
                    <a:pt x="0" y="86867"/>
                  </a:lnTo>
                  <a:lnTo>
                    <a:pt x="0" y="347471"/>
                  </a:lnTo>
                  <a:lnTo>
                    <a:pt x="186689" y="347471"/>
                  </a:lnTo>
                  <a:lnTo>
                    <a:pt x="186689" y="434339"/>
                  </a:lnTo>
                  <a:lnTo>
                    <a:pt x="373380" y="217169"/>
                  </a:lnTo>
                  <a:lnTo>
                    <a:pt x="186689" y="0"/>
                  </a:lnTo>
                  <a:close/>
                </a:path>
              </a:pathLst>
            </a:custGeom>
            <a:solidFill>
              <a:srgbClr val="DAECEE"/>
            </a:solidFill>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object 16"/>
            <p:cNvSpPr/>
            <p:nvPr/>
          </p:nvSpPr>
          <p:spPr>
            <a:xfrm>
              <a:off x="1943862" y="4738728"/>
              <a:ext cx="373380" cy="307777"/>
            </a:xfrm>
            <a:custGeom>
              <a:avLst/>
              <a:gdLst/>
              <a:ahLst/>
              <a:cxnLst/>
              <a:rect l="l" t="t" r="r" b="b"/>
              <a:pathLst>
                <a:path w="373380" h="434339">
                  <a:moveTo>
                    <a:pt x="0" y="86867"/>
                  </a:moveTo>
                  <a:lnTo>
                    <a:pt x="186689" y="86867"/>
                  </a:lnTo>
                  <a:lnTo>
                    <a:pt x="186689" y="0"/>
                  </a:lnTo>
                  <a:lnTo>
                    <a:pt x="373380" y="217169"/>
                  </a:lnTo>
                  <a:lnTo>
                    <a:pt x="186689" y="434339"/>
                  </a:lnTo>
                  <a:lnTo>
                    <a:pt x="186689" y="347471"/>
                  </a:lnTo>
                  <a:lnTo>
                    <a:pt x="0" y="347471"/>
                  </a:lnTo>
                  <a:lnTo>
                    <a:pt x="0" y="86867"/>
                  </a:lnTo>
                  <a:close/>
                </a:path>
              </a:pathLst>
            </a:custGeom>
            <a:ln w="25908">
              <a:solidFill>
                <a:srgbClr val="9FADAF"/>
              </a:solidFill>
            </a:ln>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6" name="object 17"/>
            <p:cNvPicPr/>
            <p:nvPr/>
          </p:nvPicPr>
          <p:blipFill>
            <a:blip r:embed="rId7" cstate="print"/>
            <a:stretch>
              <a:fillRect/>
            </a:stretch>
          </p:blipFill>
          <p:spPr>
            <a:xfrm>
              <a:off x="2409444" y="4402823"/>
              <a:ext cx="1876044" cy="1171968"/>
            </a:xfrm>
            <a:prstGeom prst="rect">
              <a:avLst/>
            </a:prstGeom>
          </p:spPr>
        </p:pic>
        <p:pic>
          <p:nvPicPr>
            <p:cNvPr id="17" name="object 18"/>
            <p:cNvPicPr/>
            <p:nvPr/>
          </p:nvPicPr>
          <p:blipFill>
            <a:blip r:embed="rId8" cstate="print"/>
            <a:stretch>
              <a:fillRect/>
            </a:stretch>
          </p:blipFill>
          <p:spPr>
            <a:xfrm>
              <a:off x="2697480" y="4527816"/>
              <a:ext cx="1295399" cy="975347"/>
            </a:xfrm>
            <a:prstGeom prst="rect">
              <a:avLst/>
            </a:prstGeom>
          </p:spPr>
        </p:pic>
        <p:sp>
          <p:nvSpPr>
            <p:cNvPr id="18" name="object 19"/>
            <p:cNvSpPr/>
            <p:nvPr/>
          </p:nvSpPr>
          <p:spPr>
            <a:xfrm>
              <a:off x="2471166" y="4429356"/>
              <a:ext cx="1757680" cy="307777"/>
            </a:xfrm>
            <a:custGeom>
              <a:avLst/>
              <a:gdLst/>
              <a:ahLst/>
              <a:cxnLst/>
              <a:rect l="l" t="t" r="r" b="b"/>
              <a:pathLst>
                <a:path w="1757679" h="1053464">
                  <a:moveTo>
                    <a:pt x="1651888" y="0"/>
                  </a:moveTo>
                  <a:lnTo>
                    <a:pt x="105282" y="0"/>
                  </a:lnTo>
                  <a:lnTo>
                    <a:pt x="64293" y="8270"/>
                  </a:lnTo>
                  <a:lnTo>
                    <a:pt x="30829" y="30829"/>
                  </a:lnTo>
                  <a:lnTo>
                    <a:pt x="8270" y="64293"/>
                  </a:lnTo>
                  <a:lnTo>
                    <a:pt x="0" y="105282"/>
                  </a:lnTo>
                  <a:lnTo>
                    <a:pt x="0" y="947800"/>
                  </a:lnTo>
                  <a:lnTo>
                    <a:pt x="8270" y="988790"/>
                  </a:lnTo>
                  <a:lnTo>
                    <a:pt x="30829" y="1022254"/>
                  </a:lnTo>
                  <a:lnTo>
                    <a:pt x="64293" y="1044813"/>
                  </a:lnTo>
                  <a:lnTo>
                    <a:pt x="105282" y="1053083"/>
                  </a:lnTo>
                  <a:lnTo>
                    <a:pt x="1651888" y="1053083"/>
                  </a:lnTo>
                  <a:lnTo>
                    <a:pt x="1692878" y="1044813"/>
                  </a:lnTo>
                  <a:lnTo>
                    <a:pt x="1726342" y="1022254"/>
                  </a:lnTo>
                  <a:lnTo>
                    <a:pt x="1748901" y="988790"/>
                  </a:lnTo>
                  <a:lnTo>
                    <a:pt x="1757171" y="947800"/>
                  </a:lnTo>
                  <a:lnTo>
                    <a:pt x="1757171" y="105282"/>
                  </a:lnTo>
                  <a:lnTo>
                    <a:pt x="1748901" y="64293"/>
                  </a:lnTo>
                  <a:lnTo>
                    <a:pt x="1726342" y="30829"/>
                  </a:lnTo>
                  <a:lnTo>
                    <a:pt x="1692878" y="8270"/>
                  </a:lnTo>
                  <a:lnTo>
                    <a:pt x="1651888" y="0"/>
                  </a:lnTo>
                  <a:close/>
                </a:path>
              </a:pathLst>
            </a:custGeom>
            <a:solidFill>
              <a:srgbClr val="EAEAEA"/>
            </a:solidFill>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object 20"/>
            <p:cNvSpPr/>
            <p:nvPr/>
          </p:nvSpPr>
          <p:spPr>
            <a:xfrm>
              <a:off x="2471166" y="4429356"/>
              <a:ext cx="1757680" cy="307777"/>
            </a:xfrm>
            <a:custGeom>
              <a:avLst/>
              <a:gdLst/>
              <a:ahLst/>
              <a:cxnLst/>
              <a:rect l="l" t="t" r="r" b="b"/>
              <a:pathLst>
                <a:path w="1757679" h="1053464">
                  <a:moveTo>
                    <a:pt x="0" y="105282"/>
                  </a:moveTo>
                  <a:lnTo>
                    <a:pt x="8270" y="64293"/>
                  </a:lnTo>
                  <a:lnTo>
                    <a:pt x="30829" y="30829"/>
                  </a:lnTo>
                  <a:lnTo>
                    <a:pt x="64293" y="8270"/>
                  </a:lnTo>
                  <a:lnTo>
                    <a:pt x="105282" y="0"/>
                  </a:lnTo>
                  <a:lnTo>
                    <a:pt x="1651888" y="0"/>
                  </a:lnTo>
                  <a:lnTo>
                    <a:pt x="1692878" y="8270"/>
                  </a:lnTo>
                  <a:lnTo>
                    <a:pt x="1726342" y="30829"/>
                  </a:lnTo>
                  <a:lnTo>
                    <a:pt x="1748901" y="64293"/>
                  </a:lnTo>
                  <a:lnTo>
                    <a:pt x="1757171" y="105282"/>
                  </a:lnTo>
                  <a:lnTo>
                    <a:pt x="1757171" y="947800"/>
                  </a:lnTo>
                  <a:lnTo>
                    <a:pt x="1748901" y="988790"/>
                  </a:lnTo>
                  <a:lnTo>
                    <a:pt x="1726342" y="1022254"/>
                  </a:lnTo>
                  <a:lnTo>
                    <a:pt x="1692878" y="1044813"/>
                  </a:lnTo>
                  <a:lnTo>
                    <a:pt x="1651888" y="1053083"/>
                  </a:lnTo>
                  <a:lnTo>
                    <a:pt x="105282" y="1053083"/>
                  </a:lnTo>
                  <a:lnTo>
                    <a:pt x="64293" y="1044813"/>
                  </a:lnTo>
                  <a:lnTo>
                    <a:pt x="30829" y="1022254"/>
                  </a:lnTo>
                  <a:lnTo>
                    <a:pt x="8270" y="988790"/>
                  </a:lnTo>
                  <a:lnTo>
                    <a:pt x="0" y="947800"/>
                  </a:lnTo>
                  <a:lnTo>
                    <a:pt x="0" y="105282"/>
                  </a:lnTo>
                  <a:close/>
                </a:path>
              </a:pathLst>
            </a:custGeom>
            <a:ln w="38100">
              <a:solidFill>
                <a:srgbClr val="FFFFFF"/>
              </a:solidFill>
            </a:ln>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20" name="object 22"/>
          <p:cNvGrpSpPr/>
          <p:nvPr/>
        </p:nvGrpSpPr>
        <p:grpSpPr>
          <a:xfrm>
            <a:off x="5627819" y="4733001"/>
            <a:ext cx="2284984" cy="617149"/>
            <a:chOff x="4403597" y="4429356"/>
            <a:chExt cx="2284984" cy="617149"/>
          </a:xfrm>
        </p:grpSpPr>
        <p:sp>
          <p:nvSpPr>
            <p:cNvPr id="21" name="object 23"/>
            <p:cNvSpPr/>
            <p:nvPr/>
          </p:nvSpPr>
          <p:spPr>
            <a:xfrm>
              <a:off x="4403597" y="4738728"/>
              <a:ext cx="372110" cy="307777"/>
            </a:xfrm>
            <a:custGeom>
              <a:avLst/>
              <a:gdLst/>
              <a:ahLst/>
              <a:cxnLst/>
              <a:rect l="l" t="t" r="r" b="b"/>
              <a:pathLst>
                <a:path w="372110" h="434339">
                  <a:moveTo>
                    <a:pt x="185927" y="0"/>
                  </a:moveTo>
                  <a:lnTo>
                    <a:pt x="185927" y="86867"/>
                  </a:lnTo>
                  <a:lnTo>
                    <a:pt x="0" y="86867"/>
                  </a:lnTo>
                  <a:lnTo>
                    <a:pt x="0" y="347471"/>
                  </a:lnTo>
                  <a:lnTo>
                    <a:pt x="185927" y="347471"/>
                  </a:lnTo>
                  <a:lnTo>
                    <a:pt x="185927" y="434339"/>
                  </a:lnTo>
                  <a:lnTo>
                    <a:pt x="371855" y="217169"/>
                  </a:lnTo>
                  <a:lnTo>
                    <a:pt x="185927" y="0"/>
                  </a:lnTo>
                  <a:close/>
                </a:path>
              </a:pathLst>
            </a:custGeom>
            <a:solidFill>
              <a:srgbClr val="DAECEE"/>
            </a:solidFill>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object 24"/>
            <p:cNvSpPr/>
            <p:nvPr/>
          </p:nvSpPr>
          <p:spPr>
            <a:xfrm>
              <a:off x="4403597" y="4738728"/>
              <a:ext cx="372110" cy="307777"/>
            </a:xfrm>
            <a:custGeom>
              <a:avLst/>
              <a:gdLst/>
              <a:ahLst/>
              <a:cxnLst/>
              <a:rect l="l" t="t" r="r" b="b"/>
              <a:pathLst>
                <a:path w="372110" h="434339">
                  <a:moveTo>
                    <a:pt x="0" y="86867"/>
                  </a:moveTo>
                  <a:lnTo>
                    <a:pt x="185927" y="86867"/>
                  </a:lnTo>
                  <a:lnTo>
                    <a:pt x="185927" y="0"/>
                  </a:lnTo>
                  <a:lnTo>
                    <a:pt x="371855" y="217169"/>
                  </a:lnTo>
                  <a:lnTo>
                    <a:pt x="185927" y="434339"/>
                  </a:lnTo>
                  <a:lnTo>
                    <a:pt x="185927" y="347471"/>
                  </a:lnTo>
                  <a:lnTo>
                    <a:pt x="0" y="347471"/>
                  </a:lnTo>
                  <a:lnTo>
                    <a:pt x="0" y="86867"/>
                  </a:lnTo>
                  <a:close/>
                </a:path>
              </a:pathLst>
            </a:custGeom>
            <a:ln w="25908">
              <a:solidFill>
                <a:srgbClr val="9FADAF"/>
              </a:solidFill>
            </a:ln>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object 27"/>
            <p:cNvSpPr/>
            <p:nvPr/>
          </p:nvSpPr>
          <p:spPr>
            <a:xfrm>
              <a:off x="4930901" y="4429356"/>
              <a:ext cx="1757680" cy="307777"/>
            </a:xfrm>
            <a:custGeom>
              <a:avLst/>
              <a:gdLst/>
              <a:ahLst/>
              <a:cxnLst/>
              <a:rect l="l" t="t" r="r" b="b"/>
              <a:pathLst>
                <a:path w="1757679" h="1053464">
                  <a:moveTo>
                    <a:pt x="1651889" y="0"/>
                  </a:moveTo>
                  <a:lnTo>
                    <a:pt x="105283" y="0"/>
                  </a:lnTo>
                  <a:lnTo>
                    <a:pt x="64293" y="8270"/>
                  </a:lnTo>
                  <a:lnTo>
                    <a:pt x="30829" y="30829"/>
                  </a:lnTo>
                  <a:lnTo>
                    <a:pt x="8270" y="64293"/>
                  </a:lnTo>
                  <a:lnTo>
                    <a:pt x="0" y="105282"/>
                  </a:lnTo>
                  <a:lnTo>
                    <a:pt x="0" y="947800"/>
                  </a:lnTo>
                  <a:lnTo>
                    <a:pt x="8270" y="988790"/>
                  </a:lnTo>
                  <a:lnTo>
                    <a:pt x="30829" y="1022254"/>
                  </a:lnTo>
                  <a:lnTo>
                    <a:pt x="64293" y="1044813"/>
                  </a:lnTo>
                  <a:lnTo>
                    <a:pt x="105283" y="1053083"/>
                  </a:lnTo>
                  <a:lnTo>
                    <a:pt x="1651889" y="1053083"/>
                  </a:lnTo>
                  <a:lnTo>
                    <a:pt x="1692878" y="1044813"/>
                  </a:lnTo>
                  <a:lnTo>
                    <a:pt x="1726342" y="1022254"/>
                  </a:lnTo>
                  <a:lnTo>
                    <a:pt x="1748901" y="988790"/>
                  </a:lnTo>
                  <a:lnTo>
                    <a:pt x="1757172" y="947800"/>
                  </a:lnTo>
                  <a:lnTo>
                    <a:pt x="1757172" y="105282"/>
                  </a:lnTo>
                  <a:lnTo>
                    <a:pt x="1748901" y="64293"/>
                  </a:lnTo>
                  <a:lnTo>
                    <a:pt x="1726342" y="30829"/>
                  </a:lnTo>
                  <a:lnTo>
                    <a:pt x="1692878" y="8270"/>
                  </a:lnTo>
                  <a:lnTo>
                    <a:pt x="1651889" y="0"/>
                  </a:lnTo>
                  <a:close/>
                </a:path>
              </a:pathLst>
            </a:custGeom>
            <a:solidFill>
              <a:srgbClr val="EAEAEA"/>
            </a:solidFill>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object 28"/>
            <p:cNvSpPr/>
            <p:nvPr/>
          </p:nvSpPr>
          <p:spPr>
            <a:xfrm>
              <a:off x="4930901" y="4429356"/>
              <a:ext cx="1757680" cy="307777"/>
            </a:xfrm>
            <a:custGeom>
              <a:avLst/>
              <a:gdLst/>
              <a:ahLst/>
              <a:cxnLst/>
              <a:rect l="l" t="t" r="r" b="b"/>
              <a:pathLst>
                <a:path w="1757679" h="1053464">
                  <a:moveTo>
                    <a:pt x="0" y="105282"/>
                  </a:moveTo>
                  <a:lnTo>
                    <a:pt x="8270" y="64293"/>
                  </a:lnTo>
                  <a:lnTo>
                    <a:pt x="30829" y="30829"/>
                  </a:lnTo>
                  <a:lnTo>
                    <a:pt x="64293" y="8270"/>
                  </a:lnTo>
                  <a:lnTo>
                    <a:pt x="105283" y="0"/>
                  </a:lnTo>
                  <a:lnTo>
                    <a:pt x="1651889" y="0"/>
                  </a:lnTo>
                  <a:lnTo>
                    <a:pt x="1692878" y="8270"/>
                  </a:lnTo>
                  <a:lnTo>
                    <a:pt x="1726342" y="30829"/>
                  </a:lnTo>
                  <a:lnTo>
                    <a:pt x="1748901" y="64293"/>
                  </a:lnTo>
                  <a:lnTo>
                    <a:pt x="1757172" y="105282"/>
                  </a:lnTo>
                  <a:lnTo>
                    <a:pt x="1757172" y="947800"/>
                  </a:lnTo>
                  <a:lnTo>
                    <a:pt x="1748901" y="988790"/>
                  </a:lnTo>
                  <a:lnTo>
                    <a:pt x="1726342" y="1022254"/>
                  </a:lnTo>
                  <a:lnTo>
                    <a:pt x="1692878" y="1044813"/>
                  </a:lnTo>
                  <a:lnTo>
                    <a:pt x="1651889" y="1053083"/>
                  </a:lnTo>
                  <a:lnTo>
                    <a:pt x="105283" y="1053083"/>
                  </a:lnTo>
                  <a:lnTo>
                    <a:pt x="64293" y="1044813"/>
                  </a:lnTo>
                  <a:lnTo>
                    <a:pt x="30829" y="1022254"/>
                  </a:lnTo>
                  <a:lnTo>
                    <a:pt x="8270" y="988790"/>
                  </a:lnTo>
                  <a:lnTo>
                    <a:pt x="0" y="947800"/>
                  </a:lnTo>
                  <a:lnTo>
                    <a:pt x="0" y="105282"/>
                  </a:lnTo>
                  <a:close/>
                </a:path>
              </a:pathLst>
            </a:custGeom>
            <a:ln w="38100">
              <a:solidFill>
                <a:srgbClr val="FFFFFF"/>
              </a:solidFill>
            </a:ln>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27" name="object 29"/>
          <p:cNvSpPr txBox="1"/>
          <p:nvPr/>
        </p:nvSpPr>
        <p:spPr>
          <a:xfrm>
            <a:off x="6562031" y="4815233"/>
            <a:ext cx="1116457" cy="307777"/>
          </a:xfrm>
          <a:prstGeom prst="rect">
            <a:avLst/>
          </a:prstGeom>
        </p:spPr>
        <p:txBody>
          <a:bodyPr vert="horz" wrap="square" lIns="0" tIns="0" rIns="0" bIns="0" rtlCol="0" anchor="ctr" anchorCtr="0">
            <a:spAutoFit/>
          </a:bodyPr>
          <a:lstStyle/>
          <a:p>
            <a:pPr algn="ctr">
              <a:lnSpc>
                <a:spcPts val="2400"/>
              </a:lnSpc>
            </a:pPr>
            <a:r>
              <a:rPr sz="1800" b="1" spc="4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a:t>
            </a:r>
            <a:r>
              <a:rPr sz="1800" b="1" spc="4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ontinu</a:t>
            </a:r>
            <a:r>
              <a:rPr lang="en-US" sz="1800" b="1" spc="4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e</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object 30"/>
          <p:cNvSpPr txBox="1"/>
          <p:nvPr/>
        </p:nvSpPr>
        <p:spPr>
          <a:xfrm>
            <a:off x="6705923" y="5117641"/>
            <a:ext cx="598805" cy="307777"/>
          </a:xfrm>
          <a:prstGeom prst="rect">
            <a:avLst/>
          </a:prstGeom>
        </p:spPr>
        <p:txBody>
          <a:bodyPr vert="horz" wrap="square" lIns="0" tIns="0" rIns="0" bIns="0" rtlCol="0" anchor="ctr" anchorCtr="0">
            <a:spAutoFit/>
          </a:bodyPr>
          <a:lstStyle/>
          <a:p>
            <a:pPr algn="ctr">
              <a:lnSpc>
                <a:spcPts val="2400"/>
              </a:lnSpc>
            </a:pPr>
            <a:r>
              <a:rPr sz="1800" b="1" spc="5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a:t>
            </a:r>
            <a:r>
              <a:rPr sz="1800" b="1" spc="55"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hest</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9" name="object 31"/>
          <p:cNvSpPr txBox="1"/>
          <p:nvPr/>
        </p:nvSpPr>
        <p:spPr>
          <a:xfrm>
            <a:off x="6389819" y="5355105"/>
            <a:ext cx="1285875" cy="307777"/>
          </a:xfrm>
          <a:prstGeom prst="rect">
            <a:avLst/>
          </a:prstGeom>
        </p:spPr>
        <p:txBody>
          <a:bodyPr vert="horz" wrap="square" lIns="0" tIns="0" rIns="0" bIns="0" rtlCol="0" anchor="ctr" anchorCtr="0">
            <a:spAutoFit/>
          </a:bodyPr>
          <a:lstStyle/>
          <a:p>
            <a:pPr algn="ctr">
              <a:lnSpc>
                <a:spcPts val="2400"/>
              </a:lnSpc>
            </a:pPr>
            <a:r>
              <a:rPr sz="18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a:t>
            </a:r>
            <a:r>
              <a:rPr sz="1800" b="1" spc="-10"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ompression</a:t>
            </a:r>
            <a:endParaRPr sz="18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0" name="object 32"/>
          <p:cNvGrpSpPr/>
          <p:nvPr/>
        </p:nvGrpSpPr>
        <p:grpSpPr>
          <a:xfrm>
            <a:off x="8087556" y="4706468"/>
            <a:ext cx="2281174" cy="1171968"/>
            <a:chOff x="6863334" y="4402823"/>
            <a:chExt cx="2281174" cy="1171968"/>
          </a:xfrm>
        </p:grpSpPr>
        <p:sp>
          <p:nvSpPr>
            <p:cNvPr id="31" name="object 33"/>
            <p:cNvSpPr/>
            <p:nvPr/>
          </p:nvSpPr>
          <p:spPr>
            <a:xfrm>
              <a:off x="6863334" y="4738728"/>
              <a:ext cx="372110" cy="307777"/>
            </a:xfrm>
            <a:custGeom>
              <a:avLst/>
              <a:gdLst/>
              <a:ahLst/>
              <a:cxnLst/>
              <a:rect l="l" t="t" r="r" b="b"/>
              <a:pathLst>
                <a:path w="372109" h="434339">
                  <a:moveTo>
                    <a:pt x="185927" y="0"/>
                  </a:moveTo>
                  <a:lnTo>
                    <a:pt x="185927" y="86867"/>
                  </a:lnTo>
                  <a:lnTo>
                    <a:pt x="0" y="86867"/>
                  </a:lnTo>
                  <a:lnTo>
                    <a:pt x="0" y="347471"/>
                  </a:lnTo>
                  <a:lnTo>
                    <a:pt x="185927" y="347471"/>
                  </a:lnTo>
                  <a:lnTo>
                    <a:pt x="185927" y="434339"/>
                  </a:lnTo>
                  <a:lnTo>
                    <a:pt x="371856" y="217169"/>
                  </a:lnTo>
                  <a:lnTo>
                    <a:pt x="185927" y="0"/>
                  </a:lnTo>
                  <a:close/>
                </a:path>
              </a:pathLst>
            </a:custGeom>
            <a:solidFill>
              <a:srgbClr val="DAECEE"/>
            </a:solidFill>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object 34"/>
            <p:cNvSpPr/>
            <p:nvPr/>
          </p:nvSpPr>
          <p:spPr>
            <a:xfrm>
              <a:off x="6863334" y="4738728"/>
              <a:ext cx="372110" cy="307777"/>
            </a:xfrm>
            <a:custGeom>
              <a:avLst/>
              <a:gdLst/>
              <a:ahLst/>
              <a:cxnLst/>
              <a:rect l="l" t="t" r="r" b="b"/>
              <a:pathLst>
                <a:path w="372109" h="434339">
                  <a:moveTo>
                    <a:pt x="0" y="86867"/>
                  </a:moveTo>
                  <a:lnTo>
                    <a:pt x="185927" y="86867"/>
                  </a:lnTo>
                  <a:lnTo>
                    <a:pt x="185927" y="0"/>
                  </a:lnTo>
                  <a:lnTo>
                    <a:pt x="371856" y="217169"/>
                  </a:lnTo>
                  <a:lnTo>
                    <a:pt x="185927" y="434339"/>
                  </a:lnTo>
                  <a:lnTo>
                    <a:pt x="185927" y="347471"/>
                  </a:lnTo>
                  <a:lnTo>
                    <a:pt x="0" y="347471"/>
                  </a:lnTo>
                  <a:lnTo>
                    <a:pt x="0" y="86867"/>
                  </a:lnTo>
                  <a:close/>
                </a:path>
              </a:pathLst>
            </a:custGeom>
            <a:ln w="25908">
              <a:solidFill>
                <a:srgbClr val="9FADAF"/>
              </a:solidFill>
            </a:ln>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3" name="object 35"/>
            <p:cNvPicPr/>
            <p:nvPr/>
          </p:nvPicPr>
          <p:blipFill>
            <a:blip r:embed="rId9" cstate="print"/>
            <a:stretch>
              <a:fillRect/>
            </a:stretch>
          </p:blipFill>
          <p:spPr>
            <a:xfrm>
              <a:off x="7328916" y="4402823"/>
              <a:ext cx="1815083" cy="1171968"/>
            </a:xfrm>
            <a:prstGeom prst="rect">
              <a:avLst/>
            </a:prstGeom>
          </p:spPr>
        </p:pic>
        <p:pic>
          <p:nvPicPr>
            <p:cNvPr id="34" name="object 36"/>
            <p:cNvPicPr/>
            <p:nvPr/>
          </p:nvPicPr>
          <p:blipFill>
            <a:blip r:embed="rId10" cstate="print"/>
            <a:stretch>
              <a:fillRect/>
            </a:stretch>
          </p:blipFill>
          <p:spPr>
            <a:xfrm>
              <a:off x="7388352" y="4527816"/>
              <a:ext cx="1752600" cy="975347"/>
            </a:xfrm>
            <a:prstGeom prst="rect">
              <a:avLst/>
            </a:prstGeom>
          </p:spPr>
        </p:pic>
        <p:sp>
          <p:nvSpPr>
            <p:cNvPr id="35" name="object 37"/>
            <p:cNvSpPr/>
            <p:nvPr/>
          </p:nvSpPr>
          <p:spPr>
            <a:xfrm>
              <a:off x="7390638" y="4429356"/>
              <a:ext cx="1753870" cy="307777"/>
            </a:xfrm>
            <a:custGeom>
              <a:avLst/>
              <a:gdLst/>
              <a:ahLst/>
              <a:cxnLst/>
              <a:rect l="l" t="t" r="r" b="b"/>
              <a:pathLst>
                <a:path w="1753870" h="1053464">
                  <a:moveTo>
                    <a:pt x="1651888" y="0"/>
                  </a:moveTo>
                  <a:lnTo>
                    <a:pt x="105282" y="0"/>
                  </a:lnTo>
                  <a:lnTo>
                    <a:pt x="64293" y="8270"/>
                  </a:lnTo>
                  <a:lnTo>
                    <a:pt x="30829" y="30829"/>
                  </a:lnTo>
                  <a:lnTo>
                    <a:pt x="8270" y="64293"/>
                  </a:lnTo>
                  <a:lnTo>
                    <a:pt x="0" y="105282"/>
                  </a:lnTo>
                  <a:lnTo>
                    <a:pt x="0" y="947800"/>
                  </a:lnTo>
                  <a:lnTo>
                    <a:pt x="8270" y="988790"/>
                  </a:lnTo>
                  <a:lnTo>
                    <a:pt x="30829" y="1022254"/>
                  </a:lnTo>
                  <a:lnTo>
                    <a:pt x="64293" y="1044813"/>
                  </a:lnTo>
                  <a:lnTo>
                    <a:pt x="105282" y="1053083"/>
                  </a:lnTo>
                  <a:lnTo>
                    <a:pt x="1651888" y="1053083"/>
                  </a:lnTo>
                  <a:lnTo>
                    <a:pt x="1692878" y="1044813"/>
                  </a:lnTo>
                  <a:lnTo>
                    <a:pt x="1726342" y="1022254"/>
                  </a:lnTo>
                  <a:lnTo>
                    <a:pt x="1748901" y="988790"/>
                  </a:lnTo>
                  <a:lnTo>
                    <a:pt x="1753361" y="966682"/>
                  </a:lnTo>
                  <a:lnTo>
                    <a:pt x="1753361" y="86401"/>
                  </a:lnTo>
                  <a:lnTo>
                    <a:pt x="1748901" y="64293"/>
                  </a:lnTo>
                  <a:lnTo>
                    <a:pt x="1726342" y="30829"/>
                  </a:lnTo>
                  <a:lnTo>
                    <a:pt x="1692878" y="8270"/>
                  </a:lnTo>
                  <a:lnTo>
                    <a:pt x="1651888" y="0"/>
                  </a:lnTo>
                  <a:close/>
                </a:path>
              </a:pathLst>
            </a:custGeom>
            <a:solidFill>
              <a:srgbClr val="EAEAEA"/>
            </a:solidFill>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6" name="object 38"/>
            <p:cNvSpPr/>
            <p:nvPr/>
          </p:nvSpPr>
          <p:spPr>
            <a:xfrm>
              <a:off x="7390638" y="4429356"/>
              <a:ext cx="1753870" cy="307777"/>
            </a:xfrm>
            <a:custGeom>
              <a:avLst/>
              <a:gdLst/>
              <a:ahLst/>
              <a:cxnLst/>
              <a:rect l="l" t="t" r="r" b="b"/>
              <a:pathLst>
                <a:path w="1753870" h="1053464">
                  <a:moveTo>
                    <a:pt x="1753361" y="966682"/>
                  </a:moveTo>
                  <a:lnTo>
                    <a:pt x="1748901" y="988790"/>
                  </a:lnTo>
                  <a:lnTo>
                    <a:pt x="1726342" y="1022254"/>
                  </a:lnTo>
                  <a:lnTo>
                    <a:pt x="1692878" y="1044813"/>
                  </a:lnTo>
                  <a:lnTo>
                    <a:pt x="1651888" y="1053083"/>
                  </a:lnTo>
                  <a:lnTo>
                    <a:pt x="105282" y="1053083"/>
                  </a:lnTo>
                  <a:lnTo>
                    <a:pt x="64293" y="1044813"/>
                  </a:lnTo>
                  <a:lnTo>
                    <a:pt x="30829" y="1022254"/>
                  </a:lnTo>
                  <a:lnTo>
                    <a:pt x="8270" y="988790"/>
                  </a:lnTo>
                  <a:lnTo>
                    <a:pt x="0" y="947800"/>
                  </a:lnTo>
                  <a:lnTo>
                    <a:pt x="0" y="105282"/>
                  </a:lnTo>
                  <a:lnTo>
                    <a:pt x="8270" y="64293"/>
                  </a:lnTo>
                  <a:lnTo>
                    <a:pt x="30829" y="30829"/>
                  </a:lnTo>
                  <a:lnTo>
                    <a:pt x="64293" y="8270"/>
                  </a:lnTo>
                  <a:lnTo>
                    <a:pt x="105282" y="0"/>
                  </a:lnTo>
                  <a:lnTo>
                    <a:pt x="1651888" y="0"/>
                  </a:lnTo>
                  <a:lnTo>
                    <a:pt x="1692878" y="8270"/>
                  </a:lnTo>
                  <a:lnTo>
                    <a:pt x="1726342" y="30829"/>
                  </a:lnTo>
                  <a:lnTo>
                    <a:pt x="1748901" y="64293"/>
                  </a:lnTo>
                  <a:lnTo>
                    <a:pt x="1753361" y="86401"/>
                  </a:lnTo>
                </a:path>
              </a:pathLst>
            </a:custGeom>
            <a:ln w="38100">
              <a:solidFill>
                <a:srgbClr val="FFFFFF"/>
              </a:solidFill>
            </a:ln>
          </p:spPr>
          <p:txBody>
            <a:bodyPr wrap="square" lIns="0" tIns="0" rIns="0" bIns="0" rtlCol="0" anchor="ctr" anchorCtr="0">
              <a:spAutoFit/>
            </a:bodyPr>
            <a:lstStyle/>
            <a:p>
              <a:pPr algn="ctr">
                <a:lnSpc>
                  <a:spcPts val="2400"/>
                </a:lnSpc>
              </a:pPr>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37" name="object 40"/>
          <p:cNvGrpSpPr/>
          <p:nvPr/>
        </p:nvGrpSpPr>
        <p:grpSpPr>
          <a:xfrm>
            <a:off x="1802511" y="5974346"/>
            <a:ext cx="8333968" cy="522096"/>
            <a:chOff x="592836" y="6041021"/>
            <a:chExt cx="8333968" cy="522096"/>
          </a:xfrm>
        </p:grpSpPr>
        <p:pic>
          <p:nvPicPr>
            <p:cNvPr id="38" name="object 41"/>
            <p:cNvPicPr/>
            <p:nvPr/>
          </p:nvPicPr>
          <p:blipFill>
            <a:blip r:embed="rId11" cstate="print"/>
            <a:stretch>
              <a:fillRect/>
            </a:stretch>
          </p:blipFill>
          <p:spPr>
            <a:xfrm>
              <a:off x="592836" y="6292595"/>
              <a:ext cx="282689" cy="270522"/>
            </a:xfrm>
            <a:prstGeom prst="rect">
              <a:avLst/>
            </a:prstGeom>
          </p:spPr>
        </p:pic>
        <p:pic>
          <p:nvPicPr>
            <p:cNvPr id="39" name="object 42"/>
            <p:cNvPicPr/>
            <p:nvPr/>
          </p:nvPicPr>
          <p:blipFill>
            <a:blip r:embed="rId12" cstate="print"/>
            <a:stretch>
              <a:fillRect/>
            </a:stretch>
          </p:blipFill>
          <p:spPr>
            <a:xfrm>
              <a:off x="600938" y="6041021"/>
              <a:ext cx="268731" cy="312547"/>
            </a:xfrm>
            <a:prstGeom prst="rect">
              <a:avLst/>
            </a:prstGeom>
          </p:spPr>
        </p:pic>
        <p:pic>
          <p:nvPicPr>
            <p:cNvPr id="40" name="object 43"/>
            <p:cNvPicPr/>
            <p:nvPr/>
          </p:nvPicPr>
          <p:blipFill>
            <a:blip r:embed="rId11" cstate="print"/>
            <a:stretch>
              <a:fillRect/>
            </a:stretch>
          </p:blipFill>
          <p:spPr>
            <a:xfrm>
              <a:off x="3259836" y="6292595"/>
              <a:ext cx="282689" cy="270522"/>
            </a:xfrm>
            <a:prstGeom prst="rect">
              <a:avLst/>
            </a:prstGeom>
          </p:spPr>
        </p:pic>
        <p:pic>
          <p:nvPicPr>
            <p:cNvPr id="41" name="object 44"/>
            <p:cNvPicPr/>
            <p:nvPr/>
          </p:nvPicPr>
          <p:blipFill>
            <a:blip r:embed="rId13" cstate="print"/>
            <a:stretch>
              <a:fillRect/>
            </a:stretch>
          </p:blipFill>
          <p:spPr>
            <a:xfrm>
              <a:off x="3267963" y="6041021"/>
              <a:ext cx="268732" cy="312547"/>
            </a:xfrm>
            <a:prstGeom prst="rect">
              <a:avLst/>
            </a:prstGeom>
          </p:spPr>
        </p:pic>
        <p:pic>
          <p:nvPicPr>
            <p:cNvPr id="42" name="object 45"/>
            <p:cNvPicPr/>
            <p:nvPr/>
          </p:nvPicPr>
          <p:blipFill>
            <a:blip r:embed="rId14" cstate="print"/>
            <a:stretch>
              <a:fillRect/>
            </a:stretch>
          </p:blipFill>
          <p:spPr>
            <a:xfrm>
              <a:off x="6073139" y="6292595"/>
              <a:ext cx="186677" cy="270522"/>
            </a:xfrm>
            <a:prstGeom prst="rect">
              <a:avLst/>
            </a:prstGeom>
          </p:spPr>
        </p:pic>
        <p:sp>
          <p:nvSpPr>
            <p:cNvPr id="43" name="object 46"/>
            <p:cNvSpPr/>
            <p:nvPr/>
          </p:nvSpPr>
          <p:spPr>
            <a:xfrm>
              <a:off x="6084570" y="6045593"/>
              <a:ext cx="165100" cy="276999"/>
            </a:xfrm>
            <a:custGeom>
              <a:avLst/>
              <a:gdLst/>
              <a:ahLst/>
              <a:cxnLst/>
              <a:rect l="l" t="t" r="r" b="b"/>
              <a:pathLst>
                <a:path w="165100" h="269875">
                  <a:moveTo>
                    <a:pt x="144525" y="0"/>
                  </a:moveTo>
                  <a:lnTo>
                    <a:pt x="135381" y="6337"/>
                  </a:lnTo>
                  <a:lnTo>
                    <a:pt x="128269" y="9512"/>
                  </a:lnTo>
                  <a:lnTo>
                    <a:pt x="121792" y="9512"/>
                  </a:lnTo>
                  <a:lnTo>
                    <a:pt x="111378" y="5295"/>
                  </a:lnTo>
                  <a:lnTo>
                    <a:pt x="104141" y="2978"/>
                  </a:lnTo>
                  <a:lnTo>
                    <a:pt x="97107" y="1323"/>
                  </a:lnTo>
                  <a:lnTo>
                    <a:pt x="90287" y="330"/>
                  </a:lnTo>
                  <a:lnTo>
                    <a:pt x="83692" y="0"/>
                  </a:lnTo>
                  <a:lnTo>
                    <a:pt x="72909" y="1083"/>
                  </a:lnTo>
                  <a:lnTo>
                    <a:pt x="31533" y="27590"/>
                  </a:lnTo>
                  <a:lnTo>
                    <a:pt x="11049" y="65227"/>
                  </a:lnTo>
                  <a:lnTo>
                    <a:pt x="690" y="117226"/>
                  </a:lnTo>
                  <a:lnTo>
                    <a:pt x="0" y="136740"/>
                  </a:lnTo>
                  <a:lnTo>
                    <a:pt x="883" y="156971"/>
                  </a:lnTo>
                  <a:lnTo>
                    <a:pt x="7983" y="195194"/>
                  </a:lnTo>
                  <a:lnTo>
                    <a:pt x="27267" y="237783"/>
                  </a:lnTo>
                  <a:lnTo>
                    <a:pt x="64069" y="265892"/>
                  </a:lnTo>
                  <a:lnTo>
                    <a:pt x="87756" y="269405"/>
                  </a:lnTo>
                  <a:lnTo>
                    <a:pt x="98641" y="268788"/>
                  </a:lnTo>
                  <a:lnTo>
                    <a:pt x="135346" y="249777"/>
                  </a:lnTo>
                  <a:lnTo>
                    <a:pt x="156023" y="216578"/>
                  </a:lnTo>
                  <a:lnTo>
                    <a:pt x="165100" y="193154"/>
                  </a:lnTo>
                  <a:lnTo>
                    <a:pt x="150875" y="189039"/>
                  </a:lnTo>
                  <a:lnTo>
                    <a:pt x="144254" y="205553"/>
                  </a:lnTo>
                  <a:lnTo>
                    <a:pt x="137144" y="219660"/>
                  </a:lnTo>
                  <a:lnTo>
                    <a:pt x="101909" y="247081"/>
                  </a:lnTo>
                  <a:lnTo>
                    <a:pt x="93217" y="247510"/>
                  </a:lnTo>
                  <a:lnTo>
                    <a:pt x="78908" y="245669"/>
                  </a:lnTo>
                  <a:lnTo>
                    <a:pt x="48387" y="218071"/>
                  </a:lnTo>
                  <a:lnTo>
                    <a:pt x="37988" y="178882"/>
                  </a:lnTo>
                  <a:lnTo>
                    <a:pt x="34543" y="136740"/>
                  </a:lnTo>
                  <a:lnTo>
                    <a:pt x="35260" y="113988"/>
                  </a:lnTo>
                  <a:lnTo>
                    <a:pt x="41026" y="73416"/>
                  </a:lnTo>
                  <a:lnTo>
                    <a:pt x="62118" y="28282"/>
                  </a:lnTo>
                  <a:lnTo>
                    <a:pt x="85089" y="19176"/>
                  </a:lnTo>
                  <a:lnTo>
                    <a:pt x="104663" y="22830"/>
                  </a:lnTo>
                  <a:lnTo>
                    <a:pt x="121475" y="33791"/>
                  </a:lnTo>
                  <a:lnTo>
                    <a:pt x="135524" y="52063"/>
                  </a:lnTo>
                  <a:lnTo>
                    <a:pt x="146812" y="77647"/>
                  </a:lnTo>
                  <a:lnTo>
                    <a:pt x="160908" y="73710"/>
                  </a:lnTo>
                  <a:lnTo>
                    <a:pt x="144525" y="0"/>
                  </a:lnTo>
                  <a:close/>
                </a:path>
              </a:pathLst>
            </a:custGeom>
            <a:solidFill>
              <a:srgbClr val="FF0000"/>
            </a:solidFill>
          </p:spPr>
          <p:txBody>
            <a:bodyPr wrap="square" lIns="0" tIns="0" rIns="0" bIns="0" rtlCol="0" anchor="ctr" anchorCtr="0">
              <a:spAutoFit/>
            </a:bodyPr>
            <a:lstStyle/>
            <a:p>
              <a:pPr algn="ctr"/>
              <a:endParaRPr>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4" name="object 47"/>
            <p:cNvSpPr/>
            <p:nvPr/>
          </p:nvSpPr>
          <p:spPr>
            <a:xfrm>
              <a:off x="6084570" y="6045593"/>
              <a:ext cx="165100" cy="276999"/>
            </a:xfrm>
            <a:custGeom>
              <a:avLst/>
              <a:gdLst/>
              <a:ahLst/>
              <a:cxnLst/>
              <a:rect l="l" t="t" r="r" b="b"/>
              <a:pathLst>
                <a:path w="165100" h="269875">
                  <a:moveTo>
                    <a:pt x="83692" y="0"/>
                  </a:moveTo>
                  <a:lnTo>
                    <a:pt x="117982" y="8102"/>
                  </a:lnTo>
                  <a:lnTo>
                    <a:pt x="121792" y="9512"/>
                  </a:lnTo>
                  <a:lnTo>
                    <a:pt x="123189" y="9512"/>
                  </a:lnTo>
                  <a:lnTo>
                    <a:pt x="128269" y="9512"/>
                  </a:lnTo>
                  <a:lnTo>
                    <a:pt x="135381" y="6337"/>
                  </a:lnTo>
                  <a:lnTo>
                    <a:pt x="144525" y="0"/>
                  </a:lnTo>
                  <a:lnTo>
                    <a:pt x="160908" y="73710"/>
                  </a:lnTo>
                  <a:lnTo>
                    <a:pt x="146812" y="77647"/>
                  </a:lnTo>
                  <a:lnTo>
                    <a:pt x="135524" y="52063"/>
                  </a:lnTo>
                  <a:lnTo>
                    <a:pt x="121475" y="33791"/>
                  </a:lnTo>
                  <a:lnTo>
                    <a:pt x="104663" y="22830"/>
                  </a:lnTo>
                  <a:lnTo>
                    <a:pt x="85089" y="19176"/>
                  </a:lnTo>
                  <a:lnTo>
                    <a:pt x="72729" y="21453"/>
                  </a:lnTo>
                  <a:lnTo>
                    <a:pt x="46100" y="55600"/>
                  </a:lnTo>
                  <a:lnTo>
                    <a:pt x="37417" y="92879"/>
                  </a:lnTo>
                  <a:lnTo>
                    <a:pt x="34543" y="136740"/>
                  </a:lnTo>
                  <a:lnTo>
                    <a:pt x="35403" y="158182"/>
                  </a:lnTo>
                  <a:lnTo>
                    <a:pt x="42312" y="198845"/>
                  </a:lnTo>
                  <a:lnTo>
                    <a:pt x="66659" y="240149"/>
                  </a:lnTo>
                  <a:lnTo>
                    <a:pt x="93217" y="247510"/>
                  </a:lnTo>
                  <a:lnTo>
                    <a:pt x="101909" y="247081"/>
                  </a:lnTo>
                  <a:lnTo>
                    <a:pt x="137144" y="219660"/>
                  </a:lnTo>
                  <a:lnTo>
                    <a:pt x="150875" y="189039"/>
                  </a:lnTo>
                  <a:lnTo>
                    <a:pt x="165100" y="193154"/>
                  </a:lnTo>
                  <a:lnTo>
                    <a:pt x="146113" y="235453"/>
                  </a:lnTo>
                  <a:lnTo>
                    <a:pt x="116599" y="263859"/>
                  </a:lnTo>
                  <a:lnTo>
                    <a:pt x="87756" y="269405"/>
                  </a:lnTo>
                  <a:lnTo>
                    <a:pt x="64069" y="265892"/>
                  </a:lnTo>
                  <a:lnTo>
                    <a:pt x="27267" y="237783"/>
                  </a:lnTo>
                  <a:lnTo>
                    <a:pt x="7983" y="195194"/>
                  </a:lnTo>
                  <a:lnTo>
                    <a:pt x="883" y="156971"/>
                  </a:lnTo>
                  <a:lnTo>
                    <a:pt x="0" y="136740"/>
                  </a:lnTo>
                  <a:lnTo>
                    <a:pt x="690" y="117226"/>
                  </a:lnTo>
                  <a:lnTo>
                    <a:pt x="11049" y="65227"/>
                  </a:lnTo>
                  <a:lnTo>
                    <a:pt x="31533" y="27590"/>
                  </a:lnTo>
                  <a:lnTo>
                    <a:pt x="62102" y="4335"/>
                  </a:lnTo>
                  <a:lnTo>
                    <a:pt x="72909" y="1083"/>
                  </a:lnTo>
                  <a:lnTo>
                    <a:pt x="83692" y="0"/>
                  </a:lnTo>
                  <a:close/>
                </a:path>
              </a:pathLst>
            </a:custGeom>
            <a:ln w="9144">
              <a:solidFill>
                <a:srgbClr val="FF0000"/>
              </a:solidFill>
            </a:ln>
          </p:spPr>
          <p:txBody>
            <a:bodyPr wrap="square" lIns="0" tIns="0" rIns="0" bIns="0" rtlCol="0" anchor="ctr" anchorCtr="0">
              <a:spAutoFit/>
            </a:bodyPr>
            <a:lstStyle/>
            <a:p>
              <a:pPr algn="ctr"/>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5" name="object 48"/>
            <p:cNvPicPr/>
            <p:nvPr/>
          </p:nvPicPr>
          <p:blipFill>
            <a:blip r:embed="rId15" cstate="print"/>
            <a:stretch>
              <a:fillRect/>
            </a:stretch>
          </p:blipFill>
          <p:spPr>
            <a:xfrm>
              <a:off x="8740140" y="6292595"/>
              <a:ext cx="186664" cy="267461"/>
            </a:xfrm>
            <a:prstGeom prst="rect">
              <a:avLst/>
            </a:prstGeom>
          </p:spPr>
        </p:pic>
        <p:sp>
          <p:nvSpPr>
            <p:cNvPr id="46" name="object 49"/>
            <p:cNvSpPr/>
            <p:nvPr/>
          </p:nvSpPr>
          <p:spPr>
            <a:xfrm>
              <a:off x="8752967" y="6048311"/>
              <a:ext cx="163830" cy="276999"/>
            </a:xfrm>
            <a:custGeom>
              <a:avLst/>
              <a:gdLst/>
              <a:ahLst/>
              <a:cxnLst/>
              <a:rect l="l" t="t" r="r" b="b"/>
              <a:pathLst>
                <a:path w="163829" h="264160">
                  <a:moveTo>
                    <a:pt x="0" y="0"/>
                  </a:moveTo>
                  <a:lnTo>
                    <a:pt x="0" y="17847"/>
                  </a:lnTo>
                  <a:lnTo>
                    <a:pt x="19323" y="17847"/>
                  </a:lnTo>
                  <a:lnTo>
                    <a:pt x="20319" y="19380"/>
                  </a:lnTo>
                  <a:lnTo>
                    <a:pt x="20319" y="244132"/>
                  </a:lnTo>
                  <a:lnTo>
                    <a:pt x="17906" y="246151"/>
                  </a:lnTo>
                  <a:lnTo>
                    <a:pt x="0" y="246151"/>
                  </a:lnTo>
                  <a:lnTo>
                    <a:pt x="0" y="263969"/>
                  </a:lnTo>
                  <a:lnTo>
                    <a:pt x="56546" y="261246"/>
                  </a:lnTo>
                  <a:lnTo>
                    <a:pt x="93852" y="253085"/>
                  </a:lnTo>
                  <a:lnTo>
                    <a:pt x="112376" y="243433"/>
                  </a:lnTo>
                  <a:lnTo>
                    <a:pt x="54990" y="243433"/>
                  </a:lnTo>
                  <a:lnTo>
                    <a:pt x="54863" y="21196"/>
                  </a:lnTo>
                  <a:lnTo>
                    <a:pt x="55879" y="20535"/>
                  </a:lnTo>
                  <a:lnTo>
                    <a:pt x="112936" y="20535"/>
                  </a:lnTo>
                  <a:lnTo>
                    <a:pt x="109182" y="17847"/>
                  </a:lnTo>
                  <a:lnTo>
                    <a:pt x="91821" y="9448"/>
                  </a:lnTo>
                  <a:lnTo>
                    <a:pt x="76920" y="5314"/>
                  </a:lnTo>
                  <a:lnTo>
                    <a:pt x="56626" y="2362"/>
                  </a:lnTo>
                  <a:lnTo>
                    <a:pt x="30974" y="590"/>
                  </a:lnTo>
                  <a:lnTo>
                    <a:pt x="0" y="0"/>
                  </a:lnTo>
                  <a:close/>
                </a:path>
                <a:path w="163829" h="264160">
                  <a:moveTo>
                    <a:pt x="112936" y="20535"/>
                  </a:moveTo>
                  <a:lnTo>
                    <a:pt x="57784" y="20535"/>
                  </a:lnTo>
                  <a:lnTo>
                    <a:pt x="66329" y="21196"/>
                  </a:lnTo>
                  <a:lnTo>
                    <a:pt x="65959" y="21196"/>
                  </a:lnTo>
                  <a:lnTo>
                    <a:pt x="104076" y="42640"/>
                  </a:lnTo>
                  <a:lnTo>
                    <a:pt x="125618" y="91265"/>
                  </a:lnTo>
                  <a:lnTo>
                    <a:pt x="129158" y="129946"/>
                  </a:lnTo>
                  <a:lnTo>
                    <a:pt x="128371" y="152039"/>
                  </a:lnTo>
                  <a:lnTo>
                    <a:pt x="116458" y="204673"/>
                  </a:lnTo>
                  <a:lnTo>
                    <a:pt x="85371" y="237084"/>
                  </a:lnTo>
                  <a:lnTo>
                    <a:pt x="54990" y="243433"/>
                  </a:lnTo>
                  <a:lnTo>
                    <a:pt x="112376" y="243433"/>
                  </a:lnTo>
                  <a:lnTo>
                    <a:pt x="144779" y="209588"/>
                  </a:lnTo>
                  <a:lnTo>
                    <a:pt x="158956" y="174099"/>
                  </a:lnTo>
                  <a:lnTo>
                    <a:pt x="163702" y="131305"/>
                  </a:lnTo>
                  <a:lnTo>
                    <a:pt x="162635" y="110850"/>
                  </a:lnTo>
                  <a:lnTo>
                    <a:pt x="154166" y="73626"/>
                  </a:lnTo>
                  <a:lnTo>
                    <a:pt x="124126" y="28548"/>
                  </a:lnTo>
                  <a:lnTo>
                    <a:pt x="112936" y="20535"/>
                  </a:lnTo>
                  <a:close/>
                </a:path>
              </a:pathLst>
            </a:custGeom>
            <a:solidFill>
              <a:srgbClr val="FF0000"/>
            </a:solidFill>
          </p:spPr>
          <p:txBody>
            <a:bodyPr wrap="square" lIns="0" tIns="0" rIns="0" bIns="0" rtlCol="0" anchor="ctr" anchorCtr="0">
              <a:spAutoFit/>
            </a:bodyPr>
            <a:lstStyle/>
            <a:p>
              <a:pPr algn="ctr"/>
              <a:endParaRPr>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7" name="object 50"/>
            <p:cNvPicPr/>
            <p:nvPr/>
          </p:nvPicPr>
          <p:blipFill>
            <a:blip r:embed="rId16" cstate="print"/>
            <a:stretch>
              <a:fillRect/>
            </a:stretch>
          </p:blipFill>
          <p:spPr>
            <a:xfrm>
              <a:off x="8803258" y="6064275"/>
              <a:ext cx="83439" cy="232041"/>
            </a:xfrm>
            <a:prstGeom prst="rect">
              <a:avLst/>
            </a:prstGeom>
          </p:spPr>
        </p:pic>
        <p:sp>
          <p:nvSpPr>
            <p:cNvPr id="48" name="object 51"/>
            <p:cNvSpPr/>
            <p:nvPr/>
          </p:nvSpPr>
          <p:spPr>
            <a:xfrm>
              <a:off x="8752967" y="6048311"/>
              <a:ext cx="163830" cy="276999"/>
            </a:xfrm>
            <a:custGeom>
              <a:avLst/>
              <a:gdLst/>
              <a:ahLst/>
              <a:cxnLst/>
              <a:rect l="l" t="t" r="r" b="b"/>
              <a:pathLst>
                <a:path w="163829" h="264160">
                  <a:moveTo>
                    <a:pt x="0" y="0"/>
                  </a:moveTo>
                  <a:lnTo>
                    <a:pt x="56626" y="2362"/>
                  </a:lnTo>
                  <a:lnTo>
                    <a:pt x="109182" y="17847"/>
                  </a:lnTo>
                  <a:lnTo>
                    <a:pt x="146811" y="56857"/>
                  </a:lnTo>
                  <a:lnTo>
                    <a:pt x="162635" y="110850"/>
                  </a:lnTo>
                  <a:lnTo>
                    <a:pt x="163702" y="131305"/>
                  </a:lnTo>
                  <a:lnTo>
                    <a:pt x="162514" y="153615"/>
                  </a:lnTo>
                  <a:lnTo>
                    <a:pt x="153040" y="192757"/>
                  </a:lnTo>
                  <a:lnTo>
                    <a:pt x="122697" y="236070"/>
                  </a:lnTo>
                  <a:lnTo>
                    <a:pt x="77616" y="257845"/>
                  </a:lnTo>
                  <a:lnTo>
                    <a:pt x="30666" y="263288"/>
                  </a:lnTo>
                  <a:lnTo>
                    <a:pt x="0" y="263969"/>
                  </a:lnTo>
                  <a:lnTo>
                    <a:pt x="0" y="246151"/>
                  </a:lnTo>
                  <a:lnTo>
                    <a:pt x="12953" y="246151"/>
                  </a:lnTo>
                  <a:lnTo>
                    <a:pt x="17906" y="246151"/>
                  </a:lnTo>
                  <a:lnTo>
                    <a:pt x="20319" y="244132"/>
                  </a:lnTo>
                  <a:lnTo>
                    <a:pt x="20319" y="240106"/>
                  </a:lnTo>
                  <a:lnTo>
                    <a:pt x="20319" y="22504"/>
                  </a:lnTo>
                  <a:lnTo>
                    <a:pt x="20319" y="19380"/>
                  </a:lnTo>
                  <a:lnTo>
                    <a:pt x="19303" y="17818"/>
                  </a:lnTo>
                  <a:lnTo>
                    <a:pt x="17017" y="17818"/>
                  </a:lnTo>
                  <a:lnTo>
                    <a:pt x="0" y="17818"/>
                  </a:lnTo>
                  <a:lnTo>
                    <a:pt x="0" y="0"/>
                  </a:lnTo>
                  <a:close/>
                </a:path>
              </a:pathLst>
            </a:custGeom>
            <a:ln w="9144">
              <a:solidFill>
                <a:srgbClr val="FF0000"/>
              </a:solidFill>
            </a:ln>
          </p:spPr>
          <p:txBody>
            <a:bodyPr wrap="square" lIns="0" tIns="0" rIns="0" bIns="0" rtlCol="0" anchor="ctr" anchorCtr="0">
              <a:spAutoFit/>
            </a:bodyPr>
            <a:lstStyle/>
            <a:p>
              <a:pPr algn="ctr"/>
              <a:endParaRPr>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49" name="矩形 48"/>
          <p:cNvSpPr/>
          <p:nvPr/>
        </p:nvSpPr>
        <p:spPr>
          <a:xfrm>
            <a:off x="5894661" y="1574327"/>
            <a:ext cx="1440651" cy="410369"/>
          </a:xfrm>
          <a:prstGeom prst="rect">
            <a:avLst/>
          </a:prstGeom>
        </p:spPr>
        <p:txBody>
          <a:bodyPr wrap="none" lIns="0" tIns="0" rIns="0" bIns="0" anchor="ctr" anchorCtr="0">
            <a:spAutoFit/>
          </a:bodyPr>
          <a:lstStyle/>
          <a:p>
            <a:pPr algn="ctr"/>
            <a:r>
              <a:rPr lang="zh-TW" altLang="en-US" sz="4000" b="1" spc="200" baseline="-230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燙傷處理</a:t>
            </a:r>
            <a:endParaRPr lang="zh-TW" altLang="en-US" sz="4000" spc="200" baseline="-230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0" name="矩形 49"/>
          <p:cNvSpPr/>
          <p:nvPr/>
        </p:nvSpPr>
        <p:spPr>
          <a:xfrm>
            <a:off x="4016186" y="4940670"/>
            <a:ext cx="1177484" cy="661720"/>
          </a:xfrm>
          <a:prstGeom prst="rect">
            <a:avLst/>
          </a:prstGeom>
        </p:spPr>
        <p:txBody>
          <a:bodyPr wrap="square" tIns="0" anchor="ctr" anchorCtr="0">
            <a:spAutoFit/>
          </a:bodyPr>
          <a:lstStyle/>
          <a:p>
            <a:pPr algn="ctr">
              <a:lnSpc>
                <a:spcPts val="2400"/>
              </a:lnSpc>
            </a:pPr>
            <a:r>
              <a:rPr lang="zh-TW" altLang="en-US"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求救</a:t>
            </a:r>
          </a:p>
          <a:p>
            <a:pPr algn="ctr">
              <a:lnSpc>
                <a:spcPts val="2400"/>
              </a:lnSpc>
            </a:pPr>
            <a:r>
              <a:rPr lang="zh-TW" altLang="en-US"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打１１９</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1" name="矩形 50"/>
          <p:cNvSpPr/>
          <p:nvPr/>
        </p:nvSpPr>
        <p:spPr>
          <a:xfrm>
            <a:off x="8689535" y="4948456"/>
            <a:ext cx="1593470" cy="661720"/>
          </a:xfrm>
          <a:prstGeom prst="rect">
            <a:avLst/>
          </a:prstGeom>
        </p:spPr>
        <p:txBody>
          <a:bodyPr wrap="square" tIns="0" anchor="ctr" anchorCtr="0">
            <a:spAutoFit/>
          </a:bodyPr>
          <a:lstStyle/>
          <a:p>
            <a:pPr algn="ctr">
              <a:lnSpc>
                <a:spcPts val="2400"/>
              </a:lnSpc>
            </a:pPr>
            <a:r>
              <a:rPr lang="zh-TW" altLang="en-US"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AED</a:t>
            </a:r>
          </a:p>
          <a:p>
            <a:pPr algn="ctr">
              <a:lnSpc>
                <a:spcPts val="2400"/>
              </a:lnSpc>
            </a:pPr>
            <a:r>
              <a:rPr lang="en-US" altLang="zh-TW"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開、貼、插</a:t>
            </a:r>
            <a:r>
              <a:rPr lang="en-US" altLang="zh-TW"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矩形 51"/>
          <p:cNvSpPr/>
          <p:nvPr/>
        </p:nvSpPr>
        <p:spPr>
          <a:xfrm>
            <a:off x="4311282" y="4301428"/>
            <a:ext cx="2569934" cy="353943"/>
          </a:xfrm>
          <a:prstGeom prst="rect">
            <a:avLst/>
          </a:prstGeom>
        </p:spPr>
        <p:txBody>
          <a:bodyPr wrap="none" tIns="0" anchor="ctr" anchorCtr="0">
            <a:spAutoFit/>
          </a:bodyPr>
          <a:lstStyle/>
          <a:p>
            <a:pPr algn="ctr">
              <a:lnSpc>
                <a:spcPts val="2400"/>
              </a:lnSpc>
            </a:pPr>
            <a:r>
              <a:rPr lang="zh-TW" altLang="en-US"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民眾版</a:t>
            </a:r>
            <a:r>
              <a:rPr lang="en-US" altLang="zh-TW"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srgbClr val="252525"/>
                </a:solidFill>
                <a:latin typeface="Times New Roman" panose="02020603050405020304" pitchFamily="18" charset="0"/>
                <a:ea typeface="標楷體" panose="03000509000000000000" pitchFamily="65" charset="-120"/>
                <a:cs typeface="Times New Roman" panose="02020603050405020304" pitchFamily="18" charset="0"/>
              </a:rPr>
              <a:t>心肺復甦術口訣</a:t>
            </a:r>
          </a:p>
        </p:txBody>
      </p:sp>
      <p:pic>
        <p:nvPicPr>
          <p:cNvPr id="53" name="object 17"/>
          <p:cNvPicPr/>
          <p:nvPr/>
        </p:nvPicPr>
        <p:blipFill>
          <a:blip r:embed="rId7" cstate="print"/>
          <a:stretch>
            <a:fillRect/>
          </a:stretch>
        </p:blipFill>
        <p:spPr>
          <a:xfrm>
            <a:off x="6091751" y="4693332"/>
            <a:ext cx="1876044" cy="1171968"/>
          </a:xfrm>
          <a:prstGeom prst="rect">
            <a:avLst/>
          </a:prstGeom>
        </p:spPr>
      </p:pic>
      <p:sp>
        <p:nvSpPr>
          <p:cNvPr id="55" name="矩形 54"/>
          <p:cNvSpPr/>
          <p:nvPr/>
        </p:nvSpPr>
        <p:spPr>
          <a:xfrm>
            <a:off x="2254737" y="2747490"/>
            <a:ext cx="1440651" cy="410369"/>
          </a:xfrm>
          <a:prstGeom prst="rect">
            <a:avLst/>
          </a:prstGeom>
        </p:spPr>
        <p:txBody>
          <a:bodyPr wrap="none" lIns="0" tIns="0" rIns="0" bIns="0" anchor="ctr" anchorCtr="0">
            <a:spAutoFit/>
          </a:bodyPr>
          <a:lstStyle/>
          <a:p>
            <a:pPr algn="ctr"/>
            <a:r>
              <a:rPr lang="zh-TW" altLang="en-US" sz="4000" b="1" spc="200" baseline="-230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止血方法</a:t>
            </a:r>
          </a:p>
        </p:txBody>
      </p:sp>
    </p:spTree>
    <p:extLst>
      <p:ext uri="{BB962C8B-B14F-4D97-AF65-F5344CB8AC3E}">
        <p14:creationId xmlns:p14="http://schemas.microsoft.com/office/powerpoint/2010/main" val="3459749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D1F9C-0769-984B-865C-71AA28334397}"/>
              </a:ext>
            </a:extLst>
          </p:cNvPr>
          <p:cNvSpPr>
            <a:spLocks noGrp="1"/>
          </p:cNvSpPr>
          <p:nvPr>
            <p:ph type="ctrTitle"/>
          </p:nvPr>
        </p:nvSpPr>
        <p:spPr>
          <a:xfrm>
            <a:off x="932293" y="957943"/>
            <a:ext cx="6752558" cy="2029097"/>
          </a:xfrm>
        </p:spPr>
        <p:txBody>
          <a:bodyPr>
            <a:normAutofit/>
          </a:bodyPr>
          <a:lstStyle/>
          <a:p>
            <a:r>
              <a:rPr lang="zh-TW" alt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職業安全衛生教育訓練</a:t>
            </a:r>
            <a:endParaRPr lang="en-US" b="1" dirty="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標題 1">
            <a:extLst>
              <a:ext uri="{FF2B5EF4-FFF2-40B4-BE49-F238E27FC236}">
                <a16:creationId xmlns:a16="http://schemas.microsoft.com/office/drawing/2014/main" id="{E93C0D17-91EC-8E84-8202-375DCB2A4553}"/>
              </a:ext>
            </a:extLst>
          </p:cNvPr>
          <p:cNvSpPr txBox="1">
            <a:spLocks/>
          </p:cNvSpPr>
          <p:nvPr/>
        </p:nvSpPr>
        <p:spPr>
          <a:xfrm>
            <a:off x="1568765" y="3545652"/>
            <a:ext cx="10180784" cy="900000"/>
          </a:xfrm>
          <a:prstGeom prst="rect">
            <a:avLst/>
          </a:prstGeom>
        </p:spPr>
        <p:txBody>
          <a:bodyPr vert="horz" lIns="0" tIns="0" rIns="0" bIns="0" rtlCol="0" anchor="b">
            <a:normAutofit/>
          </a:bodyPr>
          <a:lstStyle>
            <a:lvl1pPr algn="l" defTabSz="914400" rtl="0" eaLnBrk="1" latinLnBrk="0" hangingPunct="1">
              <a:lnSpc>
                <a:spcPts val="7400"/>
              </a:lnSpc>
              <a:spcBef>
                <a:spcPct val="0"/>
              </a:spcBef>
              <a:buNone/>
              <a:defRPr sz="4800" b="0" i="0" kern="1200" spc="150" baseline="0">
                <a:solidFill>
                  <a:schemeClr val="bg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solidFill>
                  <a:schemeClr val="tx1">
                    <a:lumMod val="75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七、其他與勞工作業有關之安全衛生知識</a:t>
            </a:r>
          </a:p>
        </p:txBody>
      </p:sp>
    </p:spTree>
    <p:extLst>
      <p:ext uri="{BB962C8B-B14F-4D97-AF65-F5344CB8AC3E}">
        <p14:creationId xmlns:p14="http://schemas.microsoft.com/office/powerpoint/2010/main" val="3267745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6B191BD-0083-2B4D-8C11-BDBDA5BDCBCD}"/>
              </a:ext>
            </a:extLst>
          </p:cNvPr>
          <p:cNvSpPr>
            <a:spLocks noGrp="1" noChangeAspect="1"/>
          </p:cNvSpPr>
          <p:nvPr>
            <p:ph idx="1"/>
          </p:nvPr>
        </p:nvSpPr>
        <p:spPr>
          <a:xfrm>
            <a:off x="360000" y="5624375"/>
            <a:ext cx="11645307" cy="773097"/>
          </a:xfrm>
        </p:spPr>
        <p:txBody>
          <a:bodyPr wrap="square" lIns="0" tIns="0" rIns="0" bIns="0">
            <a:spAutoFit/>
          </a:bodyPr>
          <a:lstStyle/>
          <a:p>
            <a:pPr marL="0" lvl="1" indent="457200">
              <a:lnSpc>
                <a:spcPts val="3200"/>
              </a:lnSpc>
              <a:spcBef>
                <a:spcPts val="0"/>
              </a:spcBef>
              <a:buClrTx/>
              <a:buNone/>
            </a:pPr>
            <a:r>
              <a:rPr lang="en-US" altLang="zh-TW" sz="18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1972</a:t>
            </a:r>
            <a:r>
              <a:rPr lang="zh-TW" altLang="en-US" sz="18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18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7</a:t>
            </a:r>
            <a:r>
              <a:rPr lang="zh-TW" altLang="en-US" sz="18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月至</a:t>
            </a:r>
            <a:r>
              <a:rPr lang="en-US" altLang="zh-TW" sz="18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18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月間，美商淡水「飛歌」電子廠、日商高雄「三美」電子廠、及其姊妹廠「美之美」電子廠，連續爆發多起女工因吸入、接觸有機溶劑－三氯乙烯、四氯乙烯中毒，致患肝病死亡的案件。</a:t>
            </a:r>
            <a:endParaRPr lang="en-US" altLang="zh-TW" sz="18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重大職安事件</a:t>
            </a:r>
            <a:endParaRPr 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endParaRPr>
          </a:p>
        </p:txBody>
      </p:sp>
      <p:sp>
        <p:nvSpPr>
          <p:cNvPr id="6" name="內容版面配置區 2">
            <a:extLst>
              <a:ext uri="{FF2B5EF4-FFF2-40B4-BE49-F238E27FC236}">
                <a16:creationId xmlns:a16="http://schemas.microsoft.com/office/drawing/2014/main" id="{56B191BD-0083-2B4D-8C11-BDBDA5BDCBCD}"/>
              </a:ext>
            </a:extLst>
          </p:cNvPr>
          <p:cNvSpPr txBox="1">
            <a:spLocks noChangeAspect="1"/>
          </p:cNvSpPr>
          <p:nvPr/>
        </p:nvSpPr>
        <p:spPr>
          <a:xfrm>
            <a:off x="360000" y="1075629"/>
            <a:ext cx="11645307" cy="430887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ts val="4200"/>
              </a:lnSpc>
              <a:spcBef>
                <a:spcPts val="0"/>
              </a:spcBef>
              <a:buClrTx/>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飛歌「</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Philico</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」事件是台灣早年一起因職業災害發生之死亡事件，美商台灣飛歌淡水竹圍電子廠，於</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1972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年接連發生女工中毒死亡事件，同年</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9</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6</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日該公司產業工會致電</a:t>
            </a:r>
            <a:r>
              <a:rPr lang="zh-TW" altLang="en-US"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臺灣省工礦檢查委員會</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，檢舉資方強迫勞工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2,000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名</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於充滿廢氣及粉塵之廠房內工作，要求檢查委員會介入調查，經主管機關調查，該工廠使用劇毒物質</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有機溶劑－三氯乙烯、四氯乙烯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做為工業</a:t>
            </a:r>
            <a:r>
              <a:rPr lang="zh-TW" altLang="en-US"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除汙劑</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，且工廠環境並未有適當的通風換氣措施，導致</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位女性員工因吸入過多有機溶劑</a:t>
            </a:r>
            <a:r>
              <a:rPr lang="zh-TW" altLang="en-US"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揮發氣體</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，引起肝中毒死亡的案件，經媒體揭露後，引起社會譁然，促使立法院於事件</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年後通過勞工安全衛生法。</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586281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安全衛生諮詢管道</a:t>
            </a:r>
          </a:p>
        </p:txBody>
      </p:sp>
      <p:grpSp>
        <p:nvGrpSpPr>
          <p:cNvPr id="5" name="群組 4"/>
          <p:cNvGrpSpPr/>
          <p:nvPr/>
        </p:nvGrpSpPr>
        <p:grpSpPr>
          <a:xfrm>
            <a:off x="465188" y="1225628"/>
            <a:ext cx="11441062" cy="1887794"/>
            <a:chOff x="465188" y="1225628"/>
            <a:chExt cx="11441062" cy="1887794"/>
          </a:xfrm>
        </p:grpSpPr>
        <p:pic>
          <p:nvPicPr>
            <p:cNvPr id="3" name="圖片 2"/>
            <p:cNvPicPr>
              <a:picLocks noChangeAspect="1"/>
            </p:cNvPicPr>
            <p:nvPr/>
          </p:nvPicPr>
          <p:blipFill>
            <a:blip r:embed="rId3"/>
            <a:stretch>
              <a:fillRect/>
            </a:stretch>
          </p:blipFill>
          <p:spPr>
            <a:xfrm>
              <a:off x="465188" y="1225628"/>
              <a:ext cx="1927123" cy="1887794"/>
            </a:xfrm>
            <a:prstGeom prst="rect">
              <a:avLst/>
            </a:prstGeom>
          </p:spPr>
        </p:pic>
        <p:sp>
          <p:nvSpPr>
            <p:cNvPr id="4" name="矩形 3"/>
            <p:cNvSpPr/>
            <p:nvPr/>
          </p:nvSpPr>
          <p:spPr>
            <a:xfrm>
              <a:off x="2401836" y="1516782"/>
              <a:ext cx="9504414" cy="1305486"/>
            </a:xfrm>
            <a:prstGeom prst="rect">
              <a:avLst/>
            </a:prstGeom>
          </p:spPr>
          <p:txBody>
            <a:bodyPr wrap="square">
              <a:spAutoFit/>
            </a:bodyPr>
            <a:lstStyle/>
            <a:p>
              <a:pPr marL="12700" algn="ctr">
                <a:lnSpc>
                  <a:spcPct val="100000"/>
                </a:lnSpc>
                <a:spcBef>
                  <a:spcPts val="570"/>
                </a:spcBef>
              </a:pPr>
              <a:r>
                <a:rPr lang="zh-TW" altLang="en-US" sz="6000" b="1" spc="-10" dirty="0">
                  <a:latin typeface="Times New Roman" panose="02020603050405020304" pitchFamily="18" charset="0"/>
                  <a:ea typeface="標楷體" panose="03000509000000000000" pitchFamily="65" charset="-120"/>
                  <a:cs typeface="Times New Roman" panose="02020603050405020304" pitchFamily="18" charset="0"/>
                </a:rPr>
                <a:t>勞動部職業安全衛生署</a:t>
              </a:r>
              <a:endParaRPr lang="zh-TW" altLang="en-US" sz="6000" dirty="0">
                <a:latin typeface="Times New Roman" panose="02020603050405020304" pitchFamily="18" charset="0"/>
                <a:ea typeface="標楷體" panose="03000509000000000000" pitchFamily="65" charset="-120"/>
                <a:cs typeface="Times New Roman" panose="02020603050405020304" pitchFamily="18" charset="0"/>
              </a:endParaRPr>
            </a:p>
            <a:p>
              <a:pPr marL="12700" algn="ctr">
                <a:lnSpc>
                  <a:spcPct val="100000"/>
                </a:lnSpc>
                <a:spcBef>
                  <a:spcPts val="145"/>
                </a:spcBef>
              </a:pPr>
              <a:r>
                <a:rPr lang="en-US" altLang="zh-TW" b="1" spc="-20" dirty="0">
                  <a:latin typeface="Times New Roman" panose="02020603050405020304" pitchFamily="18" charset="0"/>
                  <a:ea typeface="標楷體" panose="03000509000000000000" pitchFamily="65" charset="-120"/>
                  <a:cs typeface="Times New Roman" panose="02020603050405020304" pitchFamily="18" charset="0"/>
                </a:rPr>
                <a:t>OCCUPATIONAL</a:t>
              </a:r>
              <a:r>
                <a:rPr lang="en-US" altLang="zh-TW" b="1" spc="-5"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spc="65" dirty="0">
                  <a:latin typeface="Times New Roman" panose="02020603050405020304" pitchFamily="18" charset="0"/>
                  <a:ea typeface="標楷體" panose="03000509000000000000" pitchFamily="65" charset="-120"/>
                  <a:cs typeface="Times New Roman" panose="02020603050405020304" pitchFamily="18" charset="0"/>
                </a:rPr>
                <a:t>SAFETY</a:t>
              </a:r>
              <a:r>
                <a:rPr lang="en-US" altLang="zh-TW" b="1" spc="1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spc="-100" dirty="0">
                  <a:latin typeface="Times New Roman" panose="02020603050405020304" pitchFamily="18" charset="0"/>
                  <a:ea typeface="標楷體" panose="03000509000000000000" pitchFamily="65" charset="-120"/>
                  <a:cs typeface="Times New Roman" panose="02020603050405020304" pitchFamily="18" charset="0"/>
                </a:rPr>
                <a:t>AND</a:t>
              </a:r>
              <a:r>
                <a:rPr lang="en-US" altLang="zh-TW" b="1" spc="1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HEALTH</a:t>
              </a:r>
              <a:r>
                <a:rPr lang="en-US" altLang="zh-TW" b="1" spc="-5"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spc="-45" dirty="0">
                  <a:latin typeface="Times New Roman" panose="02020603050405020304" pitchFamily="18" charset="0"/>
                  <a:ea typeface="標楷體" panose="03000509000000000000" pitchFamily="65" charset="-120"/>
                  <a:cs typeface="Times New Roman" panose="02020603050405020304" pitchFamily="18" charset="0"/>
                </a:rPr>
                <a:t>ADMINISTRATION,</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spc="-10" dirty="0">
                  <a:latin typeface="Times New Roman" panose="02020603050405020304" pitchFamily="18" charset="0"/>
                  <a:ea typeface="標楷體" panose="03000509000000000000" pitchFamily="65" charset="-120"/>
                  <a:cs typeface="Times New Roman" panose="02020603050405020304" pitchFamily="18" charset="0"/>
                </a:rPr>
                <a:t>MINISTRY</a:t>
              </a:r>
              <a:r>
                <a:rPr lang="en-US" altLang="zh-TW" b="1" spc="1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OF</a:t>
              </a:r>
              <a:r>
                <a:rPr lang="en-US" altLang="zh-TW" b="1" spc="5"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spc="-10" dirty="0">
                  <a:latin typeface="Times New Roman" panose="02020603050405020304" pitchFamily="18" charset="0"/>
                  <a:ea typeface="標楷體" panose="03000509000000000000" pitchFamily="65" charset="-120"/>
                  <a:cs typeface="Times New Roman" panose="02020603050405020304" pitchFamily="18" charset="0"/>
                </a:rPr>
                <a:t>LABOR</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6" name="矩形 5"/>
          <p:cNvSpPr/>
          <p:nvPr/>
        </p:nvSpPr>
        <p:spPr>
          <a:xfrm>
            <a:off x="465187" y="3192939"/>
            <a:ext cx="11241037" cy="3077253"/>
          </a:xfrm>
          <a:prstGeom prst="rect">
            <a:avLst/>
          </a:prstGeom>
        </p:spPr>
        <p:txBody>
          <a:bodyPr wrap="square">
            <a:spAutoFit/>
          </a:bodyPr>
          <a:lstStyle/>
          <a:p>
            <a:pPr>
              <a:lnSpc>
                <a:spcPts val="4800"/>
              </a:lnSpc>
            </a:pPr>
            <a:r>
              <a:rPr lang="zh-TW" altLang="en-US" sz="2000" b="1" spc="-40" dirty="0">
                <a:latin typeface="Times New Roman" panose="02020603050405020304" pitchFamily="18" charset="0"/>
                <a:ea typeface="標楷體" panose="03000509000000000000" pitchFamily="65" charset="-120"/>
                <a:cs typeface="Times New Roman" panose="02020603050405020304" pitchFamily="18" charset="0"/>
              </a:rPr>
              <a:t>本署網址及服務電話</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4800"/>
              </a:lnSpc>
            </a:pPr>
            <a:r>
              <a:rPr lang="zh-TW" altLang="en-US" sz="2000" b="1" spc="-30" dirty="0">
                <a:latin typeface="Times New Roman" panose="02020603050405020304" pitchFamily="18" charset="0"/>
                <a:ea typeface="標楷體" panose="03000509000000000000" pitchFamily="65" charset="-120"/>
                <a:cs typeface="Times New Roman" panose="02020603050405020304" pitchFamily="18" charset="0"/>
              </a:rPr>
              <a:t>諮詢專線：</a:t>
            </a:r>
            <a:r>
              <a:rPr lang="en-US" altLang="zh-TW" sz="2000" b="1" spc="-20" dirty="0">
                <a:latin typeface="Times New Roman" panose="02020603050405020304" pitchFamily="18" charset="0"/>
                <a:ea typeface="標楷體" panose="03000509000000000000" pitchFamily="65" charset="-120"/>
                <a:cs typeface="Times New Roman" panose="02020603050405020304" pitchFamily="18" charset="0"/>
              </a:rPr>
              <a:t>(02)8995-</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6666</a:t>
            </a:r>
            <a:r>
              <a:rPr lang="zh-TW" altLang="en-US" sz="2000" b="1" spc="35"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b="1" spc="-10" dirty="0">
                <a:latin typeface="Times New Roman" panose="02020603050405020304" pitchFamily="18" charset="0"/>
                <a:ea typeface="標楷體" panose="03000509000000000000" pitchFamily="65" charset="-120"/>
                <a:cs typeface="Times New Roman" panose="02020603050405020304" pitchFamily="18" charset="0"/>
              </a:rPr>
              <a:t>0800-085151</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marR="2442845">
              <a:lnSpc>
                <a:spcPts val="4800"/>
              </a:lnSpc>
            </a:pPr>
            <a:r>
              <a:rPr lang="zh-TW" altLang="en-US" sz="2000" b="1" spc="-35" dirty="0">
                <a:latin typeface="Times New Roman" panose="02020603050405020304" pitchFamily="18" charset="0"/>
                <a:ea typeface="標楷體" panose="03000509000000000000" pitchFamily="65" charset="-120"/>
                <a:cs typeface="Times New Roman" panose="02020603050405020304" pitchFamily="18" charset="0"/>
              </a:rPr>
              <a:t>職災勞工諮詢專線：</a:t>
            </a:r>
            <a:r>
              <a:rPr lang="en-US" altLang="zh-TW" sz="2000" b="1" spc="-20" dirty="0">
                <a:latin typeface="Times New Roman" panose="02020603050405020304" pitchFamily="18" charset="0"/>
                <a:ea typeface="標楷體" panose="03000509000000000000" pitchFamily="65" charset="-120"/>
                <a:cs typeface="Times New Roman" panose="02020603050405020304" pitchFamily="18" charset="0"/>
              </a:rPr>
              <a:t>0800-</a:t>
            </a:r>
            <a:r>
              <a:rPr lang="en-US" altLang="zh-TW" sz="2000" b="1" spc="-10" dirty="0">
                <a:latin typeface="Times New Roman" panose="02020603050405020304" pitchFamily="18" charset="0"/>
                <a:ea typeface="標楷體" panose="03000509000000000000" pitchFamily="65" charset="-120"/>
                <a:cs typeface="Times New Roman" panose="02020603050405020304" pitchFamily="18" charset="0"/>
              </a:rPr>
              <a:t>001850</a:t>
            </a:r>
            <a:r>
              <a:rPr lang="zh-TW" altLang="en-US" sz="2000" b="1" spc="-20" dirty="0">
                <a:latin typeface="Times New Roman" panose="02020603050405020304" pitchFamily="18" charset="0"/>
                <a:ea typeface="標楷體" panose="03000509000000000000" pitchFamily="65" charset="-120"/>
                <a:cs typeface="Times New Roman" panose="02020603050405020304" pitchFamily="18" charset="0"/>
              </a:rPr>
              <a:t>網址：</a:t>
            </a:r>
            <a:r>
              <a:rPr lang="en-US" altLang="zh-TW" sz="2000" b="1" u="sng" spc="-10" dirty="0">
                <a:solidFill>
                  <a:srgbClr val="009999"/>
                </a:solidFill>
                <a:uFill>
                  <a:solidFill>
                    <a:srgbClr val="009999"/>
                  </a:solidFill>
                </a:uFill>
                <a:latin typeface="Times New Roman" panose="02020603050405020304" pitchFamily="18" charset="0"/>
                <a:ea typeface="標楷體" panose="03000509000000000000" pitchFamily="65" charset="-120"/>
                <a:cs typeface="Times New Roman" panose="02020603050405020304" pitchFamily="18" charset="0"/>
                <a:hlinkClick r:id="rId4"/>
              </a:rPr>
              <a:t>http://www.osha.gov.tw/</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4800"/>
              </a:lnSpc>
            </a:pPr>
            <a:r>
              <a:rPr lang="zh-TW" altLang="en-US" sz="2000" b="1" spc="-30" dirty="0">
                <a:latin typeface="Times New Roman" panose="02020603050405020304" pitchFamily="18" charset="0"/>
                <a:ea typeface="標楷體" panose="03000509000000000000" pitchFamily="65" charset="-120"/>
                <a:cs typeface="Times New Roman" panose="02020603050405020304" pitchFamily="18" charset="0"/>
              </a:rPr>
              <a:t>電子信箱：</a:t>
            </a:r>
            <a:r>
              <a:rPr lang="en-US" altLang="zh-TW" sz="2000" b="1" u="sng" spc="-10" dirty="0">
                <a:solidFill>
                  <a:srgbClr val="009999"/>
                </a:solidFill>
                <a:uFill>
                  <a:solidFill>
                    <a:srgbClr val="009999"/>
                  </a:solidFill>
                </a:uFill>
                <a:latin typeface="Times New Roman" panose="02020603050405020304" pitchFamily="18" charset="0"/>
                <a:ea typeface="標楷體" panose="03000509000000000000" pitchFamily="65" charset="-120"/>
                <a:cs typeface="Times New Roman" panose="02020603050405020304" pitchFamily="18" charset="0"/>
                <a:hlinkClick r:id="rId5"/>
              </a:rPr>
              <a:t>osha_service@osha.gov.tw</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4800"/>
              </a:lnSpc>
            </a:pPr>
            <a:r>
              <a:rPr lang="zh-TW" altLang="en-US" sz="2000" b="1" spc="-20" dirty="0">
                <a:latin typeface="Times New Roman" panose="02020603050405020304" pitchFamily="18" charset="0"/>
                <a:ea typeface="標楷體" panose="03000509000000000000" pitchFamily="65" charset="-120"/>
                <a:cs typeface="Times New Roman" panose="02020603050405020304" pitchFamily="18" charset="0"/>
              </a:rPr>
              <a:t>地址：</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24219</a:t>
            </a:r>
            <a:r>
              <a:rPr lang="zh-TW" altLang="en-US" sz="2000" b="1" spc="5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spc="-35" dirty="0">
                <a:latin typeface="Times New Roman" panose="02020603050405020304" pitchFamily="18" charset="0"/>
                <a:ea typeface="標楷體" panose="03000509000000000000" pitchFamily="65" charset="-120"/>
                <a:cs typeface="Times New Roman" panose="02020603050405020304" pitchFamily="18" charset="0"/>
              </a:rPr>
              <a:t>新北市新莊區中平路</a:t>
            </a:r>
            <a:r>
              <a:rPr lang="en-US" altLang="zh-TW" sz="2000" b="1" spc="-25" dirty="0">
                <a:latin typeface="Times New Roman" panose="02020603050405020304" pitchFamily="18" charset="0"/>
                <a:ea typeface="標楷體" panose="03000509000000000000" pitchFamily="65" charset="-120"/>
                <a:cs typeface="Times New Roman" panose="02020603050405020304" pitchFamily="18" charset="0"/>
              </a:rPr>
              <a:t>439</a:t>
            </a:r>
            <a:r>
              <a:rPr lang="zh-TW" altLang="en-US" sz="2000" b="1" spc="-35" dirty="0">
                <a:latin typeface="Times New Roman" panose="02020603050405020304" pitchFamily="18" charset="0"/>
                <a:ea typeface="標楷體" panose="03000509000000000000" pitchFamily="65" charset="-120"/>
                <a:cs typeface="Times New Roman" panose="02020603050405020304" pitchFamily="18" charset="0"/>
              </a:rPr>
              <a:t>號南棟</a:t>
            </a:r>
            <a:r>
              <a:rPr lang="en-US" altLang="zh-TW" sz="2000" b="1" spc="-110"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b="1" spc="-50" dirty="0">
                <a:latin typeface="Times New Roman" panose="02020603050405020304" pitchFamily="18" charset="0"/>
                <a:ea typeface="標楷體" panose="03000509000000000000" pitchFamily="65" charset="-120"/>
                <a:cs typeface="Times New Roman" panose="02020603050405020304" pitchFamily="18" charset="0"/>
              </a:rPr>
              <a:t>樓</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278912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安全衛生諮詢管道</a:t>
            </a:r>
          </a:p>
        </p:txBody>
      </p:sp>
      <p:pic>
        <p:nvPicPr>
          <p:cNvPr id="8" name="object 4"/>
          <p:cNvPicPr/>
          <p:nvPr/>
        </p:nvPicPr>
        <p:blipFill>
          <a:blip r:embed="rId3" cstate="print"/>
          <a:stretch>
            <a:fillRect/>
          </a:stretch>
        </p:blipFill>
        <p:spPr>
          <a:xfrm>
            <a:off x="3465513" y="1139571"/>
            <a:ext cx="2865120" cy="1336548"/>
          </a:xfrm>
          <a:prstGeom prst="rect">
            <a:avLst/>
          </a:prstGeom>
        </p:spPr>
      </p:pic>
      <p:pic>
        <p:nvPicPr>
          <p:cNvPr id="9" name="object 5"/>
          <p:cNvPicPr/>
          <p:nvPr/>
        </p:nvPicPr>
        <p:blipFill>
          <a:blip r:embed="rId4" cstate="print"/>
          <a:stretch>
            <a:fillRect/>
          </a:stretch>
        </p:blipFill>
        <p:spPr>
          <a:xfrm>
            <a:off x="6547423" y="1163210"/>
            <a:ext cx="2901696" cy="1406652"/>
          </a:xfrm>
          <a:prstGeom prst="rect">
            <a:avLst/>
          </a:prstGeom>
        </p:spPr>
      </p:pic>
      <p:pic>
        <p:nvPicPr>
          <p:cNvPr id="10" name="object 6"/>
          <p:cNvPicPr/>
          <p:nvPr/>
        </p:nvPicPr>
        <p:blipFill>
          <a:blip r:embed="rId5" cstate="print"/>
          <a:stretch>
            <a:fillRect/>
          </a:stretch>
        </p:blipFill>
        <p:spPr>
          <a:xfrm>
            <a:off x="487235" y="1139571"/>
            <a:ext cx="2761488" cy="1333500"/>
          </a:xfrm>
          <a:prstGeom prst="rect">
            <a:avLst/>
          </a:prstGeom>
        </p:spPr>
      </p:pic>
      <p:pic>
        <p:nvPicPr>
          <p:cNvPr id="11" name="object 10"/>
          <p:cNvPicPr/>
          <p:nvPr/>
        </p:nvPicPr>
        <p:blipFill>
          <a:blip r:embed="rId6" cstate="print"/>
          <a:stretch>
            <a:fillRect/>
          </a:stretch>
        </p:blipFill>
        <p:spPr>
          <a:xfrm>
            <a:off x="409487" y="4047179"/>
            <a:ext cx="2673096" cy="1347215"/>
          </a:xfrm>
          <a:prstGeom prst="rect">
            <a:avLst/>
          </a:prstGeom>
        </p:spPr>
      </p:pic>
      <p:pic>
        <p:nvPicPr>
          <p:cNvPr id="13" name="object 16"/>
          <p:cNvPicPr/>
          <p:nvPr/>
        </p:nvPicPr>
        <p:blipFill>
          <a:blip r:embed="rId7" cstate="print"/>
          <a:stretch>
            <a:fillRect/>
          </a:stretch>
        </p:blipFill>
        <p:spPr>
          <a:xfrm>
            <a:off x="3465513" y="4047179"/>
            <a:ext cx="2750820" cy="2023872"/>
          </a:xfrm>
          <a:prstGeom prst="rect">
            <a:avLst/>
          </a:prstGeom>
        </p:spPr>
      </p:pic>
      <p:pic>
        <p:nvPicPr>
          <p:cNvPr id="15" name="object 18"/>
          <p:cNvPicPr/>
          <p:nvPr/>
        </p:nvPicPr>
        <p:blipFill>
          <a:blip r:embed="rId8" cstate="print"/>
          <a:stretch>
            <a:fillRect/>
          </a:stretch>
        </p:blipFill>
        <p:spPr>
          <a:xfrm>
            <a:off x="6547423" y="4047179"/>
            <a:ext cx="2628900" cy="1837944"/>
          </a:xfrm>
          <a:prstGeom prst="rect">
            <a:avLst/>
          </a:prstGeom>
        </p:spPr>
      </p:pic>
      <p:sp>
        <p:nvSpPr>
          <p:cNvPr id="16" name="矩形 15"/>
          <p:cNvSpPr/>
          <p:nvPr/>
        </p:nvSpPr>
        <p:spPr>
          <a:xfrm>
            <a:off x="6958114" y="2616023"/>
            <a:ext cx="2244383" cy="461665"/>
          </a:xfrm>
          <a:prstGeom prst="rect">
            <a:avLst/>
          </a:prstGeom>
        </p:spPr>
        <p:txBody>
          <a:bodyPr wrap="square">
            <a:spAutoFit/>
          </a:bodyPr>
          <a:lstStyle/>
          <a:p>
            <a:pPr algn="ctr">
              <a:lnSpc>
                <a:spcPct val="100000"/>
              </a:lnSpc>
            </a:pPr>
            <a:r>
              <a:rPr lang="zh-TW" altLang="en-US" sz="1200" b="1" spc="-5" dirty="0">
                <a:latin typeface="Times New Roman" panose="02020603050405020304" pitchFamily="18" charset="0"/>
                <a:ea typeface="標楷體" panose="03000509000000000000" pitchFamily="65" charset="-120"/>
                <a:cs typeface="Times New Roman" panose="02020603050405020304" pitchFamily="18" charset="0"/>
              </a:rPr>
              <a:t>部勞動及職業安全衛生研究所</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pPr>
            <a:r>
              <a:rPr lang="en-US" altLang="zh-TW" sz="1200" b="1" u="sng" spc="-10" dirty="0">
                <a:uFill>
                  <a:solidFill>
                    <a:srgbClr val="000000"/>
                  </a:solidFill>
                </a:uFill>
                <a:latin typeface="Times New Roman" panose="02020603050405020304" pitchFamily="18" charset="0"/>
                <a:ea typeface="標楷體" panose="03000509000000000000" pitchFamily="65" charset="-120"/>
                <a:cs typeface="Times New Roman" panose="02020603050405020304" pitchFamily="18" charset="0"/>
                <a:hlinkClick r:id="rId9"/>
              </a:rPr>
              <a:t>http://www.ilosh.gov.tw/</a:t>
            </a:r>
            <a:endParaRPr lang="en-US" altLang="zh-TW"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矩形 16"/>
          <p:cNvSpPr/>
          <p:nvPr/>
        </p:nvSpPr>
        <p:spPr>
          <a:xfrm>
            <a:off x="6540914" y="5885123"/>
            <a:ext cx="2641917" cy="461665"/>
          </a:xfrm>
          <a:prstGeom prst="rect">
            <a:avLst/>
          </a:prstGeom>
        </p:spPr>
        <p:txBody>
          <a:bodyPr wrap="square">
            <a:spAutoFit/>
          </a:bodyPr>
          <a:lstStyle/>
          <a:p>
            <a:pPr algn="ctr">
              <a:lnSpc>
                <a:spcPct val="100000"/>
              </a:lnSpc>
            </a:pPr>
            <a:r>
              <a:rPr lang="zh-TW" altLang="en-US" sz="1200" b="1" spc="-20" dirty="0">
                <a:latin typeface="Times New Roman" panose="02020603050405020304" pitchFamily="18" charset="0"/>
                <a:ea typeface="標楷體" panose="03000509000000000000" pitchFamily="65" charset="-120"/>
                <a:cs typeface="Times New Roman" panose="02020603050405020304" pitchFamily="18" charset="0"/>
              </a:rPr>
              <a:t>化學品分類及標示全球調和制度</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00000"/>
              </a:lnSpc>
            </a:pPr>
            <a:r>
              <a:rPr lang="en-US" altLang="zh-TW" sz="1200" b="1" spc="7" baseline="13888" dirty="0">
                <a:latin typeface="Times New Roman" panose="02020603050405020304" pitchFamily="18" charset="0"/>
                <a:ea typeface="標楷體" panose="03000509000000000000" pitchFamily="65" charset="-120"/>
                <a:cs typeface="Times New Roman" panose="02020603050405020304" pitchFamily="18" charset="0"/>
              </a:rPr>
              <a:t>https://ghs.osha.gov.tw/cht/intro/GHS-background.aspx</a:t>
            </a:r>
            <a:endParaRPr lang="en-US" altLang="zh-TW"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矩形 17"/>
          <p:cNvSpPr/>
          <p:nvPr/>
        </p:nvSpPr>
        <p:spPr>
          <a:xfrm>
            <a:off x="3248723" y="6111524"/>
            <a:ext cx="3518847" cy="441146"/>
          </a:xfrm>
          <a:prstGeom prst="rect">
            <a:avLst/>
          </a:prstGeom>
        </p:spPr>
        <p:txBody>
          <a:bodyPr wrap="none">
            <a:spAutoFit/>
          </a:bodyPr>
          <a:lstStyle/>
          <a:p>
            <a:pPr algn="ctr"/>
            <a:r>
              <a:rPr lang="zh-TW" altLang="en-US" sz="1600" b="1" baseline="9259" dirty="0">
                <a:latin typeface="Times New Roman" panose="02020603050405020304" pitchFamily="18" charset="0"/>
                <a:ea typeface="標楷體" panose="03000509000000000000" pitchFamily="65" charset="-120"/>
                <a:cs typeface="Times New Roman" panose="02020603050405020304" pitchFamily="18" charset="0"/>
              </a:rPr>
              <a:t>勞工健康服務中心</a:t>
            </a:r>
            <a:endParaRPr lang="en-US" altLang="zh-TW" sz="1600" b="1" baseline="9259" dirty="0">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https://www.osha.gov.tw/48110/48207/48235/nodelist</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矩形 18"/>
          <p:cNvSpPr/>
          <p:nvPr/>
        </p:nvSpPr>
        <p:spPr>
          <a:xfrm>
            <a:off x="360000" y="5407400"/>
            <a:ext cx="2722583" cy="461665"/>
          </a:xfrm>
          <a:prstGeom prst="rect">
            <a:avLst/>
          </a:prstGeom>
        </p:spPr>
        <p:txBody>
          <a:bodyPr wrap="square">
            <a:spAutoFit/>
          </a:bodyPr>
          <a:lstStyle/>
          <a:p>
            <a:pPr algn="ctr"/>
            <a:r>
              <a:rPr lang="zh-TW" altLang="en-US" sz="1200" b="1" dirty="0">
                <a:latin typeface="Times New Roman" panose="02020603050405020304" pitchFamily="18" charset="0"/>
                <a:ea typeface="標楷體" panose="03000509000000000000" pitchFamily="65" charset="-120"/>
                <a:cs typeface="Times New Roman" panose="02020603050405020304" pitchFamily="18" charset="0"/>
              </a:rPr>
              <a:t>全民勞教</a:t>
            </a:r>
            <a:r>
              <a:rPr lang="en-US" altLang="zh-TW" sz="1200" b="1" spc="-10" dirty="0">
                <a:latin typeface="Times New Roman" panose="02020603050405020304" pitchFamily="18" charset="0"/>
                <a:ea typeface="標楷體" panose="03000509000000000000" pitchFamily="65" charset="-120"/>
                <a:cs typeface="Times New Roman" panose="02020603050405020304" pitchFamily="18" charset="0"/>
              </a:rPr>
              <a:t>e</a:t>
            </a:r>
            <a:r>
              <a:rPr lang="zh-TW" altLang="en-US" sz="1200" b="1" spc="-50" dirty="0">
                <a:latin typeface="Times New Roman" panose="02020603050405020304" pitchFamily="18" charset="0"/>
                <a:ea typeface="標楷體" panose="03000509000000000000" pitchFamily="65" charset="-120"/>
                <a:cs typeface="Times New Roman" panose="02020603050405020304" pitchFamily="18" charset="0"/>
              </a:rPr>
              <a:t>網</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200" b="1" spc="-10" dirty="0">
                <a:latin typeface="Times New Roman" panose="02020603050405020304" pitchFamily="18" charset="0"/>
                <a:ea typeface="標楷體" panose="03000509000000000000" pitchFamily="65" charset="-120"/>
                <a:cs typeface="Times New Roman" panose="02020603050405020304" pitchFamily="18" charset="0"/>
              </a:rPr>
              <a:t>tps://labor-elearning.mol.gov</a:t>
            </a:r>
            <a:endParaRPr lang="en-US" altLang="zh-TW"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object 8"/>
          <p:cNvSpPr txBox="1"/>
          <p:nvPr/>
        </p:nvSpPr>
        <p:spPr>
          <a:xfrm>
            <a:off x="487236" y="2552775"/>
            <a:ext cx="2761488" cy="369332"/>
          </a:xfrm>
          <a:prstGeom prst="rect">
            <a:avLst/>
          </a:prstGeom>
        </p:spPr>
        <p:txBody>
          <a:bodyPr vert="horz" wrap="square" lIns="0" tIns="0" rIns="0" bIns="0" rtlCol="0">
            <a:spAutoFit/>
          </a:bodyPr>
          <a:lstStyle/>
          <a:p>
            <a:pPr algn="ctr"/>
            <a:r>
              <a:rPr sz="1200" b="1" spc="-5" dirty="0">
                <a:latin typeface="Times New Roman" panose="02020603050405020304" pitchFamily="18" charset="0"/>
                <a:ea typeface="標楷體" panose="03000509000000000000" pitchFamily="65" charset="-120"/>
                <a:cs typeface="Times New Roman" panose="02020603050405020304" pitchFamily="18" charset="0"/>
              </a:rPr>
              <a:t>勞工健康照護資訊平台</a:t>
            </a:r>
            <a:endParaRPr sz="1200" dirty="0">
              <a:latin typeface="Times New Roman" panose="02020603050405020304" pitchFamily="18" charset="0"/>
              <a:ea typeface="標楷體" panose="03000509000000000000" pitchFamily="65" charset="-120"/>
              <a:cs typeface="Times New Roman" panose="02020603050405020304" pitchFamily="18" charset="0"/>
            </a:endParaRPr>
          </a:p>
          <a:p>
            <a:pPr algn="ctr"/>
            <a:r>
              <a:rPr sz="1200" b="1" spc="-10" dirty="0">
                <a:latin typeface="Times New Roman" panose="02020603050405020304" pitchFamily="18" charset="0"/>
                <a:ea typeface="標楷體" panose="03000509000000000000" pitchFamily="65" charset="-120"/>
                <a:cs typeface="Times New Roman" panose="02020603050405020304" pitchFamily="18" charset="0"/>
              </a:rPr>
              <a:t>ttp://ohsip.osha.gov.tw/</a:t>
            </a:r>
            <a:endParaRPr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矩形 20"/>
          <p:cNvSpPr/>
          <p:nvPr/>
        </p:nvSpPr>
        <p:spPr>
          <a:xfrm>
            <a:off x="3533775" y="2523689"/>
            <a:ext cx="2796858" cy="646331"/>
          </a:xfrm>
          <a:prstGeom prst="rect">
            <a:avLst/>
          </a:prstGeom>
        </p:spPr>
        <p:txBody>
          <a:bodyPr wrap="square">
            <a:spAutoFit/>
          </a:bodyPr>
          <a:lstStyle/>
          <a:p>
            <a:pPr algn="ctr"/>
            <a:r>
              <a:rPr lang="zh-TW" altLang="en-US" sz="1200" b="1" spc="-20" dirty="0">
                <a:latin typeface="Times New Roman" panose="02020603050405020304" pitchFamily="18" charset="0"/>
                <a:ea typeface="標楷體" panose="03000509000000000000" pitchFamily="65" charset="-120"/>
                <a:cs typeface="Times New Roman" panose="02020603050405020304" pitchFamily="18" charset="0"/>
              </a:rPr>
              <a:t>中小企業安全衛生資訊網</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200" b="1" u="sng" spc="-10" dirty="0">
                <a:solidFill>
                  <a:srgbClr val="009999"/>
                </a:solidFill>
                <a:uFill>
                  <a:solidFill>
                    <a:srgbClr val="009999"/>
                  </a:solidFill>
                </a:uFill>
                <a:latin typeface="Times New Roman" panose="02020603050405020304" pitchFamily="18" charset="0"/>
                <a:ea typeface="標楷體" panose="03000509000000000000" pitchFamily="65" charset="-120"/>
                <a:cs typeface="Times New Roman" panose="02020603050405020304" pitchFamily="18" charset="0"/>
                <a:hlinkClick r:id="rId10"/>
              </a:rPr>
              <a:t>www.sh168.org.tw</a:t>
            </a:r>
            <a:endParaRPr lang="en-US" altLang="zh-TW" sz="1200" dirty="0">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1200" b="1" spc="-5" dirty="0">
                <a:latin typeface="Times New Roman" panose="02020603050405020304" pitchFamily="18" charset="0"/>
                <a:ea typeface="標楷體" panose="03000509000000000000" pitchFamily="65" charset="-120"/>
                <a:cs typeface="Times New Roman" panose="02020603050405020304" pitchFamily="18" charset="0"/>
              </a:rPr>
              <a:t>免費諮詢專線</a:t>
            </a:r>
            <a:r>
              <a:rPr lang="en-US" altLang="zh-TW" sz="1200" b="1" spc="-10" dirty="0">
                <a:latin typeface="Times New Roman" panose="02020603050405020304" pitchFamily="18" charset="0"/>
                <a:ea typeface="標楷體" panose="03000509000000000000" pitchFamily="65" charset="-120"/>
                <a:cs typeface="Times New Roman" panose="02020603050405020304" pitchFamily="18" charset="0"/>
              </a:rPr>
              <a:t>:0800-300-</a:t>
            </a:r>
            <a:r>
              <a:rPr lang="en-US" altLang="zh-TW" sz="1200" b="1" spc="-25" dirty="0">
                <a:latin typeface="Times New Roman" panose="02020603050405020304" pitchFamily="18" charset="0"/>
                <a:ea typeface="標楷體" panose="03000509000000000000" pitchFamily="65" charset="-120"/>
                <a:cs typeface="Times New Roman" panose="02020603050405020304" pitchFamily="18" charset="0"/>
              </a:rPr>
              <a:t>636</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90118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職場不法侵害預防及協助相關外部資源一覽表</a:t>
            </a:r>
          </a:p>
        </p:txBody>
      </p:sp>
      <p:graphicFrame>
        <p:nvGraphicFramePr>
          <p:cNvPr id="3" name="表格 2"/>
          <p:cNvGraphicFramePr>
            <a:graphicFrameLocks noGrp="1"/>
          </p:cNvGraphicFramePr>
          <p:nvPr>
            <p:extLst>
              <p:ext uri="{D42A27DB-BD31-4B8C-83A1-F6EECF244321}">
                <p14:modId xmlns:p14="http://schemas.microsoft.com/office/powerpoint/2010/main" val="71016363"/>
              </p:ext>
            </p:extLst>
          </p:nvPr>
        </p:nvGraphicFramePr>
        <p:xfrm>
          <a:off x="359999" y="1079866"/>
          <a:ext cx="11612925" cy="5323834"/>
        </p:xfrm>
        <a:graphic>
          <a:graphicData uri="http://schemas.openxmlformats.org/drawingml/2006/table">
            <a:tbl>
              <a:tblPr firstRow="1" firstCol="1" lastRow="1" lastCol="1" bandRow="1" bandCol="1">
                <a:tableStyleId>{5C22544A-7EE6-4342-B048-85BDC9FD1C3A}</a:tableStyleId>
              </a:tblPr>
              <a:tblGrid>
                <a:gridCol w="2999943">
                  <a:extLst>
                    <a:ext uri="{9D8B030D-6E8A-4147-A177-3AD203B41FA5}">
                      <a16:colId xmlns:a16="http://schemas.microsoft.com/office/drawing/2014/main" val="3194420656"/>
                    </a:ext>
                  </a:extLst>
                </a:gridCol>
                <a:gridCol w="4326022">
                  <a:extLst>
                    <a:ext uri="{9D8B030D-6E8A-4147-A177-3AD203B41FA5}">
                      <a16:colId xmlns:a16="http://schemas.microsoft.com/office/drawing/2014/main" val="1202718842"/>
                    </a:ext>
                  </a:extLst>
                </a:gridCol>
                <a:gridCol w="4286960">
                  <a:extLst>
                    <a:ext uri="{9D8B030D-6E8A-4147-A177-3AD203B41FA5}">
                      <a16:colId xmlns:a16="http://schemas.microsoft.com/office/drawing/2014/main" val="3727047299"/>
                    </a:ext>
                  </a:extLst>
                </a:gridCol>
              </a:tblGrid>
              <a:tr h="221890">
                <a:tc>
                  <a:txBody>
                    <a:bodyPr/>
                    <a:lstStyle/>
                    <a:p>
                      <a:pPr marL="0" algn="ctr">
                        <a:lnSpc>
                          <a:spcPct val="100000"/>
                        </a:lnSpc>
                        <a:spcAft>
                          <a:spcPts val="0"/>
                        </a:spcAft>
                      </a:pPr>
                      <a:r>
                        <a:rPr lang="zh-TW" sz="1600" spc="-15" dirty="0">
                          <a:effectLst/>
                          <a:latin typeface="Times New Roman" panose="02020603050405020304" pitchFamily="18" charset="0"/>
                          <a:ea typeface="標楷體" panose="03000509000000000000" pitchFamily="65" charset="-120"/>
                          <a:cs typeface="Times New Roman" panose="02020603050405020304" pitchFamily="18" charset="0"/>
                        </a:rPr>
                        <a:t>協助單位</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tc>
                <a:tc>
                  <a:txBody>
                    <a:bodyPr/>
                    <a:lstStyle/>
                    <a:p>
                      <a:pPr marL="0" algn="ctr">
                        <a:lnSpc>
                          <a:spcPct val="100000"/>
                        </a:lnSpc>
                        <a:spcAft>
                          <a:spcPts val="0"/>
                        </a:spcAft>
                      </a:pPr>
                      <a:r>
                        <a:rPr lang="zh-TW" sz="1600" spc="-15" dirty="0">
                          <a:effectLst/>
                          <a:latin typeface="Times New Roman" panose="02020603050405020304" pitchFamily="18" charset="0"/>
                          <a:ea typeface="標楷體" panose="03000509000000000000" pitchFamily="65" charset="-120"/>
                          <a:cs typeface="Times New Roman" panose="02020603050405020304" pitchFamily="18" charset="0"/>
                        </a:rPr>
                        <a:t>事件處理</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tc>
                <a:tc>
                  <a:txBody>
                    <a:bodyPr/>
                    <a:lstStyle/>
                    <a:p>
                      <a:pPr marL="0" algn="ctr">
                        <a:lnSpc>
                          <a:spcPct val="100000"/>
                        </a:lnSpc>
                        <a:spcAft>
                          <a:spcPts val="0"/>
                        </a:spcAft>
                      </a:pP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查詢</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聯絡方式</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tc>
                <a:extLst>
                  <a:ext uri="{0D108BD9-81ED-4DB2-BD59-A6C34878D82A}">
                    <a16:rowId xmlns:a16="http://schemas.microsoft.com/office/drawing/2014/main" val="2879710638"/>
                  </a:ext>
                </a:extLst>
              </a:tr>
              <a:tr h="953235">
                <a:tc>
                  <a:txBody>
                    <a:bodyPr/>
                    <a:lstStyle/>
                    <a:p>
                      <a:pPr marL="67945" marR="38100">
                        <a:lnSpc>
                          <a:spcPct val="90000"/>
                        </a:lnSpc>
                        <a:spcAft>
                          <a:spcPts val="0"/>
                        </a:spcAft>
                      </a:pPr>
                      <a:r>
                        <a:rPr lang="zh-TW" sz="1600" spc="145" dirty="0">
                          <a:effectLst/>
                          <a:latin typeface="Times New Roman" panose="02020603050405020304" pitchFamily="18" charset="0"/>
                          <a:ea typeface="標楷體" panose="03000509000000000000" pitchFamily="65" charset="-120"/>
                          <a:cs typeface="Times New Roman" panose="02020603050405020304" pitchFamily="18" charset="0"/>
                        </a:rPr>
                        <a:t>縣市政府勞</a:t>
                      </a: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工主管機關</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67945" marR="23495" algn="just">
                        <a:lnSpc>
                          <a:spcPts val="2000"/>
                        </a:lnSpc>
                        <a:spcAft>
                          <a:spcPts val="0"/>
                        </a:spcAft>
                      </a:pPr>
                      <a:r>
                        <a:rPr lang="zh-TW" sz="1600" spc="-50" dirty="0">
                          <a:effectLst/>
                          <a:latin typeface="Times New Roman" panose="02020603050405020304" pitchFamily="18" charset="0"/>
                          <a:ea typeface="標楷體" panose="03000509000000000000" pitchFamily="65" charset="-120"/>
                          <a:cs typeface="Times New Roman" panose="02020603050405020304" pitchFamily="18" charset="0"/>
                        </a:rPr>
                        <a:t>就業歧視、勞資爭議案件調解、</a:t>
                      </a: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職場勞動條件、職場性別平等</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600" spc="-50" dirty="0">
                          <a:effectLst/>
                          <a:latin typeface="Times New Roman" panose="02020603050405020304" pitchFamily="18" charset="0"/>
                          <a:ea typeface="標楷體" panose="03000509000000000000" pitchFamily="65" charset="-120"/>
                          <a:cs typeface="Times New Roman" panose="02020603050405020304" pitchFamily="18" charset="0"/>
                        </a:rPr>
                        <a:t>如：性別歧視、性騷擾、工作平</a:t>
                      </a:r>
                      <a:r>
                        <a:rPr lang="zh-TW" sz="1600" spc="-20" dirty="0">
                          <a:effectLst/>
                          <a:latin typeface="Times New Roman" panose="02020603050405020304" pitchFamily="18" charset="0"/>
                          <a:ea typeface="標楷體" panose="03000509000000000000" pitchFamily="65" charset="-120"/>
                          <a:cs typeface="Times New Roman" panose="02020603050405020304" pitchFamily="18" charset="0"/>
                        </a:rPr>
                        <a:t>等</a:t>
                      </a:r>
                      <a:r>
                        <a:rPr lang="en-US" sz="1600" spc="-2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600" spc="-2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67945" marR="52070">
                        <a:lnSpc>
                          <a:spcPct val="90000"/>
                        </a:lnSpc>
                        <a:spcAft>
                          <a:spcPts val="0"/>
                        </a:spcAft>
                      </a:pPr>
                      <a:r>
                        <a:rPr lang="zh-TW" sz="1600" spc="35" dirty="0">
                          <a:effectLst/>
                          <a:latin typeface="Times New Roman" panose="02020603050405020304" pitchFamily="18" charset="0"/>
                          <a:ea typeface="標楷體" panose="03000509000000000000" pitchFamily="65" charset="-120"/>
                          <a:cs typeface="Times New Roman" panose="02020603050405020304" pitchFamily="18" charset="0"/>
                        </a:rPr>
                        <a:t>勞動部職業安全衛生署</a:t>
                      </a:r>
                      <a:r>
                        <a:rPr lang="en-US" sz="1600" spc="35"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600" spc="35" dirty="0">
                          <a:effectLst/>
                          <a:latin typeface="Times New Roman" panose="02020603050405020304" pitchFamily="18" charset="0"/>
                          <a:ea typeface="標楷體" panose="03000509000000000000" pitchFamily="65" charset="-120"/>
                          <a:cs typeface="Times New Roman" panose="02020603050405020304" pitchFamily="18" charset="0"/>
                        </a:rPr>
                        <a:t>地方主管機</a:t>
                      </a:r>
                      <a:r>
                        <a:rPr lang="zh-TW" sz="1600" spc="-20" dirty="0">
                          <a:effectLst/>
                          <a:latin typeface="Times New Roman" panose="02020603050405020304" pitchFamily="18" charset="0"/>
                          <a:ea typeface="標楷體" panose="03000509000000000000" pitchFamily="65" charset="-120"/>
                          <a:cs typeface="Times New Roman" panose="02020603050405020304" pitchFamily="18" charset="0"/>
                        </a:rPr>
                        <a:t>關一覽表</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67945">
                        <a:lnSpc>
                          <a:spcPts val="1425"/>
                        </a:lnSpc>
                        <a:spcAft>
                          <a:spcPts val="0"/>
                        </a:spcAft>
                      </a:pP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https://reurl.cc/p1KxY8</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933091181"/>
                  </a:ext>
                </a:extLst>
              </a:tr>
              <a:tr h="931127">
                <a:tc>
                  <a:txBody>
                    <a:bodyPr/>
                    <a:lstStyle/>
                    <a:p>
                      <a:pPr marL="67945" marR="38100">
                        <a:lnSpc>
                          <a:spcPct val="90000"/>
                        </a:lnSpc>
                        <a:spcAft>
                          <a:spcPts val="0"/>
                        </a:spcAft>
                      </a:pPr>
                      <a:r>
                        <a:rPr lang="zh-TW" sz="1600" spc="145">
                          <a:effectLst/>
                          <a:latin typeface="Times New Roman" panose="02020603050405020304" pitchFamily="18" charset="0"/>
                          <a:ea typeface="標楷體" panose="03000509000000000000" pitchFamily="65" charset="-120"/>
                          <a:cs typeface="Times New Roman" panose="02020603050405020304" pitchFamily="18" charset="0"/>
                        </a:rPr>
                        <a:t>勞動檢查機</a:t>
                      </a:r>
                      <a:r>
                        <a:rPr lang="zh-TW" sz="1600" spc="-50">
                          <a:effectLst/>
                          <a:latin typeface="Times New Roman" panose="02020603050405020304" pitchFamily="18" charset="0"/>
                          <a:ea typeface="標楷體" panose="03000509000000000000" pitchFamily="65" charset="-120"/>
                          <a:cs typeface="Times New Roman" panose="02020603050405020304" pitchFamily="18" charset="0"/>
                        </a:rPr>
                        <a:t>構</a:t>
                      </a:r>
                      <a:endParaRPr lang="zh-TW" sz="16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67945" marR="63500">
                        <a:lnSpc>
                          <a:spcPts val="2000"/>
                        </a:lnSpc>
                        <a:spcAft>
                          <a:spcPts val="0"/>
                        </a:spcAft>
                      </a:pP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事業單位未依職安法建立危害預防機制與措施。</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67945" marR="52070">
                        <a:lnSpc>
                          <a:spcPct val="90000"/>
                        </a:lnSpc>
                        <a:spcAft>
                          <a:spcPts val="0"/>
                        </a:spcAft>
                      </a:pPr>
                      <a:r>
                        <a:rPr lang="zh-TW" sz="1600" spc="35" dirty="0">
                          <a:effectLst/>
                          <a:latin typeface="Times New Roman" panose="02020603050405020304" pitchFamily="18" charset="0"/>
                          <a:ea typeface="標楷體" panose="03000509000000000000" pitchFamily="65" charset="-120"/>
                          <a:cs typeface="Times New Roman" panose="02020603050405020304" pitchFamily="18" charset="0"/>
                        </a:rPr>
                        <a:t>勞動部職業安全衛生署</a:t>
                      </a:r>
                      <a:r>
                        <a:rPr lang="en-US" sz="1600" spc="35"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600" spc="35" dirty="0">
                          <a:effectLst/>
                          <a:latin typeface="Times New Roman" panose="02020603050405020304" pitchFamily="18" charset="0"/>
                          <a:ea typeface="標楷體" panose="03000509000000000000" pitchFamily="65" charset="-120"/>
                          <a:cs typeface="Times New Roman" panose="02020603050405020304" pitchFamily="18" charset="0"/>
                        </a:rPr>
                        <a:t>勞動檢查機</a:t>
                      </a:r>
                      <a:r>
                        <a:rPr lang="zh-TW" sz="1600" spc="-20" dirty="0">
                          <a:effectLst/>
                          <a:latin typeface="Times New Roman" panose="02020603050405020304" pitchFamily="18" charset="0"/>
                          <a:ea typeface="標楷體" panose="03000509000000000000" pitchFamily="65" charset="-120"/>
                          <a:cs typeface="Times New Roman" panose="02020603050405020304" pitchFamily="18" charset="0"/>
                        </a:rPr>
                        <a:t>構一覽表</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67945">
                        <a:lnSpc>
                          <a:spcPts val="1425"/>
                        </a:lnSpc>
                        <a:spcAft>
                          <a:spcPts val="0"/>
                        </a:spcAft>
                      </a:pP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https://reurl.cc/mokvR9</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3135298898"/>
                  </a:ext>
                </a:extLst>
              </a:tr>
              <a:tr h="1472984">
                <a:tc>
                  <a:txBody>
                    <a:bodyPr/>
                    <a:lstStyle/>
                    <a:p>
                      <a:pPr marL="67945" marR="152400">
                        <a:lnSpc>
                          <a:spcPct val="90000"/>
                        </a:lnSpc>
                        <a:spcAft>
                          <a:spcPts val="0"/>
                        </a:spcAft>
                      </a:pPr>
                      <a:r>
                        <a:rPr lang="zh-TW" sz="1600" spc="-10">
                          <a:effectLst/>
                          <a:latin typeface="Times New Roman" panose="02020603050405020304" pitchFamily="18" charset="0"/>
                          <a:ea typeface="標楷體" panose="03000509000000000000" pitchFamily="65" charset="-120"/>
                          <a:cs typeface="Times New Roman" panose="02020603050405020304" pitchFamily="18" charset="0"/>
                        </a:rPr>
                        <a:t>衛生福利部</a:t>
                      </a:r>
                      <a:r>
                        <a:rPr lang="zh-TW" sz="1600" spc="-20">
                          <a:effectLst/>
                          <a:latin typeface="Times New Roman" panose="02020603050405020304" pitchFamily="18" charset="0"/>
                          <a:ea typeface="標楷體" panose="03000509000000000000" pitchFamily="65" charset="-120"/>
                          <a:cs typeface="Times New Roman" panose="02020603050405020304" pitchFamily="18" charset="0"/>
                        </a:rPr>
                        <a:t>醫事司</a:t>
                      </a:r>
                      <a:endParaRPr lang="zh-TW" sz="16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67945" marR="22860" algn="just">
                        <a:lnSpc>
                          <a:spcPts val="2000"/>
                        </a:lnSpc>
                        <a:spcAft>
                          <a:spcPts val="0"/>
                        </a:spcAft>
                      </a:pP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妨礙醫療業務之執行：醫療法為保障醫事人員執業與病患安</a:t>
                      </a:r>
                      <a:r>
                        <a:rPr lang="zh-TW" sz="1600" spc="-50" dirty="0">
                          <a:effectLst/>
                          <a:latin typeface="Times New Roman" panose="02020603050405020304" pitchFamily="18" charset="0"/>
                          <a:ea typeface="標楷體" panose="03000509000000000000" pitchFamily="65" charset="-120"/>
                          <a:cs typeface="Times New Roman" panose="02020603050405020304" pitchFamily="18" charset="0"/>
                        </a:rPr>
                        <a:t>全，任何人不得以強暴、脅迫、</a:t>
                      </a: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恐嚇或其他非法之方法，妨礙醫療業務之執行。</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67945">
                        <a:lnSpc>
                          <a:spcPts val="1320"/>
                        </a:lnSpc>
                        <a:spcAft>
                          <a:spcPts val="0"/>
                        </a:spcAft>
                      </a:pPr>
                      <a:r>
                        <a:rPr lang="en-US" sz="1600" dirty="0">
                          <a:effectLst/>
                          <a:latin typeface="Times New Roman" panose="02020603050405020304" pitchFamily="18" charset="0"/>
                          <a:ea typeface="標楷體" panose="03000509000000000000" pitchFamily="65" charset="-120"/>
                          <a:cs typeface="Times New Roman" panose="02020603050405020304" pitchFamily="18" charset="0"/>
                        </a:rPr>
                        <a:t>02-</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85906666</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67945" marR="553720">
                        <a:lnSpc>
                          <a:spcPct val="90000"/>
                        </a:lnSpc>
                        <a:spcBef>
                          <a:spcPts val="40"/>
                        </a:spcBef>
                        <a:spcAft>
                          <a:spcPts val="0"/>
                        </a:spcAft>
                      </a:pP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台灣病人安全通報系統</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 https://www.patientsafety. mohw.gov.tw/</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1977989654"/>
                  </a:ext>
                </a:extLst>
              </a:tr>
              <a:tr h="445340">
                <a:tc rowSpan="2">
                  <a:txBody>
                    <a:bodyPr/>
                    <a:lstStyle/>
                    <a:p>
                      <a:pPr marL="67945" marR="152400">
                        <a:lnSpc>
                          <a:spcPct val="90000"/>
                        </a:lnSpc>
                        <a:spcAft>
                          <a:spcPts val="0"/>
                        </a:spcAft>
                      </a:pP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衛生福利部心理健康司</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rowSpan="2">
                  <a:txBody>
                    <a:bodyPr/>
                    <a:lstStyle/>
                    <a:p>
                      <a:pPr marL="67945" marR="22860" algn="just">
                        <a:lnSpc>
                          <a:spcPts val="2000"/>
                        </a:lnSpc>
                        <a:spcAft>
                          <a:spcPts val="0"/>
                        </a:spcAft>
                      </a:pPr>
                      <a:r>
                        <a:rPr lang="zh-TW" sz="1600" spc="-50" dirty="0">
                          <a:effectLst/>
                          <a:latin typeface="Times New Roman" panose="02020603050405020304" pitchFamily="18" charset="0"/>
                          <a:ea typeface="標楷體" panose="03000509000000000000" pitchFamily="65" charset="-120"/>
                          <a:cs typeface="Times New Roman" panose="02020603050405020304" pitchFamily="18" charset="0"/>
                        </a:rPr>
                        <a:t>因為面對職場不法侵害、霸凌、生活、學業、工作或其他事件造成情緒困擾、壓力或自殺問題，提供一般輔導、自殺評估，有需要時，亦會轉介醫療單位資訊。</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67945">
                        <a:lnSpc>
                          <a:spcPts val="1300"/>
                        </a:lnSpc>
                        <a:spcAft>
                          <a:spcPts val="0"/>
                        </a:spcAft>
                      </a:pPr>
                      <a:r>
                        <a:rPr lang="en-US" sz="1600" dirty="0">
                          <a:effectLst/>
                          <a:latin typeface="Times New Roman" panose="02020603050405020304" pitchFamily="18" charset="0"/>
                          <a:ea typeface="標楷體" panose="03000509000000000000" pitchFamily="65" charset="-120"/>
                          <a:cs typeface="Times New Roman" panose="02020603050405020304" pitchFamily="18" charset="0"/>
                        </a:rPr>
                        <a:t>1925</a:t>
                      </a:r>
                      <a:r>
                        <a:rPr lang="en-US" sz="1600" spc="-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600" spc="-100" dirty="0">
                          <a:effectLst/>
                          <a:latin typeface="Times New Roman" panose="02020603050405020304" pitchFamily="18" charset="0"/>
                          <a:ea typeface="標楷體" panose="03000509000000000000" pitchFamily="65" charset="-120"/>
                          <a:cs typeface="Times New Roman" panose="02020603050405020304" pitchFamily="18" charset="0"/>
                        </a:rPr>
                        <a:t>安心專線 </a:t>
                      </a:r>
                      <a:r>
                        <a:rPr lang="en-US" sz="1600" dirty="0">
                          <a:effectLst/>
                          <a:latin typeface="Times New Roman" panose="02020603050405020304" pitchFamily="18" charset="0"/>
                          <a:ea typeface="標楷體" panose="03000509000000000000" pitchFamily="65" charset="-120"/>
                          <a:cs typeface="Times New Roman" panose="02020603050405020304" pitchFamily="18" charset="0"/>
                        </a:rPr>
                        <a:t>24</a:t>
                      </a:r>
                      <a:r>
                        <a:rPr lang="en-US" sz="1600" spc="-7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600" spc="-70" dirty="0">
                          <a:effectLst/>
                          <a:latin typeface="Times New Roman" panose="02020603050405020304" pitchFamily="18" charset="0"/>
                          <a:ea typeface="標楷體" panose="03000509000000000000" pitchFamily="65" charset="-120"/>
                          <a:cs typeface="Times New Roman" panose="02020603050405020304" pitchFamily="18" charset="0"/>
                        </a:rPr>
                        <a:t>小時服務</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2965669138"/>
                  </a:ext>
                </a:extLst>
              </a:tr>
              <a:tr h="1277308">
                <a:tc vMerge="1">
                  <a:txBody>
                    <a:bodyPr/>
                    <a:lstStyle/>
                    <a:p>
                      <a:endParaRPr lang="zh-TW" altLang="en-US"/>
                    </a:p>
                  </a:txBody>
                  <a:tcPr/>
                </a:tc>
                <a:tc vMerge="1">
                  <a:txBody>
                    <a:bodyPr/>
                    <a:lstStyle/>
                    <a:p>
                      <a:endParaRPr lang="zh-TW" altLang="en-US"/>
                    </a:p>
                  </a:txBody>
                  <a:tcPr/>
                </a:tc>
                <a:tc>
                  <a:txBody>
                    <a:bodyPr/>
                    <a:lstStyle/>
                    <a:p>
                      <a:pPr marL="67945" marR="713740">
                        <a:lnSpc>
                          <a:spcPct val="90000"/>
                        </a:lnSpc>
                        <a:spcAft>
                          <a:spcPts val="0"/>
                        </a:spcAft>
                      </a:pPr>
                      <a:r>
                        <a:rPr lang="zh-TW" sz="1600" spc="95" dirty="0">
                          <a:effectLst/>
                          <a:latin typeface="Times New Roman" panose="02020603050405020304" pitchFamily="18" charset="0"/>
                          <a:ea typeface="標楷體" panose="03000509000000000000" pitchFamily="65" charset="-120"/>
                          <a:cs typeface="Times New Roman" panose="02020603050405020304" pitchFamily="18" charset="0"/>
                        </a:rPr>
                        <a:t>各縣市社區心理諮商服務</a:t>
                      </a:r>
                      <a:r>
                        <a:rPr lang="zh-TW" sz="16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https://reurl.cc/p1QpYe</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426390061"/>
                  </a:ext>
                </a:extLst>
              </a:tr>
            </a:tbl>
          </a:graphicData>
        </a:graphic>
      </p:graphicFrame>
      <p:grpSp>
        <p:nvGrpSpPr>
          <p:cNvPr id="22" name="Group 3"/>
          <p:cNvGrpSpPr>
            <a:grpSpLocks/>
          </p:cNvGrpSpPr>
          <p:nvPr/>
        </p:nvGrpSpPr>
        <p:grpSpPr>
          <a:xfrm>
            <a:off x="11427472" y="1863583"/>
            <a:ext cx="539750" cy="539750"/>
            <a:chOff x="0" y="0"/>
            <a:chExt cx="539750" cy="539750"/>
          </a:xfrm>
        </p:grpSpPr>
        <p:pic>
          <p:nvPicPr>
            <p:cNvPr id="23" name="Image 4"/>
            <p:cNvPicPr/>
            <p:nvPr/>
          </p:nvPicPr>
          <p:blipFill>
            <a:blip r:embed="rId3" cstate="print"/>
            <a:stretch>
              <a:fillRect/>
            </a:stretch>
          </p:blipFill>
          <p:spPr>
            <a:xfrm>
              <a:off x="0" y="0"/>
              <a:ext cx="542925" cy="542925"/>
            </a:xfrm>
            <a:prstGeom prst="rect">
              <a:avLst/>
            </a:prstGeom>
          </p:spPr>
        </p:pic>
      </p:grpSp>
      <p:grpSp>
        <p:nvGrpSpPr>
          <p:cNvPr id="24" name="Group 5"/>
          <p:cNvGrpSpPr>
            <a:grpSpLocks/>
          </p:cNvGrpSpPr>
          <p:nvPr/>
        </p:nvGrpSpPr>
        <p:grpSpPr>
          <a:xfrm>
            <a:off x="11376024" y="2856499"/>
            <a:ext cx="539750" cy="539750"/>
            <a:chOff x="0" y="0"/>
            <a:chExt cx="539750" cy="539750"/>
          </a:xfrm>
        </p:grpSpPr>
        <p:pic>
          <p:nvPicPr>
            <p:cNvPr id="25" name="Image 6"/>
            <p:cNvPicPr/>
            <p:nvPr/>
          </p:nvPicPr>
          <p:blipFill>
            <a:blip r:embed="rId4" cstate="print"/>
            <a:stretch>
              <a:fillRect/>
            </a:stretch>
          </p:blipFill>
          <p:spPr>
            <a:xfrm>
              <a:off x="0" y="0"/>
              <a:ext cx="542925" cy="542925"/>
            </a:xfrm>
            <a:prstGeom prst="rect">
              <a:avLst/>
            </a:prstGeom>
          </p:spPr>
        </p:pic>
      </p:grpSp>
      <p:grpSp>
        <p:nvGrpSpPr>
          <p:cNvPr id="28" name="Group 9"/>
          <p:cNvGrpSpPr>
            <a:grpSpLocks/>
          </p:cNvGrpSpPr>
          <p:nvPr/>
        </p:nvGrpSpPr>
        <p:grpSpPr>
          <a:xfrm>
            <a:off x="11352871" y="5797639"/>
            <a:ext cx="555625" cy="554038"/>
            <a:chOff x="0" y="0"/>
            <a:chExt cx="554990" cy="554990"/>
          </a:xfrm>
        </p:grpSpPr>
        <p:pic>
          <p:nvPicPr>
            <p:cNvPr id="29" name="Image 10"/>
            <p:cNvPicPr/>
            <p:nvPr/>
          </p:nvPicPr>
          <p:blipFill>
            <a:blip r:embed="rId5" cstate="print"/>
            <a:stretch>
              <a:fillRect/>
            </a:stretch>
          </p:blipFill>
          <p:spPr>
            <a:xfrm>
              <a:off x="0" y="0"/>
              <a:ext cx="557212" cy="557212"/>
            </a:xfrm>
            <a:prstGeom prst="rect">
              <a:avLst/>
            </a:prstGeom>
          </p:spPr>
        </p:pic>
      </p:grpSp>
      <p:grpSp>
        <p:nvGrpSpPr>
          <p:cNvPr id="30" name="Group 7"/>
          <p:cNvGrpSpPr>
            <a:grpSpLocks/>
          </p:cNvGrpSpPr>
          <p:nvPr/>
        </p:nvGrpSpPr>
        <p:grpSpPr>
          <a:xfrm>
            <a:off x="11379198" y="4119290"/>
            <a:ext cx="536575" cy="536575"/>
            <a:chOff x="0" y="0"/>
            <a:chExt cx="536575" cy="536575"/>
          </a:xfrm>
        </p:grpSpPr>
        <p:pic>
          <p:nvPicPr>
            <p:cNvPr id="31" name="Image 8"/>
            <p:cNvPicPr/>
            <p:nvPr/>
          </p:nvPicPr>
          <p:blipFill>
            <a:blip r:embed="rId6" cstate="print"/>
            <a:stretch>
              <a:fillRect/>
            </a:stretch>
          </p:blipFill>
          <p:spPr>
            <a:xfrm>
              <a:off x="0" y="0"/>
              <a:ext cx="536025" cy="536081"/>
            </a:xfrm>
            <a:prstGeom prst="rect">
              <a:avLst/>
            </a:prstGeom>
          </p:spPr>
        </p:pic>
      </p:grpSp>
    </p:spTree>
    <p:extLst>
      <p:ext uri="{BB962C8B-B14F-4D97-AF65-F5344CB8AC3E}">
        <p14:creationId xmlns:p14="http://schemas.microsoft.com/office/powerpoint/2010/main" val="3468397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727225"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職場不法侵害預防及協助相關外部資源一覽表</a:t>
            </a:r>
          </a:p>
        </p:txBody>
      </p:sp>
      <p:graphicFrame>
        <p:nvGraphicFramePr>
          <p:cNvPr id="5" name="表格 4"/>
          <p:cNvGraphicFramePr>
            <a:graphicFrameLocks noGrp="1"/>
          </p:cNvGraphicFramePr>
          <p:nvPr>
            <p:extLst>
              <p:ext uri="{D42A27DB-BD31-4B8C-83A1-F6EECF244321}">
                <p14:modId xmlns:p14="http://schemas.microsoft.com/office/powerpoint/2010/main" val="3127112942"/>
              </p:ext>
            </p:extLst>
          </p:nvPr>
        </p:nvGraphicFramePr>
        <p:xfrm>
          <a:off x="360000" y="1093425"/>
          <a:ext cx="11450999" cy="5319275"/>
        </p:xfrm>
        <a:graphic>
          <a:graphicData uri="http://schemas.openxmlformats.org/drawingml/2006/table">
            <a:tbl>
              <a:tblPr firstRow="1" firstCol="1" lastRow="1" lastCol="1" bandRow="1" bandCol="1">
                <a:tableStyleId>{5C22544A-7EE6-4342-B048-85BDC9FD1C3A}</a:tableStyleId>
              </a:tblPr>
              <a:tblGrid>
                <a:gridCol w="3912970">
                  <a:extLst>
                    <a:ext uri="{9D8B030D-6E8A-4147-A177-3AD203B41FA5}">
                      <a16:colId xmlns:a16="http://schemas.microsoft.com/office/drawing/2014/main" val="227196880"/>
                    </a:ext>
                  </a:extLst>
                </a:gridCol>
                <a:gridCol w="3912970">
                  <a:extLst>
                    <a:ext uri="{9D8B030D-6E8A-4147-A177-3AD203B41FA5}">
                      <a16:colId xmlns:a16="http://schemas.microsoft.com/office/drawing/2014/main" val="3718981292"/>
                    </a:ext>
                  </a:extLst>
                </a:gridCol>
                <a:gridCol w="3625059">
                  <a:extLst>
                    <a:ext uri="{9D8B030D-6E8A-4147-A177-3AD203B41FA5}">
                      <a16:colId xmlns:a16="http://schemas.microsoft.com/office/drawing/2014/main" val="3257305053"/>
                    </a:ext>
                  </a:extLst>
                </a:gridCol>
              </a:tblGrid>
              <a:tr h="193841">
                <a:tc>
                  <a:txBody>
                    <a:bodyPr/>
                    <a:lstStyle/>
                    <a:p>
                      <a:pPr marL="0" algn="ctr">
                        <a:lnSpc>
                          <a:spcPct val="100000"/>
                        </a:lnSpc>
                        <a:spcBef>
                          <a:spcPts val="0"/>
                        </a:spcBef>
                        <a:spcAft>
                          <a:spcPts val="0"/>
                        </a:spcAft>
                      </a:pPr>
                      <a:r>
                        <a:rPr lang="zh-TW" sz="1600" spc="-15" dirty="0">
                          <a:effectLst/>
                          <a:latin typeface="Times New Roman" panose="02020603050405020304" pitchFamily="18" charset="0"/>
                          <a:ea typeface="標楷體" panose="03000509000000000000" pitchFamily="65" charset="-120"/>
                          <a:cs typeface="Times New Roman" panose="02020603050405020304" pitchFamily="18" charset="0"/>
                        </a:rPr>
                        <a:t>協助單位</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tc>
                <a:tc>
                  <a:txBody>
                    <a:bodyPr/>
                    <a:lstStyle/>
                    <a:p>
                      <a:pPr marL="0" algn="ctr">
                        <a:lnSpc>
                          <a:spcPct val="100000"/>
                        </a:lnSpc>
                        <a:spcBef>
                          <a:spcPts val="0"/>
                        </a:spcBef>
                        <a:spcAft>
                          <a:spcPts val="0"/>
                        </a:spcAft>
                      </a:pPr>
                      <a:r>
                        <a:rPr lang="zh-TW" sz="1600" spc="-15" dirty="0">
                          <a:effectLst/>
                          <a:latin typeface="Times New Roman" panose="02020603050405020304" pitchFamily="18" charset="0"/>
                          <a:ea typeface="標楷體" panose="03000509000000000000" pitchFamily="65" charset="-120"/>
                          <a:cs typeface="Times New Roman" panose="02020603050405020304" pitchFamily="18" charset="0"/>
                        </a:rPr>
                        <a:t>事件處理</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tc>
                <a:tc>
                  <a:txBody>
                    <a:bodyPr/>
                    <a:lstStyle/>
                    <a:p>
                      <a:pPr marL="0" algn="ctr">
                        <a:lnSpc>
                          <a:spcPct val="100000"/>
                        </a:lnSpc>
                        <a:spcBef>
                          <a:spcPts val="0"/>
                        </a:spcBef>
                        <a:spcAft>
                          <a:spcPts val="0"/>
                        </a:spcAft>
                      </a:pP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查詢</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聯絡方式</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tc>
                <a:extLst>
                  <a:ext uri="{0D108BD9-81ED-4DB2-BD59-A6C34878D82A}">
                    <a16:rowId xmlns:a16="http://schemas.microsoft.com/office/drawing/2014/main" val="2650934504"/>
                  </a:ext>
                </a:extLst>
              </a:tr>
              <a:tr h="699563">
                <a:tc>
                  <a:txBody>
                    <a:bodyPr/>
                    <a:lstStyle/>
                    <a:p>
                      <a:pPr marL="0" marR="38100">
                        <a:lnSpc>
                          <a:spcPct val="100000"/>
                        </a:lnSpc>
                        <a:spcBef>
                          <a:spcPts val="0"/>
                        </a:spcBef>
                        <a:spcAft>
                          <a:spcPts val="0"/>
                        </a:spcAft>
                      </a:pP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衛生福利部</a:t>
                      </a:r>
                      <a:r>
                        <a:rPr lang="zh-TW" sz="1600" spc="145" dirty="0">
                          <a:effectLst/>
                          <a:latin typeface="Times New Roman" panose="02020603050405020304" pitchFamily="18" charset="0"/>
                          <a:ea typeface="標楷體" panose="03000509000000000000" pitchFamily="65" charset="-120"/>
                          <a:cs typeface="Times New Roman" panose="02020603050405020304" pitchFamily="18" charset="0"/>
                        </a:rPr>
                        <a:t>護理及健康</a:t>
                      </a:r>
                      <a:r>
                        <a:rPr lang="zh-TW" sz="1600" spc="-20" dirty="0">
                          <a:effectLst/>
                          <a:latin typeface="Times New Roman" panose="02020603050405020304" pitchFamily="18" charset="0"/>
                          <a:ea typeface="標楷體" panose="03000509000000000000" pitchFamily="65" charset="-120"/>
                          <a:cs typeface="Times New Roman" panose="02020603050405020304" pitchFamily="18" charset="0"/>
                        </a:rPr>
                        <a:t>照護司</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0">
                        <a:lnSpc>
                          <a:spcPct val="100000"/>
                        </a:lnSpc>
                        <a:spcBef>
                          <a:spcPts val="0"/>
                        </a:spcBef>
                        <a:spcAft>
                          <a:spcPts val="0"/>
                        </a:spcAft>
                      </a:pPr>
                      <a:r>
                        <a:rPr lang="zh-TW" sz="1600" spc="-5">
                          <a:effectLst/>
                          <a:latin typeface="Times New Roman" panose="02020603050405020304" pitchFamily="18" charset="0"/>
                          <a:ea typeface="標楷體" panose="03000509000000000000" pitchFamily="65" charset="-120"/>
                          <a:cs typeface="Times New Roman" panose="02020603050405020304" pitchFamily="18" charset="0"/>
                        </a:rPr>
                        <a:t>護理人力配置、執業權益。</a:t>
                      </a:r>
                      <a:endParaRPr lang="zh-TW" sz="16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0">
                        <a:lnSpc>
                          <a:spcPct val="100000"/>
                        </a:lnSpc>
                        <a:spcBef>
                          <a:spcPts val="0"/>
                        </a:spcBef>
                        <a:spcAft>
                          <a:spcPts val="0"/>
                        </a:spcAft>
                      </a:pPr>
                      <a:r>
                        <a:rPr lang="zh-TW" sz="1600" spc="-5" dirty="0">
                          <a:effectLst/>
                          <a:latin typeface="Times New Roman" panose="02020603050405020304" pitchFamily="18" charset="0"/>
                          <a:ea typeface="標楷體" panose="03000509000000000000" pitchFamily="65" charset="-120"/>
                          <a:cs typeface="Times New Roman" panose="02020603050405020304" pitchFamily="18" charset="0"/>
                        </a:rPr>
                        <a:t>護理職場爭議通報平台</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a:lnSpc>
                          <a:spcPct val="100000"/>
                        </a:lnSpc>
                        <a:spcBef>
                          <a:spcPts val="0"/>
                        </a:spcBef>
                        <a:spcAft>
                          <a:spcPts val="0"/>
                        </a:spcAft>
                      </a:pP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https://reurl.cc/k1oGZ9</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3590990137"/>
                  </a:ext>
                </a:extLst>
              </a:tr>
              <a:tr h="600744">
                <a:tc rowSpan="2">
                  <a:txBody>
                    <a:bodyPr/>
                    <a:lstStyle/>
                    <a:p>
                      <a:pPr marL="0" marR="60960">
                        <a:lnSpc>
                          <a:spcPct val="100000"/>
                        </a:lnSpc>
                        <a:spcBef>
                          <a:spcPts val="0"/>
                        </a:spcBef>
                        <a:spcAft>
                          <a:spcPts val="0"/>
                        </a:spcAft>
                      </a:pP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司法機關</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警</a:t>
                      </a:r>
                      <a:r>
                        <a:rPr lang="zh-TW" sz="1600" spc="-30" dirty="0">
                          <a:effectLst/>
                          <a:latin typeface="Times New Roman" panose="02020603050405020304" pitchFamily="18" charset="0"/>
                          <a:ea typeface="標楷體" panose="03000509000000000000" pitchFamily="65" charset="-120"/>
                          <a:cs typeface="Times New Roman" panose="02020603050405020304" pitchFamily="18" charset="0"/>
                        </a:rPr>
                        <a:t>政署</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0" marR="60325">
                        <a:lnSpc>
                          <a:spcPct val="100000"/>
                        </a:lnSpc>
                        <a:spcBef>
                          <a:spcPts val="0"/>
                        </a:spcBef>
                        <a:spcAft>
                          <a:spcPts val="0"/>
                        </a:spcAft>
                      </a:pPr>
                      <a:r>
                        <a:rPr lang="zh-TW" sz="1600" spc="-70" dirty="0">
                          <a:effectLst/>
                          <a:latin typeface="Times New Roman" panose="02020603050405020304" pitchFamily="18" charset="0"/>
                          <a:ea typeface="標楷體" panose="03000509000000000000" pitchFamily="65" charset="-120"/>
                          <a:cs typeface="Times New Roman" panose="02020603050405020304" pitchFamily="18" charset="0"/>
                        </a:rPr>
                        <a:t>涉及公然侮辱、傷害、殺人、妨</a:t>
                      </a: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礙名譽、恐嚇等</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0">
                        <a:lnSpc>
                          <a:spcPct val="100000"/>
                        </a:lnSpc>
                        <a:spcBef>
                          <a:spcPts val="0"/>
                        </a:spcBef>
                        <a:spcAft>
                          <a:spcPts val="0"/>
                        </a:spcAft>
                      </a:pPr>
                      <a:r>
                        <a:rPr lang="en-US" sz="1600">
                          <a:effectLst/>
                          <a:latin typeface="Times New Roman" panose="02020603050405020304" pitchFamily="18" charset="0"/>
                          <a:ea typeface="標楷體" panose="03000509000000000000" pitchFamily="65" charset="-120"/>
                          <a:cs typeface="Times New Roman" panose="02020603050405020304" pitchFamily="18" charset="0"/>
                        </a:rPr>
                        <a:t>110</a:t>
                      </a:r>
                      <a:r>
                        <a:rPr lang="en-US" sz="1600" spc="-7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600" spc="-70">
                          <a:effectLst/>
                          <a:latin typeface="Times New Roman" panose="02020603050405020304" pitchFamily="18" charset="0"/>
                          <a:ea typeface="標楷體" panose="03000509000000000000" pitchFamily="65" charset="-120"/>
                          <a:cs typeface="Times New Roman" panose="02020603050405020304" pitchFamily="18" charset="0"/>
                        </a:rPr>
                        <a:t>報案專線</a:t>
                      </a:r>
                      <a:endParaRPr lang="zh-TW" sz="16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630650464"/>
                  </a:ext>
                </a:extLst>
              </a:tr>
              <a:tr h="1574003">
                <a:tc vMerge="1">
                  <a:txBody>
                    <a:bodyPr/>
                    <a:lstStyle/>
                    <a:p>
                      <a:endParaRPr lang="zh-TW" altLang="en-US"/>
                    </a:p>
                  </a:txBody>
                  <a:tcPr/>
                </a:tc>
                <a:tc>
                  <a:txBody>
                    <a:bodyPr/>
                    <a:lstStyle/>
                    <a:p>
                      <a:pPr marL="0" marR="59690" algn="just">
                        <a:lnSpc>
                          <a:spcPct val="100000"/>
                        </a:lnSpc>
                        <a:spcBef>
                          <a:spcPts val="0"/>
                        </a:spcBef>
                        <a:spcAft>
                          <a:spcPts val="0"/>
                        </a:spcAft>
                      </a:pPr>
                      <a:r>
                        <a:rPr lang="zh-TW" sz="1600" spc="-75" dirty="0">
                          <a:effectLst/>
                          <a:latin typeface="Times New Roman" panose="02020603050405020304" pitchFamily="18" charset="0"/>
                          <a:ea typeface="標楷體" panose="03000509000000000000" pitchFamily="65" charset="-120"/>
                          <a:cs typeface="Times New Roman" panose="02020603050405020304" pitchFamily="18" charset="0"/>
                        </a:rPr>
                        <a:t>遇職場不法侵害事件時，使用「</a:t>
                      </a:r>
                      <a:r>
                        <a:rPr lang="zh-TW" sz="1600" spc="-4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spc="-60" dirty="0">
                          <a:effectLst/>
                          <a:latin typeface="Times New Roman" panose="02020603050405020304" pitchFamily="18" charset="0"/>
                          <a:ea typeface="標楷體" panose="03000509000000000000" pitchFamily="65" charset="-120"/>
                          <a:cs typeface="Times New Roman" panose="02020603050405020304" pitchFamily="18" charset="0"/>
                        </a:rPr>
                        <a:t>110</a:t>
                      </a:r>
                      <a:r>
                        <a:rPr lang="en-US" sz="1600" spc="-14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600" spc="-140" dirty="0">
                          <a:effectLst/>
                          <a:latin typeface="Times New Roman" panose="02020603050405020304" pitchFamily="18" charset="0"/>
                          <a:ea typeface="標楷體" panose="03000509000000000000" pitchFamily="65" charset="-120"/>
                          <a:cs typeface="Times New Roman" panose="02020603050405020304" pitchFamily="18" charset="0"/>
                        </a:rPr>
                        <a:t>視訊報案」</a:t>
                      </a:r>
                      <a:r>
                        <a:rPr lang="en-US" sz="1600" spc="160" dirty="0">
                          <a:effectLst/>
                          <a:latin typeface="Times New Roman" panose="02020603050405020304" pitchFamily="18" charset="0"/>
                          <a:ea typeface="標楷體" panose="03000509000000000000" pitchFamily="65" charset="-120"/>
                          <a:cs typeface="Times New Roman" panose="02020603050405020304" pitchFamily="18" charset="0"/>
                        </a:rPr>
                        <a:t>AP</a:t>
                      </a:r>
                      <a:r>
                        <a:rPr lang="en-US" sz="1600" spc="15" dirty="0">
                          <a:effectLst/>
                          <a:latin typeface="Times New Roman" panose="02020603050405020304" pitchFamily="18" charset="0"/>
                          <a:ea typeface="標楷體" panose="03000509000000000000" pitchFamily="65" charset="-120"/>
                          <a:cs typeface="Times New Roman" panose="02020603050405020304" pitchFamily="18" charset="0"/>
                        </a:rPr>
                        <a:t>P</a:t>
                      </a:r>
                      <a:r>
                        <a:rPr lang="zh-TW" sz="1600" spc="-155" dirty="0">
                          <a:effectLst/>
                          <a:latin typeface="Times New Roman" panose="02020603050405020304" pitchFamily="18" charset="0"/>
                          <a:ea typeface="標楷體" panose="03000509000000000000" pitchFamily="65" charset="-120"/>
                          <a:cs typeface="Times New Roman" panose="02020603050405020304" pitchFamily="18" charset="0"/>
                        </a:rPr>
                        <a:t>，「視訊報案</a:t>
                      </a:r>
                      <a:r>
                        <a:rPr lang="zh-TW" sz="1600" spc="-40" dirty="0">
                          <a:effectLst/>
                          <a:latin typeface="Times New Roman" panose="02020603050405020304" pitchFamily="18" charset="0"/>
                          <a:ea typeface="標楷體" panose="03000509000000000000" pitchFamily="65" charset="-120"/>
                          <a:cs typeface="Times New Roman" panose="02020603050405020304" pitchFamily="18" charset="0"/>
                        </a:rPr>
                        <a:t>」結合 </a:t>
                      </a:r>
                      <a:r>
                        <a:rPr lang="en-US" sz="1600" dirty="0">
                          <a:effectLst/>
                          <a:latin typeface="Times New Roman" panose="02020603050405020304" pitchFamily="18" charset="0"/>
                          <a:ea typeface="標楷體" panose="03000509000000000000" pitchFamily="65" charset="-120"/>
                          <a:cs typeface="Times New Roman" panose="02020603050405020304" pitchFamily="18" charset="0"/>
                        </a:rPr>
                        <a:t>GPS</a:t>
                      </a:r>
                      <a:r>
                        <a:rPr lang="en-US" sz="1600" spc="-3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600" spc="-30" dirty="0">
                          <a:effectLst/>
                          <a:latin typeface="Times New Roman" panose="02020603050405020304" pitchFamily="18" charset="0"/>
                          <a:ea typeface="標楷體" panose="03000509000000000000" pitchFamily="65" charset="-120"/>
                          <a:cs typeface="Times New Roman" panose="02020603050405020304" pitchFamily="18" charset="0"/>
                        </a:rPr>
                        <a:t>定位及即時視訊報</a:t>
                      </a: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案功能，能於身處不便出聲之狀況，一鍵即可讓警方掌握使用者即時定位及現場影像，並可與受理員警直接視訊對談。</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0">
                        <a:lnSpc>
                          <a:spcPct val="100000"/>
                        </a:lnSpc>
                        <a:spcBef>
                          <a:spcPts val="0"/>
                        </a:spcBef>
                        <a:spcAft>
                          <a:spcPts val="0"/>
                        </a:spcAft>
                      </a:pPr>
                      <a:r>
                        <a:rPr lang="zh-TW" sz="16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dirty="0">
                          <a:effectLst/>
                          <a:latin typeface="Times New Roman" panose="02020603050405020304" pitchFamily="18" charset="0"/>
                          <a:ea typeface="標楷體" panose="03000509000000000000" pitchFamily="65" charset="-120"/>
                          <a:cs typeface="Times New Roman" panose="02020603050405020304" pitchFamily="18" charset="0"/>
                        </a:rPr>
                        <a:t>110</a:t>
                      </a:r>
                      <a:r>
                        <a:rPr lang="en-US" sz="1600" spc="-5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600" spc="-50" dirty="0">
                          <a:effectLst/>
                          <a:latin typeface="Times New Roman" panose="02020603050405020304" pitchFamily="18" charset="0"/>
                          <a:ea typeface="標楷體" panose="03000509000000000000" pitchFamily="65" charset="-120"/>
                          <a:cs typeface="Times New Roman" panose="02020603050405020304" pitchFamily="18" charset="0"/>
                        </a:rPr>
                        <a:t>視訊報案」</a:t>
                      </a:r>
                      <a:r>
                        <a:rPr lang="en-US" sz="1600" spc="-25" dirty="0">
                          <a:effectLst/>
                          <a:latin typeface="Times New Roman" panose="02020603050405020304" pitchFamily="18" charset="0"/>
                          <a:ea typeface="標楷體" panose="03000509000000000000" pitchFamily="65" charset="-120"/>
                          <a:cs typeface="Times New Roman" panose="02020603050405020304" pitchFamily="18" charset="0"/>
                        </a:rPr>
                        <a:t>APP</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a:lnSpc>
                          <a:spcPct val="100000"/>
                        </a:lnSpc>
                        <a:spcBef>
                          <a:spcPts val="0"/>
                        </a:spcBef>
                        <a:spcAft>
                          <a:spcPts val="0"/>
                        </a:spcAft>
                      </a:pPr>
                      <a:r>
                        <a:rPr lang="en-US" sz="16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1369968079"/>
                  </a:ext>
                </a:extLst>
              </a:tr>
              <a:tr h="795752">
                <a:tc>
                  <a:txBody>
                    <a:bodyPr/>
                    <a:lstStyle/>
                    <a:p>
                      <a:pPr marL="0" marR="38100">
                        <a:lnSpc>
                          <a:spcPct val="100000"/>
                        </a:lnSpc>
                        <a:spcBef>
                          <a:spcPts val="0"/>
                        </a:spcBef>
                        <a:spcAft>
                          <a:spcPts val="0"/>
                        </a:spcAft>
                      </a:pPr>
                      <a:r>
                        <a:rPr lang="zh-TW" sz="1600" spc="145">
                          <a:effectLst/>
                          <a:latin typeface="Times New Roman" panose="02020603050405020304" pitchFamily="18" charset="0"/>
                          <a:ea typeface="標楷體" panose="03000509000000000000" pitchFamily="65" charset="-120"/>
                          <a:cs typeface="Times New Roman" panose="02020603050405020304" pitchFamily="18" charset="0"/>
                        </a:rPr>
                        <a:t>勞動部員工</a:t>
                      </a:r>
                      <a:r>
                        <a:rPr lang="zh-TW" sz="1600" spc="-20">
                          <a:effectLst/>
                          <a:latin typeface="Times New Roman" panose="02020603050405020304" pitchFamily="18" charset="0"/>
                          <a:ea typeface="標楷體" panose="03000509000000000000" pitchFamily="65" charset="-120"/>
                          <a:cs typeface="Times New Roman" panose="02020603050405020304" pitchFamily="18" charset="0"/>
                        </a:rPr>
                        <a:t>協助方案</a:t>
                      </a:r>
                      <a:endParaRPr lang="zh-TW" sz="16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0" marR="63500" algn="just">
                        <a:lnSpc>
                          <a:spcPct val="100000"/>
                        </a:lnSpc>
                        <a:spcBef>
                          <a:spcPts val="0"/>
                        </a:spcBef>
                        <a:spcAft>
                          <a:spcPts val="0"/>
                        </a:spcAft>
                      </a:pP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透過系統化及制度化的服務方式，來協助員工或主管解決生產力下降的問題。</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0" marR="477520">
                        <a:lnSpc>
                          <a:spcPct val="100000"/>
                        </a:lnSpc>
                        <a:spcBef>
                          <a:spcPts val="0"/>
                        </a:spcBef>
                        <a:spcAft>
                          <a:spcPts val="0"/>
                        </a:spcAft>
                      </a:pP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工作生活平衡網</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員工協助方案</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 https://reurl.cc/k18Zbr</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729331294"/>
                  </a:ext>
                </a:extLst>
              </a:tr>
              <a:tr h="615866">
                <a:tc>
                  <a:txBody>
                    <a:bodyPr/>
                    <a:lstStyle/>
                    <a:p>
                      <a:pPr marL="0">
                        <a:lnSpc>
                          <a:spcPct val="100000"/>
                        </a:lnSpc>
                        <a:spcBef>
                          <a:spcPts val="0"/>
                        </a:spcBef>
                        <a:spcAft>
                          <a:spcPts val="0"/>
                        </a:spcAft>
                      </a:pPr>
                      <a:r>
                        <a:rPr lang="zh-TW" sz="1600" spc="170">
                          <a:effectLst/>
                          <a:latin typeface="Times New Roman" panose="02020603050405020304" pitchFamily="18" charset="0"/>
                          <a:ea typeface="標楷體" panose="03000509000000000000" pitchFamily="65" charset="-120"/>
                          <a:cs typeface="Times New Roman" panose="02020603050405020304" pitchFamily="18" charset="0"/>
                        </a:rPr>
                        <a:t>法律扶助基</a:t>
                      </a:r>
                      <a:endParaRPr lang="zh-TW" sz="1600">
                        <a:effectLst/>
                        <a:latin typeface="Times New Roman" panose="02020603050405020304" pitchFamily="18" charset="0"/>
                        <a:ea typeface="標楷體" panose="03000509000000000000" pitchFamily="65" charset="-120"/>
                        <a:cs typeface="Times New Roman" panose="02020603050405020304" pitchFamily="18" charset="0"/>
                      </a:endParaRPr>
                    </a:p>
                    <a:p>
                      <a:pPr marL="0">
                        <a:lnSpc>
                          <a:spcPct val="100000"/>
                        </a:lnSpc>
                        <a:spcBef>
                          <a:spcPts val="0"/>
                        </a:spcBef>
                        <a:spcAft>
                          <a:spcPts val="0"/>
                        </a:spcAft>
                      </a:pPr>
                      <a:r>
                        <a:rPr lang="zh-TW" sz="1600" spc="-25">
                          <a:effectLst/>
                          <a:latin typeface="Times New Roman" panose="02020603050405020304" pitchFamily="18" charset="0"/>
                          <a:ea typeface="標楷體" panose="03000509000000000000" pitchFamily="65" charset="-120"/>
                          <a:cs typeface="Times New Roman" panose="02020603050405020304" pitchFamily="18" charset="0"/>
                        </a:rPr>
                        <a:t>金會</a:t>
                      </a:r>
                      <a:endParaRPr lang="zh-TW" sz="16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0">
                        <a:lnSpc>
                          <a:spcPct val="100000"/>
                        </a:lnSpc>
                        <a:spcBef>
                          <a:spcPts val="0"/>
                        </a:spcBef>
                        <a:spcAft>
                          <a:spcPts val="0"/>
                        </a:spcAft>
                      </a:pPr>
                      <a:r>
                        <a:rPr lang="zh-TW" sz="1600" spc="-5" dirty="0">
                          <a:effectLst/>
                          <a:latin typeface="Times New Roman" panose="02020603050405020304" pitchFamily="18" charset="0"/>
                          <a:ea typeface="標楷體" panose="03000509000000000000" pitchFamily="65" charset="-120"/>
                          <a:cs typeface="Times New Roman" panose="02020603050405020304" pitchFamily="18" charset="0"/>
                        </a:rPr>
                        <a:t>民、刑法等相關法律問題。</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0">
                        <a:lnSpc>
                          <a:spcPct val="100000"/>
                        </a:lnSpc>
                        <a:spcBef>
                          <a:spcPts val="0"/>
                        </a:spcBef>
                        <a:spcAft>
                          <a:spcPts val="0"/>
                        </a:spcAft>
                      </a:pPr>
                      <a:r>
                        <a:rPr lang="en-US" sz="1600" dirty="0">
                          <a:effectLst/>
                          <a:latin typeface="Times New Roman" panose="02020603050405020304" pitchFamily="18" charset="0"/>
                          <a:ea typeface="標楷體" panose="03000509000000000000" pitchFamily="65" charset="-120"/>
                          <a:cs typeface="Times New Roman" panose="02020603050405020304" pitchFamily="18" charset="0"/>
                        </a:rPr>
                        <a:t>02-</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4128518</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a:lnSpc>
                          <a:spcPct val="100000"/>
                        </a:lnSpc>
                        <a:spcBef>
                          <a:spcPts val="0"/>
                        </a:spcBef>
                        <a:spcAft>
                          <a:spcPts val="0"/>
                        </a:spcAft>
                      </a:pPr>
                      <a:r>
                        <a:rPr lang="en-US" sz="1600" dirty="0">
                          <a:effectLst/>
                          <a:latin typeface="Times New Roman" panose="02020603050405020304" pitchFamily="18" charset="0"/>
                          <a:ea typeface="標楷體" panose="03000509000000000000" pitchFamily="65" charset="-120"/>
                          <a:cs typeface="Times New Roman" panose="02020603050405020304" pitchFamily="18" charset="0"/>
                        </a:rPr>
                        <a:t>02-</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23225255</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2223654633"/>
                  </a:ext>
                </a:extLst>
              </a:tr>
              <a:tr h="789507">
                <a:tc>
                  <a:txBody>
                    <a:bodyPr/>
                    <a:lstStyle/>
                    <a:p>
                      <a:pPr marL="0" marR="38100" algn="just">
                        <a:lnSpc>
                          <a:spcPct val="100000"/>
                        </a:lnSpc>
                        <a:spcBef>
                          <a:spcPts val="0"/>
                        </a:spcBef>
                        <a:spcAft>
                          <a:spcPts val="0"/>
                        </a:spcAft>
                      </a:pPr>
                      <a:r>
                        <a:rPr lang="zh-TW" sz="1600" spc="145">
                          <a:effectLst/>
                          <a:latin typeface="Times New Roman" panose="02020603050405020304" pitchFamily="18" charset="0"/>
                          <a:ea typeface="標楷體" panose="03000509000000000000" pitchFamily="65" charset="-120"/>
                          <a:cs typeface="Times New Roman" panose="02020603050405020304" pitchFamily="18" charset="0"/>
                        </a:rPr>
                        <a:t>公務人員保障暨培訓委</a:t>
                      </a:r>
                      <a:r>
                        <a:rPr lang="zh-TW" sz="1600" spc="-30">
                          <a:effectLst/>
                          <a:latin typeface="Times New Roman" panose="02020603050405020304" pitchFamily="18" charset="0"/>
                          <a:ea typeface="標楷體" panose="03000509000000000000" pitchFamily="65" charset="-120"/>
                          <a:cs typeface="Times New Roman" panose="02020603050405020304" pitchFamily="18" charset="0"/>
                        </a:rPr>
                        <a:t>員會</a:t>
                      </a:r>
                      <a:endParaRPr lang="zh-TW" sz="16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0" marR="62865">
                        <a:lnSpc>
                          <a:spcPct val="100000"/>
                        </a:lnSpc>
                        <a:spcBef>
                          <a:spcPts val="0"/>
                        </a:spcBef>
                        <a:spcAft>
                          <a:spcPts val="0"/>
                        </a:spcAft>
                      </a:pPr>
                      <a:r>
                        <a:rPr lang="zh-TW" sz="1600" spc="-10" dirty="0">
                          <a:effectLst/>
                          <a:latin typeface="Times New Roman" panose="02020603050405020304" pitchFamily="18" charset="0"/>
                          <a:ea typeface="標楷體" panose="03000509000000000000" pitchFamily="65" charset="-120"/>
                          <a:cs typeface="Times New Roman" panose="02020603050405020304" pitchFamily="18" charset="0"/>
                        </a:rPr>
                        <a:t>工作者兼具公務人員身分者之權益保障事項。</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marL="0">
                        <a:lnSpc>
                          <a:spcPct val="100000"/>
                        </a:lnSpc>
                        <a:spcBef>
                          <a:spcPts val="0"/>
                        </a:spcBef>
                        <a:spcAft>
                          <a:spcPts val="0"/>
                        </a:spcAft>
                      </a:pPr>
                      <a:r>
                        <a:rPr lang="en-US" sz="1600" dirty="0">
                          <a:effectLst/>
                          <a:latin typeface="Times New Roman" panose="02020603050405020304" pitchFamily="18" charset="0"/>
                          <a:ea typeface="標楷體" panose="03000509000000000000" pitchFamily="65" charset="-120"/>
                          <a:cs typeface="Times New Roman" panose="02020603050405020304" pitchFamily="18" charset="0"/>
                        </a:rPr>
                        <a:t>02-</a:t>
                      </a:r>
                      <a:r>
                        <a:rPr lang="en-US" sz="1600" spc="-10" dirty="0">
                          <a:effectLst/>
                          <a:latin typeface="Times New Roman" panose="02020603050405020304" pitchFamily="18" charset="0"/>
                          <a:ea typeface="標楷體" panose="03000509000000000000" pitchFamily="65" charset="-120"/>
                          <a:cs typeface="Times New Roman" panose="02020603050405020304" pitchFamily="18" charset="0"/>
                        </a:rPr>
                        <a:t>82367000</a:t>
                      </a:r>
                      <a:endParaRPr lang="zh-TW" sz="1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1259077500"/>
                  </a:ext>
                </a:extLst>
              </a:tr>
            </a:tbl>
          </a:graphicData>
        </a:graphic>
      </p:graphicFrame>
      <p:grpSp>
        <p:nvGrpSpPr>
          <p:cNvPr id="19" name="Group 11"/>
          <p:cNvGrpSpPr>
            <a:grpSpLocks/>
          </p:cNvGrpSpPr>
          <p:nvPr/>
        </p:nvGrpSpPr>
        <p:grpSpPr>
          <a:xfrm>
            <a:off x="11271249" y="1532540"/>
            <a:ext cx="539750" cy="539750"/>
            <a:chOff x="0" y="0"/>
            <a:chExt cx="539750" cy="539750"/>
          </a:xfrm>
        </p:grpSpPr>
        <p:pic>
          <p:nvPicPr>
            <p:cNvPr id="20" name="Image 12"/>
            <p:cNvPicPr/>
            <p:nvPr/>
          </p:nvPicPr>
          <p:blipFill>
            <a:blip r:embed="rId3" cstate="print"/>
            <a:stretch>
              <a:fillRect/>
            </a:stretch>
          </p:blipFill>
          <p:spPr>
            <a:xfrm>
              <a:off x="0" y="0"/>
              <a:ext cx="542925" cy="542925"/>
            </a:xfrm>
            <a:prstGeom prst="rect">
              <a:avLst/>
            </a:prstGeom>
          </p:spPr>
        </p:pic>
      </p:grpSp>
      <p:pic>
        <p:nvPicPr>
          <p:cNvPr id="3078" name="Imag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0585" y="3342300"/>
            <a:ext cx="1381125" cy="771525"/>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14"/>
          <p:cNvGrpSpPr>
            <a:grpSpLocks/>
          </p:cNvGrpSpPr>
          <p:nvPr/>
        </p:nvGrpSpPr>
        <p:grpSpPr>
          <a:xfrm>
            <a:off x="11064407" y="4453637"/>
            <a:ext cx="539750" cy="539750"/>
            <a:chOff x="0" y="0"/>
            <a:chExt cx="539750" cy="539750"/>
          </a:xfrm>
        </p:grpSpPr>
        <p:pic>
          <p:nvPicPr>
            <p:cNvPr id="33" name="Image 15"/>
            <p:cNvPicPr/>
            <p:nvPr/>
          </p:nvPicPr>
          <p:blipFill>
            <a:blip r:embed="rId5" cstate="print"/>
            <a:stretch>
              <a:fillRect/>
            </a:stretch>
          </p:blipFill>
          <p:spPr>
            <a:xfrm>
              <a:off x="0" y="0"/>
              <a:ext cx="539750" cy="539750"/>
            </a:xfrm>
            <a:prstGeom prst="rect">
              <a:avLst/>
            </a:prstGeom>
          </p:spPr>
        </p:pic>
      </p:grpSp>
      <p:pic>
        <p:nvPicPr>
          <p:cNvPr id="3075" name="Imag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81125" cy="771525"/>
          </a:xfrm>
          <a:prstGeom prst="rect">
            <a:avLst/>
          </a:prstGeom>
          <a:noFill/>
          <a:extLst>
            <a:ext uri="{909E8E84-426E-40DD-AFC4-6F175D3DCCD1}">
              <a14:hiddenFill xmlns:a14="http://schemas.microsoft.com/office/drawing/2010/main">
                <a:solidFill>
                  <a:srgbClr val="FFFFFF"/>
                </a:solidFill>
              </a14:hiddenFill>
            </a:ext>
          </a:extLst>
        </p:spPr>
      </p:pic>
      <p:grpSp>
        <p:nvGrpSpPr>
          <p:cNvPr id="3073" name="Group 14"/>
          <p:cNvGrpSpPr>
            <a:grpSpLocks/>
          </p:cNvGrpSpPr>
          <p:nvPr/>
        </p:nvGrpSpPr>
        <p:grpSpPr bwMode="auto">
          <a:xfrm>
            <a:off x="1984375" y="193675"/>
            <a:ext cx="539750" cy="539750"/>
            <a:chOff x="0" y="0"/>
            <a:chExt cx="5397" cy="5397"/>
          </a:xfrm>
        </p:grpSpPr>
      </p:grpSp>
    </p:spTree>
    <p:extLst>
      <p:ext uri="{BB962C8B-B14F-4D97-AF65-F5344CB8AC3E}">
        <p14:creationId xmlns:p14="http://schemas.microsoft.com/office/powerpoint/2010/main" val="315425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g2e9d1671f8f_0_0"/>
          <p:cNvPicPr preferRelativeResize="0">
            <a:picLocks noChangeAspect="1"/>
          </p:cNvPicPr>
          <p:nvPr/>
        </p:nvPicPr>
        <p:blipFill>
          <a:blip r:embed="rId3">
            <a:alphaModFix/>
          </a:blip>
          <a:stretch>
            <a:fillRect/>
          </a:stretch>
        </p:blipFill>
        <p:spPr>
          <a:xfrm>
            <a:off x="0" y="-1"/>
            <a:ext cx="12223991" cy="6876000"/>
          </a:xfrm>
          <a:prstGeom prst="rect">
            <a:avLst/>
          </a:prstGeom>
          <a:noFill/>
          <a:ln>
            <a:noFill/>
          </a:ln>
        </p:spPr>
      </p:pic>
      <p:pic>
        <p:nvPicPr>
          <p:cNvPr id="397" name="Google Shape;397;g2e9d1671f8f_0_0"/>
          <p:cNvPicPr preferRelativeResize="0"/>
          <p:nvPr/>
        </p:nvPicPr>
        <p:blipFill>
          <a:blip r:embed="rId4">
            <a:alphaModFix/>
          </a:blip>
          <a:stretch>
            <a:fillRect/>
          </a:stretch>
        </p:blipFill>
        <p:spPr>
          <a:xfrm>
            <a:off x="2114664" y="1429801"/>
            <a:ext cx="2161163" cy="434756"/>
          </a:xfrm>
          <a:prstGeom prst="rect">
            <a:avLst/>
          </a:prstGeom>
          <a:noFill/>
          <a:ln>
            <a:noFill/>
          </a:ln>
        </p:spPr>
      </p:pic>
      <p:sp>
        <p:nvSpPr>
          <p:cNvPr id="398" name="Google Shape;398;g2e9d1671f8f_0_0"/>
          <p:cNvSpPr txBox="1"/>
          <p:nvPr/>
        </p:nvSpPr>
        <p:spPr>
          <a:xfrm>
            <a:off x="2081963" y="2176107"/>
            <a:ext cx="3918600" cy="715558"/>
          </a:xfrm>
          <a:prstGeom prst="rect">
            <a:avLst/>
          </a:prstGeom>
          <a:noFill/>
          <a:ln>
            <a:noFill/>
          </a:ln>
        </p:spPr>
        <p:txBody>
          <a:bodyPr spcFirstLastPara="1" wrap="square" lIns="68569" tIns="68569" rIns="68569" bIns="68569" anchor="t" anchorCtr="0">
            <a:spAutoFit/>
          </a:bodyPr>
          <a:lstStyle/>
          <a:p>
            <a:r>
              <a:rPr lang="zh-TW" altLang="en-US" sz="3750" b="1"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心理健康宣導</a:t>
            </a:r>
            <a:endParaRPr sz="3750" b="1"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Noto Sans TC"/>
            </a:endParaRPr>
          </a:p>
        </p:txBody>
      </p:sp>
      <p:sp>
        <p:nvSpPr>
          <p:cNvPr id="399" name="Google Shape;399;g2e9d1671f8f_0_0"/>
          <p:cNvSpPr txBox="1"/>
          <p:nvPr/>
        </p:nvSpPr>
        <p:spPr>
          <a:xfrm>
            <a:off x="9167532" y="5210063"/>
            <a:ext cx="1393875" cy="323143"/>
          </a:xfrm>
          <a:prstGeom prst="rect">
            <a:avLst/>
          </a:prstGeom>
          <a:noFill/>
          <a:ln>
            <a:noFill/>
          </a:ln>
        </p:spPr>
        <p:txBody>
          <a:bodyPr spcFirstLastPara="1" wrap="square" lIns="68569" tIns="68569" rIns="68569" bIns="68569" anchor="t" anchorCtr="0">
            <a:spAutoFit/>
          </a:bodyPr>
          <a:lstStyle/>
          <a:p>
            <a:r>
              <a:rPr lang="en-US" sz="1200" b="1"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Avenir"/>
              </a:rPr>
              <a:t>NWDA </a:t>
            </a:r>
            <a:r>
              <a:rPr lang="en-US" altLang="zh-TW" sz="1200" b="1"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Avenir"/>
              </a:rPr>
              <a:t>2025</a:t>
            </a:r>
            <a:endParaRPr sz="1200" b="1"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sym typeface="Avenir"/>
            </a:endParaRPr>
          </a:p>
        </p:txBody>
      </p:sp>
      <p:pic>
        <p:nvPicPr>
          <p:cNvPr id="6" name="圖形 5" descr="心">
            <a:extLst>
              <a:ext uri="{FF2B5EF4-FFF2-40B4-BE49-F238E27FC236}">
                <a16:creationId xmlns:a16="http://schemas.microsoft.com/office/drawing/2014/main" id="{838701F2-B9CE-65B0-8ED6-0784BC3922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8642" y="2125188"/>
            <a:ext cx="2140740" cy="2140740"/>
          </a:xfrm>
          <a:prstGeom prst="rect">
            <a:avLst/>
          </a:prstGeom>
        </p:spPr>
      </p:pic>
    </p:spTree>
    <p:extLst>
      <p:ext uri="{BB962C8B-B14F-4D97-AF65-F5344CB8AC3E}">
        <p14:creationId xmlns:p14="http://schemas.microsoft.com/office/powerpoint/2010/main" val="2915277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96;g2e9d1671f8f_0_0">
            <a:extLst>
              <a:ext uri="{FF2B5EF4-FFF2-40B4-BE49-F238E27FC236}">
                <a16:creationId xmlns:a16="http://schemas.microsoft.com/office/drawing/2014/main" id="{B03BB01D-CE72-DD9A-FA24-79C7A2565B45}"/>
              </a:ext>
            </a:extLst>
          </p:cNvPr>
          <p:cNvPicPr preferRelativeResize="0">
            <a:picLocks noChangeAspect="1"/>
          </p:cNvPicPr>
          <p:nvPr/>
        </p:nvPicPr>
        <p:blipFill>
          <a:blip r:embed="rId3">
            <a:alphaModFix/>
          </a:blip>
          <a:stretch>
            <a:fillRect/>
          </a:stretch>
        </p:blipFill>
        <p:spPr>
          <a:xfrm>
            <a:off x="0" y="-1"/>
            <a:ext cx="12223991" cy="6876000"/>
          </a:xfrm>
          <a:prstGeom prst="rect">
            <a:avLst/>
          </a:prstGeom>
          <a:noFill/>
          <a:ln>
            <a:noFill/>
          </a:ln>
        </p:spPr>
      </p:pic>
      <p:sp>
        <p:nvSpPr>
          <p:cNvPr id="2" name="Title 1"/>
          <p:cNvSpPr>
            <a:spLocks noGrp="1"/>
          </p:cNvSpPr>
          <p:nvPr>
            <p:ph type="ctrTitle"/>
          </p:nvPr>
        </p:nvSpPr>
        <p:spPr>
          <a:xfrm>
            <a:off x="2209800" y="929699"/>
            <a:ext cx="7772400" cy="1470025"/>
          </a:xfrm>
        </p:spPr>
        <p:txBody>
          <a:bodyPr/>
          <a:lstStyle/>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心理健康宣導</a:t>
            </a:r>
          </a:p>
        </p:txBody>
      </p:sp>
      <p:sp>
        <p:nvSpPr>
          <p:cNvPr id="3" name="Subtitle 2"/>
          <p:cNvSpPr>
            <a:spLocks noGrp="1"/>
          </p:cNvSpPr>
          <p:nvPr>
            <p:ph type="subTitle" idx="1"/>
          </p:nvPr>
        </p:nvSpPr>
        <p:spPr>
          <a:xfrm>
            <a:off x="2710872" y="2703369"/>
            <a:ext cx="7086600" cy="2330449"/>
          </a:xfrm>
        </p:spPr>
        <p:txBody>
          <a:bodyPr>
            <a:norm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全民心理健康韌性計畫（</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2025-2030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心情溫度計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&amp;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心快活學習平台</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關心心理健康，從認識自己開始</a:t>
            </a:r>
          </a:p>
        </p:txBody>
      </p:sp>
      <p:pic>
        <p:nvPicPr>
          <p:cNvPr id="4" name="Picture 3" descr="心理健康可愛插圖1.png"/>
          <p:cNvPicPr>
            <a:picLocks noChangeAspect="1"/>
          </p:cNvPicPr>
          <p:nvPr/>
        </p:nvPicPr>
        <p:blipFill>
          <a:blip r:embed="rId4"/>
          <a:stretch>
            <a:fillRect/>
          </a:stretch>
        </p:blipFill>
        <p:spPr>
          <a:xfrm>
            <a:off x="-31991" y="0"/>
            <a:ext cx="2131003" cy="2131003"/>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96;g2e9d1671f8f_0_0">
            <a:extLst>
              <a:ext uri="{FF2B5EF4-FFF2-40B4-BE49-F238E27FC236}">
                <a16:creationId xmlns:a16="http://schemas.microsoft.com/office/drawing/2014/main" id="{7703EA80-D0F9-84FD-1E62-E5A13EA928FE}"/>
              </a:ext>
            </a:extLst>
          </p:cNvPr>
          <p:cNvPicPr preferRelativeResize="0">
            <a:picLocks noChangeAspect="1"/>
          </p:cNvPicPr>
          <p:nvPr/>
        </p:nvPicPr>
        <p:blipFill>
          <a:blip r:embed="rId2">
            <a:alphaModFix/>
          </a:blip>
          <a:stretch>
            <a:fillRect/>
          </a:stretch>
        </p:blipFill>
        <p:spPr>
          <a:xfrm>
            <a:off x="0" y="-1"/>
            <a:ext cx="12223991" cy="6876000"/>
          </a:xfrm>
          <a:prstGeom prst="rect">
            <a:avLst/>
          </a:prstGeom>
          <a:noFill/>
          <a:ln>
            <a:noFill/>
          </a:ln>
        </p:spPr>
      </p:pic>
      <p:sp>
        <p:nvSpPr>
          <p:cNvPr id="2" name="Title 1"/>
          <p:cNvSpPr>
            <a:spLocks noGrp="1"/>
          </p:cNvSpPr>
          <p:nvPr>
            <p:ph type="title"/>
          </p:nvPr>
        </p:nvSpPr>
        <p:spPr>
          <a:xfrm>
            <a:off x="2050473" y="636649"/>
            <a:ext cx="8229600" cy="1143000"/>
          </a:xfrm>
        </p:spPr>
        <p:txBody>
          <a:bodyPr/>
          <a:lstStyle/>
          <a:p>
            <a:r>
              <a:rPr b="1" dirty="0" err="1">
                <a:latin typeface="Times New Roman" panose="02020603050405020304" pitchFamily="18" charset="0"/>
                <a:ea typeface="標楷體" panose="03000509000000000000" pitchFamily="65" charset="-120"/>
                <a:cs typeface="Times New Roman" panose="02020603050405020304" pitchFamily="18" charset="0"/>
              </a:rPr>
              <a:t>簡報目錄</a:t>
            </a:r>
            <a:endParaRPr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Content Placeholder 2"/>
          <p:cNvSpPr>
            <a:spLocks noGrp="1"/>
          </p:cNvSpPr>
          <p:nvPr>
            <p:ph idx="1"/>
          </p:nvPr>
        </p:nvSpPr>
        <p:spPr>
          <a:xfrm>
            <a:off x="2050473" y="1669313"/>
            <a:ext cx="5740400" cy="2135772"/>
          </a:xfrm>
        </p:spPr>
        <p:txBody>
          <a:bodyPr/>
          <a:lstStyle/>
          <a:p>
            <a:r>
              <a:rPr dirty="0">
                <a:latin typeface="Times New Roman" panose="02020603050405020304" pitchFamily="18" charset="0"/>
                <a:ea typeface="標楷體" panose="03000509000000000000" pitchFamily="65" charset="-120"/>
                <a:cs typeface="Times New Roman" panose="02020603050405020304" pitchFamily="18" charset="0"/>
              </a:rPr>
              <a:t>1. </a:t>
            </a:r>
            <a:r>
              <a:rPr dirty="0" err="1">
                <a:latin typeface="Times New Roman" panose="02020603050405020304" pitchFamily="18" charset="0"/>
                <a:ea typeface="標楷體" panose="03000509000000000000" pitchFamily="65" charset="-120"/>
                <a:cs typeface="Times New Roman" panose="02020603050405020304" pitchFamily="18" charset="0"/>
              </a:rPr>
              <a:t>引言</a:t>
            </a:r>
            <a:endParaRPr dirty="0">
              <a:latin typeface="Times New Roman" panose="02020603050405020304" pitchFamily="18" charset="0"/>
              <a:ea typeface="標楷體" panose="03000509000000000000" pitchFamily="65" charset="-120"/>
              <a:cs typeface="Times New Roman" panose="02020603050405020304" pitchFamily="18" charset="0"/>
            </a:endParaRPr>
          </a:p>
          <a:p>
            <a:r>
              <a:rPr dirty="0">
                <a:latin typeface="Times New Roman" panose="02020603050405020304" pitchFamily="18" charset="0"/>
                <a:ea typeface="標楷體" panose="03000509000000000000" pitchFamily="65" charset="-120"/>
                <a:cs typeface="Times New Roman" panose="02020603050405020304" pitchFamily="18" charset="0"/>
              </a:rPr>
              <a:t>2. </a:t>
            </a:r>
            <a:r>
              <a:rPr dirty="0" err="1">
                <a:latin typeface="Times New Roman" panose="02020603050405020304" pitchFamily="18" charset="0"/>
                <a:ea typeface="標楷體" panose="03000509000000000000" pitchFamily="65" charset="-120"/>
                <a:cs typeface="Times New Roman" panose="02020603050405020304" pitchFamily="18" charset="0"/>
              </a:rPr>
              <a:t>心情溫度計介紹</a:t>
            </a:r>
            <a:endParaRPr dirty="0">
              <a:latin typeface="Times New Roman" panose="02020603050405020304" pitchFamily="18" charset="0"/>
              <a:ea typeface="標楷體" panose="03000509000000000000" pitchFamily="65" charset="-120"/>
              <a:cs typeface="Times New Roman" panose="02020603050405020304" pitchFamily="18" charset="0"/>
            </a:endParaRPr>
          </a:p>
          <a:p>
            <a:r>
              <a:rPr dirty="0">
                <a:latin typeface="Times New Roman" panose="02020603050405020304" pitchFamily="18" charset="0"/>
                <a:ea typeface="標楷體" panose="03000509000000000000" pitchFamily="65" charset="-120"/>
                <a:cs typeface="Times New Roman" panose="02020603050405020304" pitchFamily="18" charset="0"/>
              </a:rPr>
              <a:t>3. </a:t>
            </a:r>
            <a:r>
              <a:rPr dirty="0" err="1">
                <a:latin typeface="Times New Roman" panose="02020603050405020304" pitchFamily="18" charset="0"/>
                <a:ea typeface="標楷體" panose="03000509000000000000" pitchFamily="65" charset="-120"/>
                <a:cs typeface="Times New Roman" panose="02020603050405020304" pitchFamily="18" charset="0"/>
              </a:rPr>
              <a:t>心快活學習平台介紹</a:t>
            </a:r>
            <a:endParaRPr dirty="0">
              <a:latin typeface="Times New Roman" panose="02020603050405020304" pitchFamily="18" charset="0"/>
              <a:ea typeface="標楷體" panose="03000509000000000000" pitchFamily="65" charset="-120"/>
              <a:cs typeface="Times New Roman" panose="02020603050405020304" pitchFamily="18" charset="0"/>
            </a:endParaRPr>
          </a:p>
          <a:p>
            <a:r>
              <a:rPr dirty="0">
                <a:latin typeface="Times New Roman" panose="02020603050405020304" pitchFamily="18" charset="0"/>
                <a:ea typeface="標楷體" panose="03000509000000000000" pitchFamily="65" charset="-120"/>
                <a:cs typeface="Times New Roman" panose="02020603050405020304" pitchFamily="18" charset="0"/>
              </a:rPr>
              <a:t>4. </a:t>
            </a:r>
            <a:r>
              <a:rPr dirty="0" err="1">
                <a:latin typeface="Times New Roman" panose="02020603050405020304" pitchFamily="18" charset="0"/>
                <a:ea typeface="標楷體" panose="03000509000000000000" pitchFamily="65" charset="-120"/>
                <a:cs typeface="Times New Roman" panose="02020603050405020304" pitchFamily="18" charset="0"/>
              </a:rPr>
              <a:t>總結與行動呼籲</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Picture 3" descr="心理健康可愛插圖1.png"/>
          <p:cNvPicPr>
            <a:picLocks noChangeAspect="1"/>
          </p:cNvPicPr>
          <p:nvPr/>
        </p:nvPicPr>
        <p:blipFill>
          <a:blip r:embed="rId3"/>
          <a:stretch>
            <a:fillRect/>
          </a:stretch>
        </p:blipFill>
        <p:spPr>
          <a:xfrm>
            <a:off x="0" y="0"/>
            <a:ext cx="2050473" cy="205047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96;g2e9d1671f8f_0_0">
            <a:extLst>
              <a:ext uri="{FF2B5EF4-FFF2-40B4-BE49-F238E27FC236}">
                <a16:creationId xmlns:a16="http://schemas.microsoft.com/office/drawing/2014/main" id="{5319F6D8-E0E5-70F4-AF83-B1EB1F099D4A}"/>
              </a:ext>
            </a:extLst>
          </p:cNvPr>
          <p:cNvPicPr preferRelativeResize="0">
            <a:picLocks noChangeAspect="1"/>
          </p:cNvPicPr>
          <p:nvPr/>
        </p:nvPicPr>
        <p:blipFill>
          <a:blip r:embed="rId2">
            <a:alphaModFix/>
          </a:blip>
          <a:stretch>
            <a:fillRect/>
          </a:stretch>
        </p:blipFill>
        <p:spPr>
          <a:xfrm>
            <a:off x="0" y="-1"/>
            <a:ext cx="12223991" cy="6876000"/>
          </a:xfrm>
          <a:prstGeom prst="rect">
            <a:avLst/>
          </a:prstGeom>
          <a:noFill/>
          <a:ln>
            <a:noFill/>
          </a:ln>
        </p:spPr>
      </p:pic>
      <p:sp>
        <p:nvSpPr>
          <p:cNvPr id="2" name="Title 1"/>
          <p:cNvSpPr>
            <a:spLocks noGrp="1"/>
          </p:cNvSpPr>
          <p:nvPr>
            <p:ph type="title"/>
          </p:nvPr>
        </p:nvSpPr>
        <p:spPr/>
        <p:txBody>
          <a:bodyPr/>
          <a:lstStyle/>
          <a:p>
            <a:r>
              <a:rPr b="1" dirty="0">
                <a:latin typeface="Times New Roman" panose="02020603050405020304" pitchFamily="18" charset="0"/>
                <a:ea typeface="標楷體" panose="03000509000000000000" pitchFamily="65" charset="-120"/>
                <a:cs typeface="Times New Roman" panose="02020603050405020304" pitchFamily="18" charset="0"/>
              </a:rPr>
              <a:t>💡 </a:t>
            </a:r>
            <a:r>
              <a:rPr b="1" dirty="0" err="1">
                <a:latin typeface="Times New Roman" panose="02020603050405020304" pitchFamily="18" charset="0"/>
                <a:ea typeface="標楷體" panose="03000509000000000000" pitchFamily="65" charset="-120"/>
                <a:cs typeface="Times New Roman" panose="02020603050405020304" pitchFamily="18" charset="0"/>
              </a:rPr>
              <a:t>引言</a:t>
            </a:r>
            <a:endParaRPr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Content Placeholder 2"/>
          <p:cNvSpPr>
            <a:spLocks noGrp="1"/>
          </p:cNvSpPr>
          <p:nvPr>
            <p:ph idx="1"/>
          </p:nvPr>
        </p:nvSpPr>
        <p:spPr>
          <a:xfrm>
            <a:off x="418012" y="1488871"/>
            <a:ext cx="11647294" cy="1940130"/>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你</a:t>
            </a:r>
            <a:r>
              <a:rPr dirty="0" err="1">
                <a:latin typeface="Times New Roman" panose="02020603050405020304" pitchFamily="18" charset="0"/>
                <a:ea typeface="標楷體" panose="03000509000000000000" pitchFamily="65" charset="-120"/>
                <a:cs typeface="Times New Roman" panose="02020603050405020304" pitchFamily="18" charset="0"/>
              </a:rPr>
              <a:t>是否曾經覺得壓力很大，卻不知道如何調適</a:t>
            </a:r>
            <a:r>
              <a:rPr dirty="0">
                <a:latin typeface="Times New Roman" panose="02020603050405020304" pitchFamily="18" charset="0"/>
                <a:ea typeface="標楷體" panose="03000509000000000000" pitchFamily="65" charset="-120"/>
                <a:cs typeface="Times New Roman" panose="02020603050405020304" pitchFamily="18" charset="0"/>
              </a:rPr>
              <a:t>？</a:t>
            </a:r>
          </a:p>
          <a:p>
            <a:r>
              <a:rPr dirty="0" err="1">
                <a:latin typeface="Times New Roman" panose="02020603050405020304" pitchFamily="18" charset="0"/>
                <a:ea typeface="標楷體" panose="03000509000000000000" pitchFamily="65" charset="-120"/>
                <a:cs typeface="Times New Roman" panose="02020603050405020304" pitchFamily="18" charset="0"/>
              </a:rPr>
              <a:t>根據研究，台灣約</a:t>
            </a:r>
            <a:r>
              <a:rPr dirty="0">
                <a:latin typeface="Times New Roman" panose="02020603050405020304" pitchFamily="18" charset="0"/>
                <a:ea typeface="標楷體" panose="03000509000000000000" pitchFamily="65" charset="-120"/>
                <a:cs typeface="Times New Roman" panose="02020603050405020304" pitchFamily="18" charset="0"/>
              </a:rPr>
              <a:t> 1/3 </a:t>
            </a:r>
            <a:r>
              <a:rPr dirty="0" err="1">
                <a:latin typeface="Times New Roman" panose="02020603050405020304" pitchFamily="18" charset="0"/>
                <a:ea typeface="標楷體" panose="03000509000000000000" pitchFamily="65" charset="-120"/>
                <a:cs typeface="Times New Roman" panose="02020603050405020304" pitchFamily="18" charset="0"/>
              </a:rPr>
              <a:t>的人口每年有心理壓力困擾但多數人沒有尋求幫助</a:t>
            </a:r>
            <a:endParaRPr dirty="0">
              <a:latin typeface="Times New Roman" panose="02020603050405020304" pitchFamily="18" charset="0"/>
              <a:ea typeface="標楷體" panose="03000509000000000000" pitchFamily="65" charset="-120"/>
              <a:cs typeface="Times New Roman" panose="02020603050405020304" pitchFamily="18" charset="0"/>
            </a:endParaRPr>
          </a:p>
          <a:p>
            <a:r>
              <a:rPr dirty="0" err="1">
                <a:latin typeface="Times New Roman" panose="02020603050405020304" pitchFamily="18" charset="0"/>
                <a:ea typeface="標楷體" panose="03000509000000000000" pitchFamily="65" charset="-120"/>
                <a:cs typeface="Times New Roman" panose="02020603050405020304" pitchFamily="18" charset="0"/>
              </a:rPr>
              <a:t>今天介紹兩個心理健康工具，幫助你關心自己的心理狀態</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圖形 2" descr="跳動的心 以實心填滿">
            <a:extLst>
              <a:ext uri="{FF2B5EF4-FFF2-40B4-BE49-F238E27FC236}">
                <a16:creationId xmlns:a16="http://schemas.microsoft.com/office/drawing/2014/main" id="{10F00E6A-B599-6DE8-BB47-9B467D9D690B}"/>
              </a:ext>
            </a:extLst>
          </p:cNvPr>
          <p:cNvSpPr/>
          <p:nvPr/>
        </p:nvSpPr>
        <p:spPr>
          <a:xfrm>
            <a:off x="103182" y="153180"/>
            <a:ext cx="647074" cy="613772"/>
          </a:xfrm>
          <a:custGeom>
            <a:avLst/>
            <a:gdLst>
              <a:gd name="connsiteX0" fmla="*/ 325917 w 647074"/>
              <a:gd name="connsiteY0" fmla="*/ 611677 h 613772"/>
              <a:gd name="connsiteX1" fmla="*/ 445265 w 647074"/>
              <a:gd name="connsiteY1" fmla="*/ 505854 h 613772"/>
              <a:gd name="connsiteX2" fmla="*/ 589378 w 647074"/>
              <a:gd name="connsiteY2" fmla="*/ 331928 h 613772"/>
              <a:gd name="connsiteX3" fmla="*/ 638813 w 647074"/>
              <a:gd name="connsiteY3" fmla="*/ 118187 h 613772"/>
              <a:gd name="connsiteX4" fmla="*/ 497557 w 647074"/>
              <a:gd name="connsiteY4" fmla="*/ 648 h 613772"/>
              <a:gd name="connsiteX5" fmla="*/ 323250 w 647074"/>
              <a:gd name="connsiteY5" fmla="*/ 127902 h 613772"/>
              <a:gd name="connsiteX6" fmla="*/ 169040 w 647074"/>
              <a:gd name="connsiteY6" fmla="*/ 267 h 613772"/>
              <a:gd name="connsiteX7" fmla="*/ 15878 w 647074"/>
              <a:gd name="connsiteY7" fmla="*/ 98565 h 613772"/>
              <a:gd name="connsiteX8" fmla="*/ 46167 w 647074"/>
              <a:gd name="connsiteY8" fmla="*/ 313640 h 613772"/>
              <a:gd name="connsiteX9" fmla="*/ 188471 w 647074"/>
              <a:gd name="connsiteY9" fmla="*/ 493091 h 613772"/>
              <a:gd name="connsiteX10" fmla="*/ 323250 w 647074"/>
              <a:gd name="connsiteY10" fmla="*/ 613773 h 613772"/>
              <a:gd name="connsiteX11" fmla="*/ 170850 w 647074"/>
              <a:gd name="connsiteY11" fmla="*/ 287827 h 613772"/>
              <a:gd name="connsiteX12" fmla="*/ 199425 w 647074"/>
              <a:gd name="connsiteY12" fmla="*/ 202102 h 613772"/>
              <a:gd name="connsiteX13" fmla="*/ 216379 w 647074"/>
              <a:gd name="connsiteY13" fmla="*/ 151143 h 613772"/>
              <a:gd name="connsiteX14" fmla="*/ 245811 w 647074"/>
              <a:gd name="connsiteY14" fmla="*/ 127807 h 613772"/>
              <a:gd name="connsiteX15" fmla="*/ 259432 w 647074"/>
              <a:gd name="connsiteY15" fmla="*/ 153906 h 613772"/>
              <a:gd name="connsiteX16" fmla="*/ 267338 w 647074"/>
              <a:gd name="connsiteY16" fmla="*/ 196101 h 613772"/>
              <a:gd name="connsiteX17" fmla="*/ 290198 w 647074"/>
              <a:gd name="connsiteY17" fmla="*/ 318021 h 613772"/>
              <a:gd name="connsiteX18" fmla="*/ 305343 w 647074"/>
              <a:gd name="connsiteY18" fmla="*/ 398984 h 613772"/>
              <a:gd name="connsiteX19" fmla="*/ 360588 w 647074"/>
              <a:gd name="connsiteY19" fmla="*/ 252870 h 613772"/>
              <a:gd name="connsiteX20" fmla="*/ 372780 w 647074"/>
              <a:gd name="connsiteY20" fmla="*/ 220676 h 613772"/>
              <a:gd name="connsiteX21" fmla="*/ 391830 w 647074"/>
              <a:gd name="connsiteY21" fmla="*/ 200578 h 613772"/>
              <a:gd name="connsiteX22" fmla="*/ 414785 w 647074"/>
              <a:gd name="connsiteY22" fmla="*/ 223438 h 613772"/>
              <a:gd name="connsiteX23" fmla="*/ 426501 w 647074"/>
              <a:gd name="connsiteY23" fmla="*/ 263634 h 613772"/>
              <a:gd name="connsiteX24" fmla="*/ 449742 w 647074"/>
              <a:gd name="connsiteY24" fmla="*/ 343548 h 613772"/>
              <a:gd name="connsiteX25" fmla="*/ 472697 w 647074"/>
              <a:gd name="connsiteY25" fmla="*/ 318307 h 613772"/>
              <a:gd name="connsiteX26" fmla="*/ 497367 w 647074"/>
              <a:gd name="connsiteY26" fmla="*/ 291828 h 613772"/>
              <a:gd name="connsiteX27" fmla="*/ 535467 w 647074"/>
              <a:gd name="connsiteY27" fmla="*/ 288208 h 613772"/>
              <a:gd name="connsiteX28" fmla="*/ 570900 w 647074"/>
              <a:gd name="connsiteY28" fmla="*/ 288208 h 613772"/>
              <a:gd name="connsiteX29" fmla="*/ 547563 w 647074"/>
              <a:gd name="connsiteY29" fmla="*/ 326308 h 613772"/>
              <a:gd name="connsiteX30" fmla="*/ 516607 w 647074"/>
              <a:gd name="connsiteY30" fmla="*/ 326308 h 613772"/>
              <a:gd name="connsiteX31" fmla="*/ 455361 w 647074"/>
              <a:gd name="connsiteY31" fmla="*/ 393745 h 613772"/>
              <a:gd name="connsiteX32" fmla="*/ 428527 w 647074"/>
              <a:gd name="connsiteY32" fmla="*/ 396129 h 613772"/>
              <a:gd name="connsiteX33" fmla="*/ 424500 w 647074"/>
              <a:gd name="connsiteY33" fmla="*/ 391459 h 613772"/>
              <a:gd name="connsiteX34" fmla="*/ 420024 w 647074"/>
              <a:gd name="connsiteY34" fmla="*/ 378505 h 613772"/>
              <a:gd name="connsiteX35" fmla="*/ 404117 w 647074"/>
              <a:gd name="connsiteY35" fmla="*/ 324117 h 613772"/>
              <a:gd name="connsiteX36" fmla="*/ 391163 w 647074"/>
              <a:gd name="connsiteY36" fmla="*/ 279540 h 613772"/>
              <a:gd name="connsiteX37" fmla="*/ 318487 w 647074"/>
              <a:gd name="connsiteY37" fmla="*/ 471660 h 613772"/>
              <a:gd name="connsiteX38" fmla="*/ 309819 w 647074"/>
              <a:gd name="connsiteY38" fmla="*/ 484804 h 613772"/>
              <a:gd name="connsiteX39" fmla="*/ 283331 w 647074"/>
              <a:gd name="connsiteY39" fmla="*/ 479888 h 613772"/>
              <a:gd name="connsiteX40" fmla="*/ 280292 w 647074"/>
              <a:gd name="connsiteY40" fmla="*/ 472517 h 613772"/>
              <a:gd name="connsiteX41" fmla="*/ 275244 w 647074"/>
              <a:gd name="connsiteY41" fmla="*/ 445847 h 613772"/>
              <a:gd name="connsiteX42" fmla="*/ 251145 w 647074"/>
              <a:gd name="connsiteY42" fmla="*/ 317259 h 613772"/>
              <a:gd name="connsiteX43" fmla="*/ 233143 w 647074"/>
              <a:gd name="connsiteY43" fmla="*/ 221152 h 613772"/>
              <a:gd name="connsiteX44" fmla="*/ 206283 w 647074"/>
              <a:gd name="connsiteY44" fmla="*/ 301829 h 613772"/>
              <a:gd name="connsiteX45" fmla="*/ 183518 w 647074"/>
              <a:gd name="connsiteY45" fmla="*/ 326308 h 613772"/>
              <a:gd name="connsiteX46" fmla="*/ 141513 w 647074"/>
              <a:gd name="connsiteY46" fmla="*/ 326308 h 613772"/>
              <a:gd name="connsiteX47" fmla="*/ 98650 w 647074"/>
              <a:gd name="connsiteY47" fmla="*/ 326308 h 613772"/>
              <a:gd name="connsiteX48" fmla="*/ 75314 w 647074"/>
              <a:gd name="connsiteY48" fmla="*/ 288208 h 613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7074" h="613772">
                <a:moveTo>
                  <a:pt x="325917" y="611677"/>
                </a:moveTo>
                <a:cubicBezTo>
                  <a:pt x="367682" y="578705"/>
                  <a:pt x="407530" y="543373"/>
                  <a:pt x="445265" y="505854"/>
                </a:cubicBezTo>
                <a:cubicBezTo>
                  <a:pt x="499966" y="453739"/>
                  <a:pt x="548337" y="395362"/>
                  <a:pt x="589378" y="331928"/>
                </a:cubicBezTo>
                <a:cubicBezTo>
                  <a:pt x="627478" y="270587"/>
                  <a:pt x="663864" y="190958"/>
                  <a:pt x="638813" y="118187"/>
                </a:cubicBezTo>
                <a:cubicBezTo>
                  <a:pt x="618525" y="57989"/>
                  <a:pt x="562232" y="6840"/>
                  <a:pt x="497557" y="648"/>
                </a:cubicBezTo>
                <a:cubicBezTo>
                  <a:pt x="415833" y="-7448"/>
                  <a:pt x="356682" y="61704"/>
                  <a:pt x="323250" y="127902"/>
                </a:cubicBezTo>
                <a:cubicBezTo>
                  <a:pt x="292674" y="67323"/>
                  <a:pt x="242097" y="4839"/>
                  <a:pt x="169040" y="267"/>
                </a:cubicBezTo>
                <a:cubicBezTo>
                  <a:pt x="104175" y="-3733"/>
                  <a:pt x="43786" y="41892"/>
                  <a:pt x="15878" y="98565"/>
                </a:cubicBezTo>
                <a:cubicBezTo>
                  <a:pt x="-19079" y="169717"/>
                  <a:pt x="9401" y="249727"/>
                  <a:pt x="46167" y="313640"/>
                </a:cubicBezTo>
                <a:cubicBezTo>
                  <a:pt x="84267" y="380315"/>
                  <a:pt x="134940" y="438894"/>
                  <a:pt x="188471" y="493091"/>
                </a:cubicBezTo>
                <a:cubicBezTo>
                  <a:pt x="230670" y="536264"/>
                  <a:pt x="275695" y="576580"/>
                  <a:pt x="323250" y="613773"/>
                </a:cubicBezTo>
                <a:close/>
                <a:moveTo>
                  <a:pt x="170850" y="287827"/>
                </a:moveTo>
                <a:lnTo>
                  <a:pt x="199425" y="202102"/>
                </a:lnTo>
                <a:lnTo>
                  <a:pt x="216379" y="151143"/>
                </a:lnTo>
                <a:cubicBezTo>
                  <a:pt x="220761" y="137904"/>
                  <a:pt x="227523" y="120187"/>
                  <a:pt x="245811" y="127807"/>
                </a:cubicBezTo>
                <a:cubicBezTo>
                  <a:pt x="256860" y="132474"/>
                  <a:pt x="257527" y="143904"/>
                  <a:pt x="259432" y="153906"/>
                </a:cubicBezTo>
                <a:lnTo>
                  <a:pt x="267338" y="196101"/>
                </a:lnTo>
                <a:lnTo>
                  <a:pt x="290198" y="318021"/>
                </a:lnTo>
                <a:lnTo>
                  <a:pt x="305343" y="398984"/>
                </a:lnTo>
                <a:lnTo>
                  <a:pt x="360588" y="252870"/>
                </a:lnTo>
                <a:lnTo>
                  <a:pt x="372780" y="220676"/>
                </a:lnTo>
                <a:cubicBezTo>
                  <a:pt x="376304" y="211151"/>
                  <a:pt x="379923" y="201626"/>
                  <a:pt x="391830" y="200578"/>
                </a:cubicBezTo>
                <a:cubicBezTo>
                  <a:pt x="406974" y="199054"/>
                  <a:pt x="411451" y="212008"/>
                  <a:pt x="414785" y="223438"/>
                </a:cubicBezTo>
                <a:lnTo>
                  <a:pt x="426501" y="263634"/>
                </a:lnTo>
                <a:lnTo>
                  <a:pt x="449742" y="343548"/>
                </a:lnTo>
                <a:lnTo>
                  <a:pt x="472697" y="318307"/>
                </a:lnTo>
                <a:cubicBezTo>
                  <a:pt x="480040" y="308699"/>
                  <a:pt x="488302" y="299831"/>
                  <a:pt x="497367" y="291828"/>
                </a:cubicBezTo>
                <a:cubicBezTo>
                  <a:pt x="506892" y="285160"/>
                  <a:pt x="524513" y="288208"/>
                  <a:pt x="535467" y="288208"/>
                </a:cubicBezTo>
                <a:lnTo>
                  <a:pt x="570900" y="288208"/>
                </a:lnTo>
                <a:cubicBezTo>
                  <a:pt x="563851" y="300876"/>
                  <a:pt x="556041" y="313640"/>
                  <a:pt x="547563" y="326308"/>
                </a:cubicBezTo>
                <a:lnTo>
                  <a:pt x="516607" y="326308"/>
                </a:lnTo>
                <a:cubicBezTo>
                  <a:pt x="496319" y="348692"/>
                  <a:pt x="476888" y="372504"/>
                  <a:pt x="455361" y="393745"/>
                </a:cubicBezTo>
                <a:cubicBezTo>
                  <a:pt x="448609" y="401814"/>
                  <a:pt x="436595" y="402882"/>
                  <a:pt x="428527" y="396129"/>
                </a:cubicBezTo>
                <a:cubicBezTo>
                  <a:pt x="426940" y="394802"/>
                  <a:pt x="425580" y="393224"/>
                  <a:pt x="424500" y="391459"/>
                </a:cubicBezTo>
                <a:cubicBezTo>
                  <a:pt x="422431" y="387363"/>
                  <a:pt x="420925" y="383006"/>
                  <a:pt x="420024" y="378505"/>
                </a:cubicBezTo>
                <a:lnTo>
                  <a:pt x="404117" y="324117"/>
                </a:lnTo>
                <a:lnTo>
                  <a:pt x="391163" y="279540"/>
                </a:lnTo>
                <a:cubicBezTo>
                  <a:pt x="366874" y="343644"/>
                  <a:pt x="343538" y="407842"/>
                  <a:pt x="318487" y="471660"/>
                </a:cubicBezTo>
                <a:cubicBezTo>
                  <a:pt x="317086" y="476858"/>
                  <a:pt x="314047" y="481469"/>
                  <a:pt x="309819" y="484804"/>
                </a:cubicBezTo>
                <a:cubicBezTo>
                  <a:pt x="301147" y="490761"/>
                  <a:pt x="289288" y="488560"/>
                  <a:pt x="283331" y="479888"/>
                </a:cubicBezTo>
                <a:cubicBezTo>
                  <a:pt x="281809" y="477673"/>
                  <a:pt x="280774" y="475161"/>
                  <a:pt x="280292" y="472517"/>
                </a:cubicBezTo>
                <a:cubicBezTo>
                  <a:pt x="278101" y="463754"/>
                  <a:pt x="276958" y="454610"/>
                  <a:pt x="275244" y="445847"/>
                </a:cubicBezTo>
                <a:lnTo>
                  <a:pt x="251145" y="317259"/>
                </a:lnTo>
                <a:lnTo>
                  <a:pt x="233143" y="221152"/>
                </a:lnTo>
                <a:lnTo>
                  <a:pt x="206283" y="301829"/>
                </a:lnTo>
                <a:cubicBezTo>
                  <a:pt x="202187" y="313830"/>
                  <a:pt x="198948" y="325546"/>
                  <a:pt x="183518" y="326308"/>
                </a:cubicBezTo>
                <a:cubicBezTo>
                  <a:pt x="169516" y="326975"/>
                  <a:pt x="155419" y="326308"/>
                  <a:pt x="141513" y="326308"/>
                </a:cubicBezTo>
                <a:lnTo>
                  <a:pt x="98650" y="326308"/>
                </a:lnTo>
                <a:cubicBezTo>
                  <a:pt x="90268" y="313640"/>
                  <a:pt x="82362" y="300876"/>
                  <a:pt x="75314" y="288208"/>
                </a:cubicBezTo>
                <a:close/>
              </a:path>
            </a:pathLst>
          </a:custGeom>
          <a:solidFill>
            <a:srgbClr val="FF0000"/>
          </a:solidFill>
          <a:ln w="9525" cap="flat">
            <a:noFill/>
            <a:prstDash val="solid"/>
            <a:miter/>
          </a:ln>
          <a:effectLst>
            <a:glow rad="127000">
              <a:schemeClr val="accent1">
                <a:lumMod val="20000"/>
                <a:lumOff val="80000"/>
              </a:schemeClr>
            </a:glow>
          </a:effectLst>
        </p:spPr>
        <p:txBody>
          <a:bodyPr rtlCol="0" anchor="ct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96;g2e9d1671f8f_0_0">
            <a:extLst>
              <a:ext uri="{FF2B5EF4-FFF2-40B4-BE49-F238E27FC236}">
                <a16:creationId xmlns:a16="http://schemas.microsoft.com/office/drawing/2014/main" id="{5214355B-8B43-039D-1A55-499D4F1F704F}"/>
              </a:ext>
            </a:extLst>
          </p:cNvPr>
          <p:cNvPicPr preferRelativeResize="0">
            <a:picLocks noChangeAspect="1"/>
          </p:cNvPicPr>
          <p:nvPr/>
        </p:nvPicPr>
        <p:blipFill>
          <a:blip r:embed="rId2">
            <a:alphaModFix/>
          </a:blip>
          <a:stretch>
            <a:fillRect/>
          </a:stretch>
        </p:blipFill>
        <p:spPr>
          <a:xfrm>
            <a:off x="0" y="-1"/>
            <a:ext cx="12223991" cy="6876000"/>
          </a:xfrm>
          <a:prstGeom prst="rect">
            <a:avLst/>
          </a:prstGeom>
          <a:noFill/>
          <a:ln>
            <a:noFill/>
          </a:ln>
        </p:spPr>
      </p:pic>
      <p:sp>
        <p:nvSpPr>
          <p:cNvPr id="2" name="Title 1"/>
          <p:cNvSpPr>
            <a:spLocks noGrp="1"/>
          </p:cNvSpPr>
          <p:nvPr>
            <p:ph type="title"/>
          </p:nvPr>
        </p:nvSpPr>
        <p:spPr/>
        <p:txBody>
          <a:bodyPr/>
          <a:lstStyle/>
          <a:p>
            <a:r>
              <a:rPr dirty="0">
                <a:latin typeface="Times New Roman" panose="02020603050405020304" pitchFamily="18" charset="0"/>
                <a:ea typeface="標楷體" panose="03000509000000000000" pitchFamily="65" charset="-120"/>
                <a:cs typeface="Times New Roman" panose="02020603050405020304" pitchFamily="18" charset="0"/>
              </a:rPr>
              <a:t>📊 </a:t>
            </a:r>
            <a:r>
              <a:rPr b="1" dirty="0" err="1">
                <a:latin typeface="Times New Roman" panose="02020603050405020304" pitchFamily="18" charset="0"/>
                <a:ea typeface="標楷體" panose="03000509000000000000" pitchFamily="65" charset="-120"/>
                <a:cs typeface="Times New Roman" panose="02020603050405020304" pitchFamily="18" charset="0"/>
              </a:rPr>
              <a:t>心情溫度計是什麼</a:t>
            </a:r>
            <a:r>
              <a:rPr b="1" dirty="0">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3" name="Content Placeholder 2"/>
          <p:cNvSpPr>
            <a:spLocks noGrp="1"/>
          </p:cNvSpPr>
          <p:nvPr>
            <p:ph idx="1"/>
          </p:nvPr>
        </p:nvSpPr>
        <p:spPr>
          <a:xfrm>
            <a:off x="1300067" y="1498861"/>
            <a:ext cx="7655397" cy="1507510"/>
          </a:xfrm>
        </p:spPr>
        <p:txBody>
          <a:bodyPr/>
          <a:lstStyle/>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一個簡單的心理健康篩檢工具</a:t>
            </a:r>
            <a:endParaRPr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透過</a:t>
            </a:r>
            <a:r>
              <a:rPr dirty="0">
                <a:latin typeface="Times New Roman" panose="02020603050405020304" pitchFamily="18" charset="0"/>
                <a:ea typeface="標楷體" panose="03000509000000000000" pitchFamily="65" charset="-120"/>
                <a:cs typeface="Times New Roman" panose="02020603050405020304" pitchFamily="18" charset="0"/>
              </a:rPr>
              <a:t> 5 </a:t>
            </a:r>
            <a:r>
              <a:rPr dirty="0" err="1">
                <a:latin typeface="Times New Roman" panose="02020603050405020304" pitchFamily="18" charset="0"/>
                <a:ea typeface="標楷體" panose="03000509000000000000" pitchFamily="65" charset="-120"/>
                <a:cs typeface="Times New Roman" panose="02020603050405020304" pitchFamily="18" charset="0"/>
              </a:rPr>
              <a:t>個問題來評估情緒狀況</a:t>
            </a:r>
            <a:endParaRPr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讓你更了解自己的心理健康狀態</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TextBox 4"/>
          <p:cNvSpPr txBox="1"/>
          <p:nvPr/>
        </p:nvSpPr>
        <p:spPr>
          <a:xfrm>
            <a:off x="7461094" y="2387923"/>
            <a:ext cx="4877746" cy="307777"/>
          </a:xfrm>
          <a:prstGeom prst="rect">
            <a:avLst/>
          </a:prstGeom>
          <a:noFill/>
        </p:spPr>
        <p:txBody>
          <a:bodyPr wrap="none">
            <a:spAutoFit/>
          </a:bodyPr>
          <a:lstStyle/>
          <a:p>
            <a:pPr algn="l">
              <a:defRPr sz="1400"/>
            </a:pPr>
            <a:r>
              <a:rPr sz="1400" dirty="0">
                <a:latin typeface="Times New Roman" panose="02020603050405020304" pitchFamily="18" charset="0"/>
                <a:ea typeface="標楷體" panose="03000509000000000000" pitchFamily="65" charset="-120"/>
                <a:cs typeface="Times New Roman" panose="02020603050405020304" pitchFamily="18" charset="0"/>
              </a:rPr>
              <a:t>🔗 </a:t>
            </a:r>
            <a:r>
              <a:rPr sz="1400" dirty="0" err="1">
                <a:latin typeface="Times New Roman" panose="02020603050405020304" pitchFamily="18" charset="0"/>
                <a:ea typeface="標楷體" panose="03000509000000000000" pitchFamily="65" charset="-120"/>
                <a:cs typeface="Times New Roman" panose="02020603050405020304" pitchFamily="18" charset="0"/>
              </a:rPr>
              <a:t>測試你的心情溫度：https</a:t>
            </a:r>
            <a:r>
              <a:rPr sz="1400" dirty="0">
                <a:latin typeface="Times New Roman" panose="02020603050405020304" pitchFamily="18" charset="0"/>
                <a:ea typeface="標楷體" panose="03000509000000000000" pitchFamily="65" charset="-120"/>
                <a:cs typeface="Times New Roman" panose="02020603050405020304" pitchFamily="18" charset="0"/>
              </a:rPr>
              <a:t>://www.tsos.org.tw/web/page/bsrs</a:t>
            </a:r>
          </a:p>
        </p:txBody>
      </p:sp>
      <p:pic>
        <p:nvPicPr>
          <p:cNvPr id="6" name="圖形 5" descr="心">
            <a:extLst>
              <a:ext uri="{FF2B5EF4-FFF2-40B4-BE49-F238E27FC236}">
                <a16:creationId xmlns:a16="http://schemas.microsoft.com/office/drawing/2014/main" id="{892614AC-98ED-D7B0-E0FD-B92D40B82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4897" y="3117060"/>
            <a:ext cx="2140740" cy="2140740"/>
          </a:xfrm>
          <a:prstGeom prst="rect">
            <a:avLst/>
          </a:prstGeom>
        </p:spPr>
      </p:pic>
      <p:pic>
        <p:nvPicPr>
          <p:cNvPr id="8" name="圖片 7" descr="一張含有 螢幕擷取畫面, 樣式, 圓形, 對稱 的圖片&#10;&#10;AI 產生的內容可能不正確。">
            <a:extLst>
              <a:ext uri="{FF2B5EF4-FFF2-40B4-BE49-F238E27FC236}">
                <a16:creationId xmlns:a16="http://schemas.microsoft.com/office/drawing/2014/main" id="{91665A5A-C001-9BF7-2051-5D72F0DD5539}"/>
              </a:ext>
            </a:extLst>
          </p:cNvPr>
          <p:cNvPicPr>
            <a:picLocks noChangeAspect="1"/>
          </p:cNvPicPr>
          <p:nvPr/>
        </p:nvPicPr>
        <p:blipFill>
          <a:blip r:embed="rId5"/>
          <a:stretch>
            <a:fillRect/>
          </a:stretch>
        </p:blipFill>
        <p:spPr>
          <a:xfrm>
            <a:off x="9185161" y="196324"/>
            <a:ext cx="2140740" cy="214074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96;g2e9d1671f8f_0_0">
            <a:extLst>
              <a:ext uri="{FF2B5EF4-FFF2-40B4-BE49-F238E27FC236}">
                <a16:creationId xmlns:a16="http://schemas.microsoft.com/office/drawing/2014/main" id="{1A46A99F-0648-B9DE-41AB-919ABBA9C2BB}"/>
              </a:ext>
            </a:extLst>
          </p:cNvPr>
          <p:cNvPicPr preferRelativeResize="0">
            <a:picLocks noChangeAspect="1"/>
          </p:cNvPicPr>
          <p:nvPr/>
        </p:nvPicPr>
        <p:blipFill>
          <a:blip r:embed="rId2">
            <a:alphaModFix/>
          </a:blip>
          <a:stretch>
            <a:fillRect/>
          </a:stretch>
        </p:blipFill>
        <p:spPr>
          <a:xfrm>
            <a:off x="0" y="-1"/>
            <a:ext cx="12223991" cy="6876000"/>
          </a:xfrm>
          <a:prstGeom prst="rect">
            <a:avLst/>
          </a:prstGeom>
          <a:noFill/>
          <a:ln>
            <a:noFill/>
          </a:ln>
        </p:spPr>
      </p:pic>
      <p:sp>
        <p:nvSpPr>
          <p:cNvPr id="2" name="Title 1"/>
          <p:cNvSpPr>
            <a:spLocks noGrp="1"/>
          </p:cNvSpPr>
          <p:nvPr>
            <p:ph type="title"/>
          </p:nvPr>
        </p:nvSpPr>
        <p:spPr/>
        <p:txBody>
          <a:bodyPr/>
          <a:lstStyle/>
          <a:p>
            <a:r>
              <a:rPr dirty="0">
                <a:latin typeface="Times New Roman" panose="02020603050405020304" pitchFamily="18" charset="0"/>
                <a:ea typeface="標楷體" panose="03000509000000000000" pitchFamily="65" charset="-120"/>
                <a:cs typeface="Times New Roman" panose="02020603050405020304" pitchFamily="18" charset="0"/>
              </a:rPr>
              <a:t>📊 </a:t>
            </a:r>
            <a:r>
              <a:rPr b="1" dirty="0" err="1">
                <a:latin typeface="Times New Roman" panose="02020603050405020304" pitchFamily="18" charset="0"/>
                <a:ea typeface="標楷體" panose="03000509000000000000" pitchFamily="65" charset="-120"/>
                <a:cs typeface="Times New Roman" panose="02020603050405020304" pitchFamily="18" charset="0"/>
              </a:rPr>
              <a:t>心情溫度計的五個問題</a:t>
            </a:r>
            <a:endParaRPr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Content Placeholder 2"/>
          <p:cNvSpPr>
            <a:spLocks noGrp="1"/>
          </p:cNvSpPr>
          <p:nvPr>
            <p:ph idx="1"/>
          </p:nvPr>
        </p:nvSpPr>
        <p:spPr>
          <a:xfrm>
            <a:off x="1294734" y="1405296"/>
            <a:ext cx="10897266" cy="3365807"/>
          </a:xfrm>
        </p:spPr>
        <p:txBody>
          <a:bodyPr/>
          <a:lstStyle/>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1. </a:t>
            </a:r>
            <a:r>
              <a:rPr dirty="0" err="1">
                <a:latin typeface="Times New Roman" panose="02020603050405020304" pitchFamily="18" charset="0"/>
                <a:ea typeface="標楷體" panose="03000509000000000000" pitchFamily="65" charset="-120"/>
                <a:cs typeface="Times New Roman" panose="02020603050405020304" pitchFamily="18" charset="0"/>
              </a:rPr>
              <a:t>最近的睡眠狀況如何</a:t>
            </a:r>
            <a:r>
              <a:rPr dirty="0">
                <a:latin typeface="Times New Roman" panose="02020603050405020304" pitchFamily="18" charset="0"/>
                <a:ea typeface="標楷體" panose="03000509000000000000" pitchFamily="65" charset="-120"/>
                <a:cs typeface="Times New Roman" panose="02020603050405020304" pitchFamily="18" charset="0"/>
              </a:rPr>
              <a:t>？</a:t>
            </a: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2. </a:t>
            </a:r>
            <a:r>
              <a:rPr dirty="0" err="1">
                <a:latin typeface="Times New Roman" panose="02020603050405020304" pitchFamily="18" charset="0"/>
                <a:ea typeface="標楷體" panose="03000509000000000000" pitchFamily="65" charset="-120"/>
                <a:cs typeface="Times New Roman" panose="02020603050405020304" pitchFamily="18" charset="0"/>
              </a:rPr>
              <a:t>是否常感到憂鬱或低落</a:t>
            </a:r>
            <a:r>
              <a:rPr dirty="0">
                <a:latin typeface="Times New Roman" panose="02020603050405020304" pitchFamily="18" charset="0"/>
                <a:ea typeface="標楷體" panose="03000509000000000000" pitchFamily="65" charset="-120"/>
                <a:cs typeface="Times New Roman" panose="02020603050405020304" pitchFamily="18" charset="0"/>
              </a:rPr>
              <a:t>？</a:t>
            </a: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3. </a:t>
            </a:r>
            <a:r>
              <a:rPr dirty="0" err="1">
                <a:latin typeface="Times New Roman" panose="02020603050405020304" pitchFamily="18" charset="0"/>
                <a:ea typeface="標楷體" panose="03000509000000000000" pitchFamily="65" charset="-120"/>
                <a:cs typeface="Times New Roman" panose="02020603050405020304" pitchFamily="18" charset="0"/>
              </a:rPr>
              <a:t>是否對日常活動失去興趣</a:t>
            </a:r>
            <a:r>
              <a:rPr dirty="0">
                <a:latin typeface="Times New Roman" panose="02020603050405020304" pitchFamily="18" charset="0"/>
                <a:ea typeface="標楷體" panose="03000509000000000000" pitchFamily="65" charset="-120"/>
                <a:cs typeface="Times New Roman" panose="02020603050405020304" pitchFamily="18" charset="0"/>
              </a:rPr>
              <a:t>？</a:t>
            </a: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4. </a:t>
            </a:r>
            <a:r>
              <a:rPr dirty="0" err="1">
                <a:latin typeface="Times New Roman" panose="02020603050405020304" pitchFamily="18" charset="0"/>
                <a:ea typeface="標楷體" panose="03000509000000000000" pitchFamily="65" charset="-120"/>
                <a:cs typeface="Times New Roman" panose="02020603050405020304" pitchFamily="18" charset="0"/>
              </a:rPr>
              <a:t>是否容易感到疲倦或無精打采</a:t>
            </a:r>
            <a:r>
              <a:rPr dirty="0">
                <a:latin typeface="Times New Roman" panose="02020603050405020304" pitchFamily="18" charset="0"/>
                <a:ea typeface="標楷體" panose="03000509000000000000" pitchFamily="65" charset="-120"/>
                <a:cs typeface="Times New Roman" panose="02020603050405020304" pitchFamily="18" charset="0"/>
              </a:rPr>
              <a:t>？</a:t>
            </a: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5. </a:t>
            </a:r>
            <a:r>
              <a:rPr dirty="0" err="1">
                <a:latin typeface="Times New Roman" panose="02020603050405020304" pitchFamily="18" charset="0"/>
                <a:ea typeface="標楷體" panose="03000509000000000000" pitchFamily="65" charset="-120"/>
                <a:cs typeface="Times New Roman" panose="02020603050405020304" pitchFamily="18" charset="0"/>
              </a:rPr>
              <a:t>是否覺得自己無價值或無助</a:t>
            </a:r>
            <a:r>
              <a:rPr dirty="0">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6" name="圖形 5" descr="心">
            <a:extLst>
              <a:ext uri="{FF2B5EF4-FFF2-40B4-BE49-F238E27FC236}">
                <a16:creationId xmlns:a16="http://schemas.microsoft.com/office/drawing/2014/main" id="{C864FB73-72C6-657F-4996-9598624688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3230" y="3730230"/>
            <a:ext cx="2140740" cy="2140740"/>
          </a:xfrm>
          <a:prstGeom prst="rect">
            <a:avLst/>
          </a:prstGeom>
        </p:spPr>
      </p:pic>
      <p:sp>
        <p:nvSpPr>
          <p:cNvPr id="7" name="TextBox 4">
            <a:extLst>
              <a:ext uri="{FF2B5EF4-FFF2-40B4-BE49-F238E27FC236}">
                <a16:creationId xmlns:a16="http://schemas.microsoft.com/office/drawing/2014/main" id="{CAB1A940-5863-B1FB-0FAE-0042BA3C3B9D}"/>
              </a:ext>
            </a:extLst>
          </p:cNvPr>
          <p:cNvSpPr txBox="1"/>
          <p:nvPr/>
        </p:nvSpPr>
        <p:spPr>
          <a:xfrm>
            <a:off x="7461094" y="2387923"/>
            <a:ext cx="4877746" cy="307777"/>
          </a:xfrm>
          <a:prstGeom prst="rect">
            <a:avLst/>
          </a:prstGeom>
          <a:noFill/>
        </p:spPr>
        <p:txBody>
          <a:bodyPr wrap="none">
            <a:spAutoFit/>
          </a:bodyPr>
          <a:lstStyle/>
          <a:p>
            <a:pPr algn="l">
              <a:defRPr sz="1400"/>
            </a:pPr>
            <a:r>
              <a:rPr sz="1400" dirty="0">
                <a:latin typeface="Times New Roman" panose="02020603050405020304" pitchFamily="18" charset="0"/>
                <a:ea typeface="標楷體" panose="03000509000000000000" pitchFamily="65" charset="-120"/>
                <a:cs typeface="Times New Roman" panose="02020603050405020304" pitchFamily="18" charset="0"/>
              </a:rPr>
              <a:t>🔗 </a:t>
            </a:r>
            <a:r>
              <a:rPr sz="1400" dirty="0" err="1">
                <a:latin typeface="Times New Roman" panose="02020603050405020304" pitchFamily="18" charset="0"/>
                <a:ea typeface="標楷體" panose="03000509000000000000" pitchFamily="65" charset="-120"/>
                <a:cs typeface="Times New Roman" panose="02020603050405020304" pitchFamily="18" charset="0"/>
              </a:rPr>
              <a:t>測試你的心情溫度：https</a:t>
            </a:r>
            <a:r>
              <a:rPr sz="1400" dirty="0">
                <a:latin typeface="Times New Roman" panose="02020603050405020304" pitchFamily="18" charset="0"/>
                <a:ea typeface="標楷體" panose="03000509000000000000" pitchFamily="65" charset="-120"/>
                <a:cs typeface="Times New Roman" panose="02020603050405020304" pitchFamily="18" charset="0"/>
              </a:rPr>
              <a:t>://www.tsos.org.tw/web/page/bsrs</a:t>
            </a:r>
          </a:p>
        </p:txBody>
      </p:sp>
      <p:pic>
        <p:nvPicPr>
          <p:cNvPr id="8" name="圖片 7" descr="一張含有 螢幕擷取畫面, 樣式, 圓形, 對稱 的圖片&#10;&#10;AI 產生的內容可能不正確。">
            <a:extLst>
              <a:ext uri="{FF2B5EF4-FFF2-40B4-BE49-F238E27FC236}">
                <a16:creationId xmlns:a16="http://schemas.microsoft.com/office/drawing/2014/main" id="{BEB8F372-8240-60A3-157F-4DAA003D7577}"/>
              </a:ext>
            </a:extLst>
          </p:cNvPr>
          <p:cNvPicPr>
            <a:picLocks noChangeAspect="1"/>
          </p:cNvPicPr>
          <p:nvPr/>
        </p:nvPicPr>
        <p:blipFill>
          <a:blip r:embed="rId5"/>
          <a:stretch>
            <a:fillRect/>
          </a:stretch>
        </p:blipFill>
        <p:spPr>
          <a:xfrm>
            <a:off x="9185161" y="196324"/>
            <a:ext cx="2140740" cy="2140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2"/>
          <p:cNvGrpSpPr>
            <a:grpSpLocks noChangeAspect="1"/>
          </p:cNvGrpSpPr>
          <p:nvPr/>
        </p:nvGrpSpPr>
        <p:grpSpPr>
          <a:xfrm>
            <a:off x="548925" y="2661738"/>
            <a:ext cx="5926513" cy="3960000"/>
            <a:chOff x="1278573" y="1607819"/>
            <a:chExt cx="7685189" cy="5135126"/>
          </a:xfrm>
        </p:grpSpPr>
        <p:pic>
          <p:nvPicPr>
            <p:cNvPr id="16" name="object 4"/>
            <p:cNvPicPr/>
            <p:nvPr/>
          </p:nvPicPr>
          <p:blipFill>
            <a:blip r:embed="rId3" cstate="print"/>
            <a:stretch>
              <a:fillRect/>
            </a:stretch>
          </p:blipFill>
          <p:spPr>
            <a:xfrm>
              <a:off x="4482084" y="1607819"/>
              <a:ext cx="1325117" cy="1509522"/>
            </a:xfrm>
            <a:prstGeom prst="rect">
              <a:avLst/>
            </a:prstGeom>
          </p:spPr>
        </p:pic>
        <p:pic>
          <p:nvPicPr>
            <p:cNvPr id="17" name="object 5"/>
            <p:cNvPicPr/>
            <p:nvPr/>
          </p:nvPicPr>
          <p:blipFill>
            <a:blip r:embed="rId4" cstate="print"/>
            <a:stretch>
              <a:fillRect/>
            </a:stretch>
          </p:blipFill>
          <p:spPr>
            <a:xfrm>
              <a:off x="4878323" y="1921776"/>
              <a:ext cx="500634" cy="291833"/>
            </a:xfrm>
            <a:prstGeom prst="rect">
              <a:avLst/>
            </a:prstGeom>
          </p:spPr>
        </p:pic>
        <p:pic>
          <p:nvPicPr>
            <p:cNvPr id="18" name="object 6"/>
            <p:cNvPicPr/>
            <p:nvPr/>
          </p:nvPicPr>
          <p:blipFill>
            <a:blip r:embed="rId5" cstate="print"/>
            <a:stretch>
              <a:fillRect/>
            </a:stretch>
          </p:blipFill>
          <p:spPr>
            <a:xfrm>
              <a:off x="4905375" y="1949576"/>
              <a:ext cx="448945" cy="238887"/>
            </a:xfrm>
            <a:prstGeom prst="rect">
              <a:avLst/>
            </a:prstGeom>
          </p:spPr>
        </p:pic>
        <p:pic>
          <p:nvPicPr>
            <p:cNvPr id="19" name="object 7"/>
            <p:cNvPicPr/>
            <p:nvPr/>
          </p:nvPicPr>
          <p:blipFill>
            <a:blip r:embed="rId6" cstate="print"/>
            <a:stretch>
              <a:fillRect/>
            </a:stretch>
          </p:blipFill>
          <p:spPr>
            <a:xfrm>
              <a:off x="4872228" y="2191511"/>
              <a:ext cx="521982" cy="299465"/>
            </a:xfrm>
            <a:prstGeom prst="rect">
              <a:avLst/>
            </a:prstGeom>
          </p:spPr>
        </p:pic>
        <p:pic>
          <p:nvPicPr>
            <p:cNvPr id="20" name="object 8"/>
            <p:cNvPicPr/>
            <p:nvPr/>
          </p:nvPicPr>
          <p:blipFill>
            <a:blip r:embed="rId7" cstate="print"/>
            <a:stretch>
              <a:fillRect/>
            </a:stretch>
          </p:blipFill>
          <p:spPr>
            <a:xfrm>
              <a:off x="4900295" y="2218817"/>
              <a:ext cx="468757" cy="247015"/>
            </a:xfrm>
            <a:prstGeom prst="rect">
              <a:avLst/>
            </a:prstGeom>
          </p:spPr>
        </p:pic>
        <p:pic>
          <p:nvPicPr>
            <p:cNvPr id="21" name="object 9"/>
            <p:cNvPicPr/>
            <p:nvPr/>
          </p:nvPicPr>
          <p:blipFill>
            <a:blip r:embed="rId8" cstate="print"/>
            <a:stretch>
              <a:fillRect/>
            </a:stretch>
          </p:blipFill>
          <p:spPr>
            <a:xfrm>
              <a:off x="4863084" y="2476512"/>
              <a:ext cx="555498" cy="287261"/>
            </a:xfrm>
            <a:prstGeom prst="rect">
              <a:avLst/>
            </a:prstGeom>
          </p:spPr>
        </p:pic>
        <p:pic>
          <p:nvPicPr>
            <p:cNvPr id="22" name="object 10"/>
            <p:cNvPicPr/>
            <p:nvPr/>
          </p:nvPicPr>
          <p:blipFill>
            <a:blip r:embed="rId9" cstate="print"/>
            <a:stretch>
              <a:fillRect/>
            </a:stretch>
          </p:blipFill>
          <p:spPr>
            <a:xfrm>
              <a:off x="4890261" y="2504058"/>
              <a:ext cx="502539" cy="234061"/>
            </a:xfrm>
            <a:prstGeom prst="rect">
              <a:avLst/>
            </a:prstGeom>
          </p:spPr>
        </p:pic>
        <p:pic>
          <p:nvPicPr>
            <p:cNvPr id="23" name="object 12"/>
            <p:cNvPicPr/>
            <p:nvPr/>
          </p:nvPicPr>
          <p:blipFill>
            <a:blip r:embed="rId10" cstate="print"/>
            <a:stretch>
              <a:fillRect/>
            </a:stretch>
          </p:blipFill>
          <p:spPr>
            <a:xfrm>
              <a:off x="5983223" y="1987169"/>
              <a:ext cx="1249172" cy="210184"/>
            </a:xfrm>
            <a:prstGeom prst="rect">
              <a:avLst/>
            </a:prstGeom>
          </p:spPr>
        </p:pic>
        <p:pic>
          <p:nvPicPr>
            <p:cNvPr id="24" name="object 14"/>
            <p:cNvPicPr/>
            <p:nvPr/>
          </p:nvPicPr>
          <p:blipFill>
            <a:blip r:embed="rId11" cstate="print"/>
            <a:stretch>
              <a:fillRect/>
            </a:stretch>
          </p:blipFill>
          <p:spPr>
            <a:xfrm>
              <a:off x="7261403" y="1991296"/>
              <a:ext cx="1354201" cy="201929"/>
            </a:xfrm>
            <a:prstGeom prst="rect">
              <a:avLst/>
            </a:prstGeom>
          </p:spPr>
        </p:pic>
        <p:pic>
          <p:nvPicPr>
            <p:cNvPr id="25" name="object 16"/>
            <p:cNvPicPr/>
            <p:nvPr/>
          </p:nvPicPr>
          <p:blipFill>
            <a:blip r:embed="rId12" cstate="print"/>
            <a:stretch>
              <a:fillRect/>
            </a:stretch>
          </p:blipFill>
          <p:spPr>
            <a:xfrm>
              <a:off x="8644612" y="1987168"/>
              <a:ext cx="319150" cy="210184"/>
            </a:xfrm>
            <a:prstGeom prst="rect">
              <a:avLst/>
            </a:prstGeom>
          </p:spPr>
        </p:pic>
        <p:pic>
          <p:nvPicPr>
            <p:cNvPr id="26" name="object 17"/>
            <p:cNvPicPr/>
            <p:nvPr/>
          </p:nvPicPr>
          <p:blipFill>
            <a:blip r:embed="rId13" cstate="print"/>
            <a:stretch>
              <a:fillRect/>
            </a:stretch>
          </p:blipFill>
          <p:spPr>
            <a:xfrm>
              <a:off x="3144011" y="1607819"/>
              <a:ext cx="1325117" cy="1509522"/>
            </a:xfrm>
            <a:prstGeom prst="rect">
              <a:avLst/>
            </a:prstGeom>
          </p:spPr>
        </p:pic>
        <p:pic>
          <p:nvPicPr>
            <p:cNvPr id="27" name="object 18"/>
            <p:cNvPicPr/>
            <p:nvPr/>
          </p:nvPicPr>
          <p:blipFill>
            <a:blip r:embed="rId14" cstate="print"/>
            <a:stretch>
              <a:fillRect/>
            </a:stretch>
          </p:blipFill>
          <p:spPr>
            <a:xfrm>
              <a:off x="3810000" y="2816351"/>
              <a:ext cx="1325118" cy="1509522"/>
            </a:xfrm>
            <a:prstGeom prst="rect">
              <a:avLst/>
            </a:prstGeom>
          </p:spPr>
        </p:pic>
        <p:pic>
          <p:nvPicPr>
            <p:cNvPr id="28" name="object 19"/>
            <p:cNvPicPr/>
            <p:nvPr/>
          </p:nvPicPr>
          <p:blipFill>
            <a:blip r:embed="rId15" cstate="print"/>
            <a:stretch>
              <a:fillRect/>
            </a:stretch>
          </p:blipFill>
          <p:spPr>
            <a:xfrm>
              <a:off x="4203191" y="3128772"/>
              <a:ext cx="535686" cy="294893"/>
            </a:xfrm>
            <a:prstGeom prst="rect">
              <a:avLst/>
            </a:prstGeom>
          </p:spPr>
        </p:pic>
        <p:pic>
          <p:nvPicPr>
            <p:cNvPr id="29" name="object 20"/>
            <p:cNvPicPr/>
            <p:nvPr/>
          </p:nvPicPr>
          <p:blipFill>
            <a:blip r:embed="rId16" cstate="print"/>
            <a:stretch>
              <a:fillRect/>
            </a:stretch>
          </p:blipFill>
          <p:spPr>
            <a:xfrm>
              <a:off x="4229861" y="3156076"/>
              <a:ext cx="484378" cy="242951"/>
            </a:xfrm>
            <a:prstGeom prst="rect">
              <a:avLst/>
            </a:prstGeom>
          </p:spPr>
        </p:pic>
        <p:pic>
          <p:nvPicPr>
            <p:cNvPr id="30" name="object 21"/>
            <p:cNvPicPr/>
            <p:nvPr/>
          </p:nvPicPr>
          <p:blipFill>
            <a:blip r:embed="rId17" cstate="print"/>
            <a:stretch>
              <a:fillRect/>
            </a:stretch>
          </p:blipFill>
          <p:spPr>
            <a:xfrm>
              <a:off x="4215384" y="3398520"/>
              <a:ext cx="529577" cy="299465"/>
            </a:xfrm>
            <a:prstGeom prst="rect">
              <a:avLst/>
            </a:prstGeom>
          </p:spPr>
        </p:pic>
        <p:pic>
          <p:nvPicPr>
            <p:cNvPr id="31" name="object 22"/>
            <p:cNvPicPr/>
            <p:nvPr/>
          </p:nvPicPr>
          <p:blipFill>
            <a:blip r:embed="rId18" cstate="print"/>
            <a:stretch>
              <a:fillRect/>
            </a:stretch>
          </p:blipFill>
          <p:spPr>
            <a:xfrm>
              <a:off x="4242434" y="3425444"/>
              <a:ext cx="477901" cy="246888"/>
            </a:xfrm>
            <a:prstGeom prst="rect">
              <a:avLst/>
            </a:prstGeom>
          </p:spPr>
        </p:pic>
        <p:pic>
          <p:nvPicPr>
            <p:cNvPr id="32" name="object 23"/>
            <p:cNvPicPr/>
            <p:nvPr/>
          </p:nvPicPr>
          <p:blipFill>
            <a:blip r:embed="rId19" cstate="print"/>
            <a:stretch>
              <a:fillRect/>
            </a:stretch>
          </p:blipFill>
          <p:spPr>
            <a:xfrm>
              <a:off x="4221479" y="3672852"/>
              <a:ext cx="526554" cy="291833"/>
            </a:xfrm>
            <a:prstGeom prst="rect">
              <a:avLst/>
            </a:prstGeom>
          </p:spPr>
        </p:pic>
        <p:pic>
          <p:nvPicPr>
            <p:cNvPr id="33" name="object 24"/>
            <p:cNvPicPr/>
            <p:nvPr/>
          </p:nvPicPr>
          <p:blipFill>
            <a:blip r:embed="rId20" cstate="print"/>
            <a:stretch>
              <a:fillRect/>
            </a:stretch>
          </p:blipFill>
          <p:spPr>
            <a:xfrm>
              <a:off x="4248277" y="3699764"/>
              <a:ext cx="475107" cy="239903"/>
            </a:xfrm>
            <a:prstGeom prst="rect">
              <a:avLst/>
            </a:prstGeom>
          </p:spPr>
        </p:pic>
        <p:pic>
          <p:nvPicPr>
            <p:cNvPr id="34" name="object 26"/>
            <p:cNvPicPr/>
            <p:nvPr/>
          </p:nvPicPr>
          <p:blipFill>
            <a:blip r:embed="rId21" cstate="print"/>
            <a:stretch>
              <a:fillRect/>
            </a:stretch>
          </p:blipFill>
          <p:spPr>
            <a:xfrm>
              <a:off x="1479207" y="3442715"/>
              <a:ext cx="1240535" cy="210184"/>
            </a:xfrm>
            <a:prstGeom prst="rect">
              <a:avLst/>
            </a:prstGeom>
          </p:spPr>
        </p:pic>
        <p:pic>
          <p:nvPicPr>
            <p:cNvPr id="35" name="object 28"/>
            <p:cNvPicPr/>
            <p:nvPr/>
          </p:nvPicPr>
          <p:blipFill>
            <a:blip r:embed="rId22" cstate="print"/>
            <a:stretch>
              <a:fillRect/>
            </a:stretch>
          </p:blipFill>
          <p:spPr>
            <a:xfrm>
              <a:off x="2722814" y="3442715"/>
              <a:ext cx="1019809" cy="211073"/>
            </a:xfrm>
            <a:prstGeom prst="rect">
              <a:avLst/>
            </a:prstGeom>
          </p:spPr>
        </p:pic>
        <p:pic>
          <p:nvPicPr>
            <p:cNvPr id="36" name="object 29"/>
            <p:cNvPicPr/>
            <p:nvPr/>
          </p:nvPicPr>
          <p:blipFill>
            <a:blip r:embed="rId23" cstate="print"/>
            <a:stretch>
              <a:fillRect/>
            </a:stretch>
          </p:blipFill>
          <p:spPr>
            <a:xfrm>
              <a:off x="5148071" y="2816351"/>
              <a:ext cx="1325118" cy="1509522"/>
            </a:xfrm>
            <a:prstGeom prst="rect">
              <a:avLst/>
            </a:prstGeom>
          </p:spPr>
        </p:pic>
        <p:pic>
          <p:nvPicPr>
            <p:cNvPr id="37" name="object 30"/>
            <p:cNvPicPr/>
            <p:nvPr/>
          </p:nvPicPr>
          <p:blipFill>
            <a:blip r:embed="rId24" cstate="print"/>
            <a:stretch>
              <a:fillRect/>
            </a:stretch>
          </p:blipFill>
          <p:spPr>
            <a:xfrm>
              <a:off x="4482084" y="4024884"/>
              <a:ext cx="1325117" cy="1509521"/>
            </a:xfrm>
            <a:prstGeom prst="rect">
              <a:avLst/>
            </a:prstGeom>
          </p:spPr>
        </p:pic>
        <p:pic>
          <p:nvPicPr>
            <p:cNvPr id="38" name="object 31"/>
            <p:cNvPicPr/>
            <p:nvPr/>
          </p:nvPicPr>
          <p:blipFill>
            <a:blip r:embed="rId25" cstate="print"/>
            <a:stretch>
              <a:fillRect/>
            </a:stretch>
          </p:blipFill>
          <p:spPr>
            <a:xfrm>
              <a:off x="4867655" y="4335792"/>
              <a:ext cx="541781" cy="296405"/>
            </a:xfrm>
            <a:prstGeom prst="rect">
              <a:avLst/>
            </a:prstGeom>
          </p:spPr>
        </p:pic>
        <p:pic>
          <p:nvPicPr>
            <p:cNvPr id="39" name="object 32"/>
            <p:cNvPicPr/>
            <p:nvPr/>
          </p:nvPicPr>
          <p:blipFill>
            <a:blip r:embed="rId26" cstate="print"/>
            <a:stretch>
              <a:fillRect/>
            </a:stretch>
          </p:blipFill>
          <p:spPr>
            <a:xfrm>
              <a:off x="4895341" y="4362577"/>
              <a:ext cx="488569" cy="244983"/>
            </a:xfrm>
            <a:prstGeom prst="rect">
              <a:avLst/>
            </a:prstGeom>
          </p:spPr>
        </p:pic>
        <p:pic>
          <p:nvPicPr>
            <p:cNvPr id="40" name="object 33"/>
            <p:cNvPicPr/>
            <p:nvPr/>
          </p:nvPicPr>
          <p:blipFill>
            <a:blip r:embed="rId27" cstate="print"/>
            <a:stretch>
              <a:fillRect/>
            </a:stretch>
          </p:blipFill>
          <p:spPr>
            <a:xfrm>
              <a:off x="4872228" y="4611623"/>
              <a:ext cx="557009" cy="294894"/>
            </a:xfrm>
            <a:prstGeom prst="rect">
              <a:avLst/>
            </a:prstGeom>
          </p:spPr>
        </p:pic>
        <p:pic>
          <p:nvPicPr>
            <p:cNvPr id="41" name="object 34"/>
            <p:cNvPicPr/>
            <p:nvPr/>
          </p:nvPicPr>
          <p:blipFill>
            <a:blip r:embed="rId28" cstate="print"/>
            <a:stretch>
              <a:fillRect/>
            </a:stretch>
          </p:blipFill>
          <p:spPr>
            <a:xfrm>
              <a:off x="4900295" y="4638928"/>
              <a:ext cx="503555" cy="242950"/>
            </a:xfrm>
            <a:prstGeom prst="rect">
              <a:avLst/>
            </a:prstGeom>
          </p:spPr>
        </p:pic>
        <p:pic>
          <p:nvPicPr>
            <p:cNvPr id="42" name="object 35"/>
            <p:cNvPicPr/>
            <p:nvPr/>
          </p:nvPicPr>
          <p:blipFill>
            <a:blip r:embed="rId29" cstate="print"/>
            <a:stretch>
              <a:fillRect/>
            </a:stretch>
          </p:blipFill>
          <p:spPr>
            <a:xfrm>
              <a:off x="4887467" y="4887455"/>
              <a:ext cx="526554" cy="288810"/>
            </a:xfrm>
            <a:prstGeom prst="rect">
              <a:avLst/>
            </a:prstGeom>
          </p:spPr>
        </p:pic>
        <p:pic>
          <p:nvPicPr>
            <p:cNvPr id="43" name="object 36"/>
            <p:cNvPicPr/>
            <p:nvPr/>
          </p:nvPicPr>
          <p:blipFill>
            <a:blip r:embed="rId30" cstate="print"/>
            <a:stretch>
              <a:fillRect/>
            </a:stretch>
          </p:blipFill>
          <p:spPr>
            <a:xfrm>
              <a:off x="4915280" y="4914265"/>
              <a:ext cx="473583" cy="236981"/>
            </a:xfrm>
            <a:prstGeom prst="rect">
              <a:avLst/>
            </a:prstGeom>
          </p:spPr>
        </p:pic>
        <p:pic>
          <p:nvPicPr>
            <p:cNvPr id="44" name="object 38"/>
            <p:cNvPicPr/>
            <p:nvPr/>
          </p:nvPicPr>
          <p:blipFill>
            <a:blip r:embed="rId31" cstate="print"/>
            <a:stretch>
              <a:fillRect/>
            </a:stretch>
          </p:blipFill>
          <p:spPr>
            <a:xfrm>
              <a:off x="5983223" y="4527677"/>
              <a:ext cx="1232153" cy="210185"/>
            </a:xfrm>
            <a:prstGeom prst="rect">
              <a:avLst/>
            </a:prstGeom>
          </p:spPr>
        </p:pic>
        <p:pic>
          <p:nvPicPr>
            <p:cNvPr id="45" name="object 40"/>
            <p:cNvPicPr/>
            <p:nvPr/>
          </p:nvPicPr>
          <p:blipFill>
            <a:blip r:embed="rId32" cstate="print"/>
            <a:stretch>
              <a:fillRect/>
            </a:stretch>
          </p:blipFill>
          <p:spPr>
            <a:xfrm>
              <a:off x="7257096" y="4527677"/>
              <a:ext cx="787781" cy="210185"/>
            </a:xfrm>
            <a:prstGeom prst="rect">
              <a:avLst/>
            </a:prstGeom>
          </p:spPr>
        </p:pic>
        <p:pic>
          <p:nvPicPr>
            <p:cNvPr id="46" name="object 41"/>
            <p:cNvPicPr/>
            <p:nvPr/>
          </p:nvPicPr>
          <p:blipFill>
            <a:blip r:embed="rId33" cstate="print"/>
            <a:stretch>
              <a:fillRect/>
            </a:stretch>
          </p:blipFill>
          <p:spPr>
            <a:xfrm>
              <a:off x="3144011" y="4024884"/>
              <a:ext cx="1325117" cy="1509521"/>
            </a:xfrm>
            <a:prstGeom prst="rect">
              <a:avLst/>
            </a:prstGeom>
          </p:spPr>
        </p:pic>
        <p:pic>
          <p:nvPicPr>
            <p:cNvPr id="47" name="object 42"/>
            <p:cNvPicPr/>
            <p:nvPr/>
          </p:nvPicPr>
          <p:blipFill>
            <a:blip r:embed="rId34" cstate="print"/>
            <a:stretch>
              <a:fillRect/>
            </a:stretch>
          </p:blipFill>
          <p:spPr>
            <a:xfrm>
              <a:off x="3810000" y="5233424"/>
              <a:ext cx="1325118" cy="1509521"/>
            </a:xfrm>
            <a:prstGeom prst="rect">
              <a:avLst/>
            </a:prstGeom>
          </p:spPr>
        </p:pic>
        <p:pic>
          <p:nvPicPr>
            <p:cNvPr id="48" name="object 43"/>
            <p:cNvPicPr/>
            <p:nvPr/>
          </p:nvPicPr>
          <p:blipFill>
            <a:blip r:embed="rId35" cstate="print"/>
            <a:stretch>
              <a:fillRect/>
            </a:stretch>
          </p:blipFill>
          <p:spPr>
            <a:xfrm>
              <a:off x="4216908" y="5547359"/>
              <a:ext cx="521982" cy="294894"/>
            </a:xfrm>
            <a:prstGeom prst="rect">
              <a:avLst/>
            </a:prstGeom>
          </p:spPr>
        </p:pic>
        <p:pic>
          <p:nvPicPr>
            <p:cNvPr id="49" name="object 44"/>
            <p:cNvPicPr/>
            <p:nvPr/>
          </p:nvPicPr>
          <p:blipFill>
            <a:blip r:embed="rId36" cstate="print"/>
            <a:stretch>
              <a:fillRect/>
            </a:stretch>
          </p:blipFill>
          <p:spPr>
            <a:xfrm>
              <a:off x="4245102" y="5575046"/>
              <a:ext cx="468757" cy="242023"/>
            </a:xfrm>
            <a:prstGeom prst="rect">
              <a:avLst/>
            </a:prstGeom>
          </p:spPr>
        </p:pic>
        <p:pic>
          <p:nvPicPr>
            <p:cNvPr id="50" name="object 45"/>
            <p:cNvPicPr/>
            <p:nvPr/>
          </p:nvPicPr>
          <p:blipFill>
            <a:blip r:embed="rId37" cstate="print"/>
            <a:stretch>
              <a:fillRect/>
            </a:stretch>
          </p:blipFill>
          <p:spPr>
            <a:xfrm>
              <a:off x="4210811" y="5821679"/>
              <a:ext cx="531113" cy="288810"/>
            </a:xfrm>
            <a:prstGeom prst="rect">
              <a:avLst/>
            </a:prstGeom>
          </p:spPr>
        </p:pic>
        <p:pic>
          <p:nvPicPr>
            <p:cNvPr id="51" name="object 46"/>
            <p:cNvPicPr/>
            <p:nvPr/>
          </p:nvPicPr>
          <p:blipFill>
            <a:blip r:embed="rId38" cstate="print"/>
            <a:stretch>
              <a:fillRect/>
            </a:stretch>
          </p:blipFill>
          <p:spPr>
            <a:xfrm>
              <a:off x="4237735" y="5848413"/>
              <a:ext cx="479679" cy="237007"/>
            </a:xfrm>
            <a:prstGeom prst="rect">
              <a:avLst/>
            </a:prstGeom>
          </p:spPr>
        </p:pic>
        <p:pic>
          <p:nvPicPr>
            <p:cNvPr id="52" name="object 47"/>
            <p:cNvPicPr/>
            <p:nvPr/>
          </p:nvPicPr>
          <p:blipFill>
            <a:blip r:embed="rId39" cstate="print"/>
            <a:stretch>
              <a:fillRect/>
            </a:stretch>
          </p:blipFill>
          <p:spPr>
            <a:xfrm>
              <a:off x="4329684" y="6097523"/>
              <a:ext cx="294893" cy="291833"/>
            </a:xfrm>
            <a:prstGeom prst="rect">
              <a:avLst/>
            </a:prstGeom>
          </p:spPr>
        </p:pic>
        <p:pic>
          <p:nvPicPr>
            <p:cNvPr id="53" name="object 48"/>
            <p:cNvPicPr/>
            <p:nvPr/>
          </p:nvPicPr>
          <p:blipFill>
            <a:blip r:embed="rId40" cstate="print"/>
            <a:stretch>
              <a:fillRect/>
            </a:stretch>
          </p:blipFill>
          <p:spPr>
            <a:xfrm>
              <a:off x="4357370" y="6124295"/>
              <a:ext cx="241935" cy="239420"/>
            </a:xfrm>
            <a:prstGeom prst="rect">
              <a:avLst/>
            </a:prstGeom>
          </p:spPr>
        </p:pic>
        <p:pic>
          <p:nvPicPr>
            <p:cNvPr id="54" name="object 50"/>
            <p:cNvPicPr/>
            <p:nvPr/>
          </p:nvPicPr>
          <p:blipFill>
            <a:blip r:embed="rId41" cstate="print"/>
            <a:stretch>
              <a:fillRect/>
            </a:stretch>
          </p:blipFill>
          <p:spPr>
            <a:xfrm>
              <a:off x="1278573" y="5713918"/>
              <a:ext cx="1252855" cy="210210"/>
            </a:xfrm>
            <a:prstGeom prst="rect">
              <a:avLst/>
            </a:prstGeom>
          </p:spPr>
        </p:pic>
        <p:pic>
          <p:nvPicPr>
            <p:cNvPr id="55" name="object 52"/>
            <p:cNvPicPr/>
            <p:nvPr/>
          </p:nvPicPr>
          <p:blipFill>
            <a:blip r:embed="rId42" cstate="print"/>
            <a:stretch>
              <a:fillRect/>
            </a:stretch>
          </p:blipFill>
          <p:spPr>
            <a:xfrm>
              <a:off x="2527775" y="5713918"/>
              <a:ext cx="1472564" cy="210210"/>
            </a:xfrm>
            <a:prstGeom prst="rect">
              <a:avLst/>
            </a:prstGeom>
          </p:spPr>
        </p:pic>
        <p:pic>
          <p:nvPicPr>
            <p:cNvPr id="56" name="object 53"/>
            <p:cNvPicPr/>
            <p:nvPr/>
          </p:nvPicPr>
          <p:blipFill>
            <a:blip r:embed="rId43" cstate="print"/>
            <a:stretch>
              <a:fillRect/>
            </a:stretch>
          </p:blipFill>
          <p:spPr>
            <a:xfrm>
              <a:off x="5148071" y="5233424"/>
              <a:ext cx="1325118" cy="1509521"/>
            </a:xfrm>
            <a:prstGeom prst="rect">
              <a:avLst/>
            </a:prstGeom>
          </p:spPr>
        </p:pic>
      </p:grpSp>
      <p:sp>
        <p:nvSpPr>
          <p:cNvPr id="62" name="文字方塊 61">
            <a:extLst>
              <a:ext uri="{FF2B5EF4-FFF2-40B4-BE49-F238E27FC236}">
                <a16:creationId xmlns:a16="http://schemas.microsoft.com/office/drawing/2014/main" id="{083E47F2-9734-4F1A-9CF2-2960D0696CFA}"/>
              </a:ext>
            </a:extLst>
          </p:cNvPr>
          <p:cNvSpPr txBox="1"/>
          <p:nvPr/>
        </p:nvSpPr>
        <p:spPr>
          <a:xfrm>
            <a:off x="548925" y="1109816"/>
            <a:ext cx="4705934" cy="1323439"/>
          </a:xfrm>
          <a:prstGeom prst="rect">
            <a:avLst/>
          </a:prstGeom>
          <a:noFill/>
          <a:ln>
            <a:solidFill>
              <a:srgbClr val="FF0000"/>
            </a:solidFill>
          </a:ln>
        </p:spPr>
        <p:txBody>
          <a:bodyPr wrap="square">
            <a:spAutoFit/>
          </a:bodyPr>
          <a:lstStyle/>
          <a:p>
            <a:pPr>
              <a:lnSpc>
                <a:spcPts val="3200"/>
              </a:lnSpc>
            </a:pPr>
            <a:r>
              <a:rPr lang="zh-TW" altLang="en-US" sz="3200" b="0" i="0" u="none" strike="noStrike"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勞工安全衛生法</a:t>
            </a:r>
          </a:p>
          <a:p>
            <a:pPr>
              <a:lnSpc>
                <a:spcPts val="3200"/>
              </a:lnSpc>
            </a:pPr>
            <a:r>
              <a:rPr lang="zh-TW" altLang="en-US"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中華民國</a:t>
            </a:r>
            <a:r>
              <a:rPr lang="en-US" altLang="zh-TW" b="0" i="0" u="none" strike="noStrike"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63</a:t>
            </a:r>
            <a:r>
              <a:rPr lang="zh-TW" altLang="en-US" b="0" i="0" u="none" strike="noStrike"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b="0" i="0" u="none" strike="noStrike"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0" i="0" u="none" strike="noStrike"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月</a:t>
            </a:r>
            <a:r>
              <a:rPr lang="en-US" altLang="zh-TW" b="0" i="0" u="none" strike="noStrike"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16</a:t>
            </a:r>
            <a:r>
              <a:rPr lang="zh-TW" altLang="en-US" b="0" i="0" u="none" strike="noStrike"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日總統（</a:t>
            </a:r>
            <a:r>
              <a:rPr lang="en-US" altLang="zh-TW"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63</a:t>
            </a:r>
            <a:r>
              <a:rPr lang="zh-TW" altLang="en-US"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）台統（一）義字第</a:t>
            </a:r>
            <a:r>
              <a:rPr lang="en-US" altLang="zh-TW"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1604</a:t>
            </a:r>
            <a:r>
              <a:rPr lang="zh-TW" altLang="en-US"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號令制定公布全文</a:t>
            </a:r>
            <a:r>
              <a:rPr lang="en-US" altLang="zh-TW" b="0" i="0" u="none" strike="noStrike"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34</a:t>
            </a:r>
            <a:r>
              <a:rPr lang="zh-TW" altLang="en-US" b="0" i="0" u="none" strike="noStrike"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條。</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3" name="文字方塊 62">
            <a:extLst>
              <a:ext uri="{FF2B5EF4-FFF2-40B4-BE49-F238E27FC236}">
                <a16:creationId xmlns:a16="http://schemas.microsoft.com/office/drawing/2014/main" id="{705584FA-63BF-4245-A84C-1CC90367D288}"/>
              </a:ext>
            </a:extLst>
          </p:cNvPr>
          <p:cNvSpPr txBox="1"/>
          <p:nvPr/>
        </p:nvSpPr>
        <p:spPr>
          <a:xfrm>
            <a:off x="7188519" y="2292966"/>
            <a:ext cx="4518750" cy="2862322"/>
          </a:xfrm>
          <a:prstGeom prst="rect">
            <a:avLst/>
          </a:prstGeom>
          <a:noFill/>
          <a:ln>
            <a:solidFill>
              <a:srgbClr val="FF0000"/>
            </a:solidFill>
          </a:ln>
        </p:spPr>
        <p:txBody>
          <a:bodyPr wrap="square">
            <a:spAutoFit/>
          </a:bodyPr>
          <a:lstStyle/>
          <a:p>
            <a:pPr>
              <a:lnSpc>
                <a:spcPts val="3600"/>
              </a:lnSpc>
            </a:pPr>
            <a:r>
              <a:rPr lang="zh-TW" altLang="en-US" sz="2800" b="0" i="0" u="none" strike="noStrike" baseline="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職業安全衛生法</a:t>
            </a:r>
          </a:p>
          <a:p>
            <a:pPr>
              <a:lnSpc>
                <a:spcPts val="3600"/>
              </a:lnSpc>
            </a:pPr>
            <a:r>
              <a:rPr lang="en-US" altLang="zh-TW"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中華民國</a:t>
            </a:r>
            <a:r>
              <a:rPr lang="en-US" altLang="zh-TW"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102</a:t>
            </a:r>
            <a:r>
              <a:rPr lang="zh-TW" altLang="en-US"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6</a:t>
            </a:r>
            <a:r>
              <a:rPr lang="zh-TW" altLang="en-US"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18</a:t>
            </a:r>
            <a:r>
              <a:rPr lang="zh-TW" altLang="en-US"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日立法院第</a:t>
            </a:r>
            <a:r>
              <a:rPr lang="en-US" altLang="zh-TW"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屆第</a:t>
            </a:r>
            <a:r>
              <a:rPr lang="en-US" altLang="zh-TW"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會期第</a:t>
            </a:r>
            <a:r>
              <a:rPr lang="en-US" altLang="zh-TW"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次臨時會第</a:t>
            </a:r>
            <a:r>
              <a:rPr lang="en-US" altLang="zh-TW"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次會議三讀通過</a:t>
            </a:r>
          </a:p>
          <a:p>
            <a:pPr>
              <a:lnSpc>
                <a:spcPts val="3600"/>
              </a:lnSpc>
            </a:pPr>
            <a:r>
              <a:rPr lang="en-US" altLang="zh-TW"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中華民國</a:t>
            </a:r>
            <a:r>
              <a:rPr lang="en-US" altLang="zh-TW"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102</a:t>
            </a:r>
            <a:r>
              <a:rPr lang="zh-TW" altLang="en-US"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600" b="0" i="0" u="none" strike="noStrike" baseline="0" dirty="0">
                <a:solidFill>
                  <a:srgbClr val="FF3200"/>
                </a:solidFill>
                <a:latin typeface="Times New Roman" panose="02020603050405020304" pitchFamily="18" charset="0"/>
                <a:ea typeface="標楷體" panose="03000509000000000000" pitchFamily="65" charset="-120"/>
                <a:cs typeface="Times New Roman" panose="02020603050405020304" pitchFamily="18" charset="0"/>
              </a:rPr>
              <a:t>日總統華總一義字第</a:t>
            </a:r>
            <a:r>
              <a:rPr lang="en-US" altLang="zh-TW"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10200127211</a:t>
            </a:r>
            <a:r>
              <a:rPr lang="zh-TW" altLang="en-US"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號令修正公布</a:t>
            </a:r>
          </a:p>
          <a:p>
            <a:pPr>
              <a:lnSpc>
                <a:spcPts val="3600"/>
              </a:lnSpc>
            </a:pPr>
            <a:r>
              <a:rPr lang="zh-TW" altLang="en-US"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名稱及全文</a:t>
            </a:r>
            <a:r>
              <a:rPr lang="en-US" altLang="zh-TW" sz="1600" b="0" i="0" u="none" strike="noStrike" baseline="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55</a:t>
            </a:r>
            <a:r>
              <a:rPr lang="zh-TW" altLang="en-US" sz="1600" b="0" i="0" u="none" strike="noStrike" baseline="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(103</a:t>
            </a:r>
            <a:r>
              <a:rPr lang="zh-TW" altLang="en-US"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日施行</a:t>
            </a:r>
            <a:r>
              <a:rPr lang="en-US" altLang="zh-TW" sz="16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4" name="箭號: 向下 9">
            <a:extLst>
              <a:ext uri="{FF2B5EF4-FFF2-40B4-BE49-F238E27FC236}">
                <a16:creationId xmlns:a16="http://schemas.microsoft.com/office/drawing/2014/main" id="{646DDA6C-7CE9-486B-9296-1DB3F57106AC}"/>
              </a:ext>
            </a:extLst>
          </p:cNvPr>
          <p:cNvSpPr/>
          <p:nvPr/>
        </p:nvSpPr>
        <p:spPr>
          <a:xfrm rot="16200000">
            <a:off x="6089178" y="3212301"/>
            <a:ext cx="664194" cy="997294"/>
          </a:xfrm>
          <a:prstGeom prst="downArrow">
            <a:avLst/>
          </a:prstGeom>
          <a:solidFill>
            <a:srgbClr val="FF0000"/>
          </a:solid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標題 1">
            <a:extLst>
              <a:ext uri="{FF2B5EF4-FFF2-40B4-BE49-F238E27FC236}">
                <a16:creationId xmlns:a16="http://schemas.microsoft.com/office/drawing/2014/main" id="{5C476CFB-E5A4-904A-2D4B-D39019211B20}"/>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歷史沿革</a:t>
            </a:r>
            <a:endParaRPr lang="en-US" sz="40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1521964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96;g2e9d1671f8f_0_0">
            <a:extLst>
              <a:ext uri="{FF2B5EF4-FFF2-40B4-BE49-F238E27FC236}">
                <a16:creationId xmlns:a16="http://schemas.microsoft.com/office/drawing/2014/main" id="{63B46DCF-24B5-39F9-1BC9-8CE208BEC2AB}"/>
              </a:ext>
            </a:extLst>
          </p:cNvPr>
          <p:cNvPicPr preferRelativeResize="0">
            <a:picLocks noChangeAspect="1"/>
          </p:cNvPicPr>
          <p:nvPr/>
        </p:nvPicPr>
        <p:blipFill>
          <a:blip r:embed="rId3">
            <a:alphaModFix/>
          </a:blip>
          <a:stretch>
            <a:fillRect/>
          </a:stretch>
        </p:blipFill>
        <p:spPr>
          <a:xfrm>
            <a:off x="0" y="-1"/>
            <a:ext cx="12223991" cy="6876000"/>
          </a:xfrm>
          <a:prstGeom prst="rect">
            <a:avLst/>
          </a:prstGeom>
          <a:noFill/>
          <a:ln>
            <a:noFill/>
          </a:ln>
        </p:spPr>
      </p:pic>
      <p:sp>
        <p:nvSpPr>
          <p:cNvPr id="2" name="標題 1">
            <a:extLst>
              <a:ext uri="{FF2B5EF4-FFF2-40B4-BE49-F238E27FC236}">
                <a16:creationId xmlns:a16="http://schemas.microsoft.com/office/drawing/2014/main" id="{09F9589F-B87A-1715-0894-DA35900B8145}"/>
              </a:ext>
            </a:extLst>
          </p:cNvPr>
          <p:cNvSpPr>
            <a:spLocks noGrp="1"/>
          </p:cNvSpPr>
          <p:nvPr>
            <p:ph type="title"/>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心情溫度計</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APP</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圖片 7">
            <a:extLst>
              <a:ext uri="{FF2B5EF4-FFF2-40B4-BE49-F238E27FC236}">
                <a16:creationId xmlns:a16="http://schemas.microsoft.com/office/drawing/2014/main" id="{F428F5D9-D7C5-9344-B09A-CBCB50960CA7}"/>
              </a:ext>
            </a:extLst>
          </p:cNvPr>
          <p:cNvPicPr>
            <a:picLocks noChangeAspect="1"/>
          </p:cNvPicPr>
          <p:nvPr/>
        </p:nvPicPr>
        <p:blipFill>
          <a:blip r:embed="rId4"/>
          <a:stretch>
            <a:fillRect/>
          </a:stretch>
        </p:blipFill>
        <p:spPr>
          <a:xfrm>
            <a:off x="1524000" y="1295366"/>
            <a:ext cx="9144000" cy="5169347"/>
          </a:xfrm>
          <a:prstGeom prst="rect">
            <a:avLst/>
          </a:prstGeom>
        </p:spPr>
      </p:pic>
    </p:spTree>
    <p:extLst>
      <p:ext uri="{BB962C8B-B14F-4D97-AF65-F5344CB8AC3E}">
        <p14:creationId xmlns:p14="http://schemas.microsoft.com/office/powerpoint/2010/main" val="1464040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96;g2e9d1671f8f_0_0">
            <a:extLst>
              <a:ext uri="{FF2B5EF4-FFF2-40B4-BE49-F238E27FC236}">
                <a16:creationId xmlns:a16="http://schemas.microsoft.com/office/drawing/2014/main" id="{53086F9C-7A88-46F5-3D0D-85A82E62C502}"/>
              </a:ext>
            </a:extLst>
          </p:cNvPr>
          <p:cNvPicPr preferRelativeResize="0">
            <a:picLocks noChangeAspect="1"/>
          </p:cNvPicPr>
          <p:nvPr/>
        </p:nvPicPr>
        <p:blipFill>
          <a:blip r:embed="rId2">
            <a:alphaModFix/>
          </a:blip>
          <a:stretch>
            <a:fillRect/>
          </a:stretch>
        </p:blipFill>
        <p:spPr>
          <a:xfrm>
            <a:off x="0" y="-1"/>
            <a:ext cx="12223991" cy="6876000"/>
          </a:xfrm>
          <a:prstGeom prst="rect">
            <a:avLst/>
          </a:prstGeom>
          <a:noFill/>
          <a:ln>
            <a:noFill/>
          </a:ln>
        </p:spPr>
      </p:pic>
      <p:sp>
        <p:nvSpPr>
          <p:cNvPr id="2" name="Title 1"/>
          <p:cNvSpPr>
            <a:spLocks noGrp="1"/>
          </p:cNvSpPr>
          <p:nvPr>
            <p:ph type="title"/>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b="1" dirty="0" err="1">
                <a:latin typeface="Times New Roman" panose="02020603050405020304" pitchFamily="18" charset="0"/>
                <a:ea typeface="標楷體" panose="03000509000000000000" pitchFamily="65" charset="-120"/>
                <a:cs typeface="Times New Roman" panose="02020603050405020304" pitchFamily="18" charset="0"/>
              </a:rPr>
              <a:t>心快活心理健康學習平台</a:t>
            </a:r>
            <a:endParaRPr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Content Placeholder 2"/>
          <p:cNvSpPr>
            <a:spLocks noGrp="1"/>
          </p:cNvSpPr>
          <p:nvPr>
            <p:ph idx="1"/>
          </p:nvPr>
        </p:nvSpPr>
        <p:spPr>
          <a:xfrm>
            <a:off x="1101724" y="1453753"/>
            <a:ext cx="7178678" cy="1502328"/>
          </a:xfrm>
        </p:spPr>
        <p:txBody>
          <a:bodyPr/>
          <a:lstStyle/>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由衛生福利部推出的心理健康學習資源</a:t>
            </a:r>
            <a:endParaRPr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提供免費課程、心理測驗與專家建議</a:t>
            </a:r>
            <a:endParaRPr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幫助你提升心理韌性與壓力管理能力</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TextBox 4"/>
          <p:cNvSpPr txBox="1"/>
          <p:nvPr/>
        </p:nvSpPr>
        <p:spPr>
          <a:xfrm>
            <a:off x="2902156" y="5499990"/>
            <a:ext cx="5763822" cy="307777"/>
          </a:xfrm>
          <a:prstGeom prst="rect">
            <a:avLst/>
          </a:prstGeom>
          <a:noFill/>
        </p:spPr>
        <p:txBody>
          <a:bodyPr wrap="none">
            <a:spAutoFit/>
          </a:bodyPr>
          <a:lstStyle/>
          <a:p>
            <a:pPr algn="l">
              <a:defRPr sz="1400"/>
            </a:pPr>
            <a:r>
              <a:rPr sz="1400" dirty="0">
                <a:latin typeface="Times New Roman" panose="02020603050405020304" pitchFamily="18" charset="0"/>
                <a:ea typeface="標楷體" panose="03000509000000000000" pitchFamily="65" charset="-120"/>
                <a:cs typeface="Times New Roman" panose="02020603050405020304" pitchFamily="18" charset="0"/>
              </a:rPr>
              <a:t>🔗 </a:t>
            </a:r>
            <a:r>
              <a:rPr sz="1400" dirty="0" err="1">
                <a:latin typeface="Times New Roman" panose="02020603050405020304" pitchFamily="18" charset="0"/>
                <a:ea typeface="標楷體" panose="03000509000000000000" pitchFamily="65" charset="-120"/>
                <a:cs typeface="Times New Roman" panose="02020603050405020304" pitchFamily="18" charset="0"/>
              </a:rPr>
              <a:t>心快活心理健康學習平台：https</a:t>
            </a:r>
            <a:r>
              <a:rPr sz="1400" dirty="0">
                <a:latin typeface="Times New Roman" panose="02020603050405020304" pitchFamily="18" charset="0"/>
                <a:ea typeface="標楷體" panose="03000509000000000000" pitchFamily="65" charset="-120"/>
                <a:cs typeface="Times New Roman" panose="02020603050405020304" pitchFamily="18" charset="0"/>
              </a:rPr>
              <a:t>://wellbeing.mohw.gov.tw/nor/</a:t>
            </a:r>
            <a:r>
              <a:rPr sz="1400" dirty="0" err="1">
                <a:latin typeface="Times New Roman" panose="02020603050405020304" pitchFamily="18" charset="0"/>
                <a:ea typeface="標楷體" panose="03000509000000000000" pitchFamily="65" charset="-120"/>
                <a:cs typeface="Times New Roman" panose="02020603050405020304" pitchFamily="18" charset="0"/>
              </a:rPr>
              <a:t>elearn</a:t>
            </a:r>
            <a:r>
              <a:rPr sz="1400" dirty="0">
                <a:latin typeface="Times New Roman" panose="02020603050405020304" pitchFamily="18" charset="0"/>
                <a:ea typeface="標楷體" panose="03000509000000000000" pitchFamily="65" charset="-120"/>
                <a:cs typeface="Times New Roman" panose="02020603050405020304" pitchFamily="18" charset="0"/>
              </a:rPr>
              <a:t>/8</a:t>
            </a:r>
          </a:p>
        </p:txBody>
      </p:sp>
      <p:pic>
        <p:nvPicPr>
          <p:cNvPr id="7" name="圖形 6" descr="心臟器官 以實心填滿">
            <a:extLst>
              <a:ext uri="{FF2B5EF4-FFF2-40B4-BE49-F238E27FC236}">
                <a16:creationId xmlns:a16="http://schemas.microsoft.com/office/drawing/2014/main" id="{8DD81C8D-64E7-9FD0-3362-6D5FDF7067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0837" y="3743036"/>
            <a:ext cx="1057564" cy="1057564"/>
          </a:xfrm>
          <a:prstGeom prst="rect">
            <a:avLst/>
          </a:prstGeom>
        </p:spPr>
      </p:pic>
      <p:pic>
        <p:nvPicPr>
          <p:cNvPr id="9" name="圖形 8" descr="頭顱中的腦 以實心填滿">
            <a:extLst>
              <a:ext uri="{FF2B5EF4-FFF2-40B4-BE49-F238E27FC236}">
                <a16:creationId xmlns:a16="http://schemas.microsoft.com/office/drawing/2014/main" id="{5192F1DD-B17B-9A71-A165-603FED657A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0401" y="3814618"/>
            <a:ext cx="914400" cy="914400"/>
          </a:xfrm>
          <a:prstGeom prst="rect">
            <a:avLst/>
          </a:prstGeom>
        </p:spPr>
      </p:pic>
      <p:pic>
        <p:nvPicPr>
          <p:cNvPr id="11" name="圖片 10" descr="一張含有 螢幕擷取畫面, 樣式, 圓形, 圖形 的圖片&#10;&#10;AI 產生的內容可能不正確。">
            <a:extLst>
              <a:ext uri="{FF2B5EF4-FFF2-40B4-BE49-F238E27FC236}">
                <a16:creationId xmlns:a16="http://schemas.microsoft.com/office/drawing/2014/main" id="{FC90FE72-AAD3-11CF-221D-6096B766AF6A}"/>
              </a:ext>
            </a:extLst>
          </p:cNvPr>
          <p:cNvPicPr>
            <a:picLocks noChangeAspect="1"/>
          </p:cNvPicPr>
          <p:nvPr/>
        </p:nvPicPr>
        <p:blipFill>
          <a:blip r:embed="rId7"/>
          <a:stretch>
            <a:fillRect/>
          </a:stretch>
        </p:blipFill>
        <p:spPr>
          <a:xfrm>
            <a:off x="218957" y="3117092"/>
            <a:ext cx="2683199" cy="2683199"/>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96;g2e9d1671f8f_0_0">
            <a:extLst>
              <a:ext uri="{FF2B5EF4-FFF2-40B4-BE49-F238E27FC236}">
                <a16:creationId xmlns:a16="http://schemas.microsoft.com/office/drawing/2014/main" id="{5EA93034-772C-463C-2794-AD40CAE13989}"/>
              </a:ext>
            </a:extLst>
          </p:cNvPr>
          <p:cNvPicPr preferRelativeResize="0">
            <a:picLocks noChangeAspect="1"/>
          </p:cNvPicPr>
          <p:nvPr/>
        </p:nvPicPr>
        <p:blipFill>
          <a:blip r:embed="rId2">
            <a:alphaModFix/>
          </a:blip>
          <a:stretch>
            <a:fillRect/>
          </a:stretch>
        </p:blipFill>
        <p:spPr>
          <a:xfrm>
            <a:off x="0" y="-1"/>
            <a:ext cx="12223991" cy="6876000"/>
          </a:xfrm>
          <a:prstGeom prst="rect">
            <a:avLst/>
          </a:prstGeom>
          <a:noFill/>
          <a:ln>
            <a:noFill/>
          </a:ln>
        </p:spPr>
      </p:pic>
      <p:sp>
        <p:nvSpPr>
          <p:cNvPr id="2" name="Title 1"/>
          <p:cNvSpPr>
            <a:spLocks noGrp="1"/>
          </p:cNvSpPr>
          <p:nvPr>
            <p:ph type="title"/>
          </p:nvPr>
        </p:nvSpPr>
        <p:spPr>
          <a:xfrm>
            <a:off x="1981200" y="563396"/>
            <a:ext cx="8229600" cy="1143000"/>
          </a:xfrm>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b="1" dirty="0" err="1">
                <a:latin typeface="Times New Roman" panose="02020603050405020304" pitchFamily="18" charset="0"/>
                <a:ea typeface="標楷體" panose="03000509000000000000" pitchFamily="65" charset="-120"/>
                <a:cs typeface="Times New Roman" panose="02020603050405020304" pitchFamily="18" charset="0"/>
              </a:rPr>
              <a:t>心快活學習平台的特色</a:t>
            </a:r>
            <a:endParaRPr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Content Placeholder 2"/>
          <p:cNvSpPr>
            <a:spLocks noGrp="1"/>
          </p:cNvSpPr>
          <p:nvPr>
            <p:ph idx="1"/>
          </p:nvPr>
        </p:nvSpPr>
        <p:spPr>
          <a:xfrm>
            <a:off x="2703819" y="1508701"/>
            <a:ext cx="8229600" cy="1578628"/>
          </a:xfrm>
        </p:spPr>
        <p:txBody>
          <a:bodyPr/>
          <a:lstStyle/>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免費線上學習：心理韌性、壓力管理</a:t>
            </a:r>
            <a:endParaRPr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互動小測驗：了解自己的心理狀況</a:t>
            </a:r>
            <a:endParaRPr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專家建議：心理師提供實用技巧</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形 6" descr="天使的臉部輪廓 以實心填滿">
            <a:extLst>
              <a:ext uri="{FF2B5EF4-FFF2-40B4-BE49-F238E27FC236}">
                <a16:creationId xmlns:a16="http://schemas.microsoft.com/office/drawing/2014/main" id="{978231F1-1CA0-5050-3187-1D9DB49D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00686">
            <a:off x="8829964" y="3729038"/>
            <a:ext cx="1117600" cy="1117600"/>
          </a:xfrm>
          <a:prstGeom prst="rect">
            <a:avLst/>
          </a:prstGeom>
        </p:spPr>
      </p:pic>
      <p:sp>
        <p:nvSpPr>
          <p:cNvPr id="6" name="TextBox 4">
            <a:extLst>
              <a:ext uri="{FF2B5EF4-FFF2-40B4-BE49-F238E27FC236}">
                <a16:creationId xmlns:a16="http://schemas.microsoft.com/office/drawing/2014/main" id="{0F5A8075-7B22-931D-8AC5-E2DD7E309A39}"/>
              </a:ext>
            </a:extLst>
          </p:cNvPr>
          <p:cNvSpPr txBox="1"/>
          <p:nvPr/>
        </p:nvSpPr>
        <p:spPr>
          <a:xfrm>
            <a:off x="2902156" y="5499990"/>
            <a:ext cx="5763822" cy="307777"/>
          </a:xfrm>
          <a:prstGeom prst="rect">
            <a:avLst/>
          </a:prstGeom>
          <a:noFill/>
        </p:spPr>
        <p:txBody>
          <a:bodyPr wrap="none">
            <a:spAutoFit/>
          </a:bodyPr>
          <a:lstStyle/>
          <a:p>
            <a:pPr algn="l">
              <a:defRPr sz="1400"/>
            </a:pPr>
            <a:r>
              <a:rPr sz="1400" dirty="0">
                <a:latin typeface="Times New Roman" panose="02020603050405020304" pitchFamily="18" charset="0"/>
                <a:ea typeface="標楷體" panose="03000509000000000000" pitchFamily="65" charset="-120"/>
                <a:cs typeface="Times New Roman" panose="02020603050405020304" pitchFamily="18" charset="0"/>
              </a:rPr>
              <a:t>🔗 </a:t>
            </a:r>
            <a:r>
              <a:rPr sz="1400" dirty="0" err="1">
                <a:latin typeface="Times New Roman" panose="02020603050405020304" pitchFamily="18" charset="0"/>
                <a:ea typeface="標楷體" panose="03000509000000000000" pitchFamily="65" charset="-120"/>
                <a:cs typeface="Times New Roman" panose="02020603050405020304" pitchFamily="18" charset="0"/>
              </a:rPr>
              <a:t>心快活心理健康學習平台：https</a:t>
            </a:r>
            <a:r>
              <a:rPr sz="1400" dirty="0">
                <a:latin typeface="Times New Roman" panose="02020603050405020304" pitchFamily="18" charset="0"/>
                <a:ea typeface="標楷體" panose="03000509000000000000" pitchFamily="65" charset="-120"/>
                <a:cs typeface="Times New Roman" panose="02020603050405020304" pitchFamily="18" charset="0"/>
              </a:rPr>
              <a:t>://wellbeing.mohw.gov.tw/nor/</a:t>
            </a:r>
            <a:r>
              <a:rPr sz="1400" dirty="0" err="1">
                <a:latin typeface="Times New Roman" panose="02020603050405020304" pitchFamily="18" charset="0"/>
                <a:ea typeface="標楷體" panose="03000509000000000000" pitchFamily="65" charset="-120"/>
                <a:cs typeface="Times New Roman" panose="02020603050405020304" pitchFamily="18" charset="0"/>
              </a:rPr>
              <a:t>elearn</a:t>
            </a:r>
            <a:r>
              <a:rPr sz="1400" dirty="0">
                <a:latin typeface="Times New Roman" panose="02020603050405020304" pitchFamily="18" charset="0"/>
                <a:ea typeface="標楷體" panose="03000509000000000000" pitchFamily="65" charset="-120"/>
                <a:cs typeface="Times New Roman" panose="02020603050405020304" pitchFamily="18" charset="0"/>
              </a:rPr>
              <a:t>/8</a:t>
            </a:r>
          </a:p>
        </p:txBody>
      </p:sp>
      <p:pic>
        <p:nvPicPr>
          <p:cNvPr id="8" name="圖片 7" descr="一張含有 螢幕擷取畫面, 樣式, 圓形, 圖形 的圖片&#10;&#10;AI 產生的內容可能不正確。">
            <a:extLst>
              <a:ext uri="{FF2B5EF4-FFF2-40B4-BE49-F238E27FC236}">
                <a16:creationId xmlns:a16="http://schemas.microsoft.com/office/drawing/2014/main" id="{22154217-FA6E-856F-E0D5-B46BD9FF542D}"/>
              </a:ext>
            </a:extLst>
          </p:cNvPr>
          <p:cNvPicPr>
            <a:picLocks noChangeAspect="1"/>
          </p:cNvPicPr>
          <p:nvPr/>
        </p:nvPicPr>
        <p:blipFill>
          <a:blip r:embed="rId5"/>
          <a:stretch>
            <a:fillRect/>
          </a:stretch>
        </p:blipFill>
        <p:spPr>
          <a:xfrm>
            <a:off x="218957" y="3117092"/>
            <a:ext cx="2683199" cy="268319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96;g2e9d1671f8f_0_0">
            <a:extLst>
              <a:ext uri="{FF2B5EF4-FFF2-40B4-BE49-F238E27FC236}">
                <a16:creationId xmlns:a16="http://schemas.microsoft.com/office/drawing/2014/main" id="{BAA4C635-8011-174B-5729-3EC23BE424C0}"/>
              </a:ext>
            </a:extLst>
          </p:cNvPr>
          <p:cNvPicPr preferRelativeResize="0">
            <a:picLocks noChangeAspect="1"/>
          </p:cNvPicPr>
          <p:nvPr/>
        </p:nvPicPr>
        <p:blipFill>
          <a:blip r:embed="rId2">
            <a:alphaModFix/>
          </a:blip>
          <a:stretch>
            <a:fillRect/>
          </a:stretch>
        </p:blipFill>
        <p:spPr>
          <a:xfrm>
            <a:off x="0" y="-1"/>
            <a:ext cx="12223991" cy="6876000"/>
          </a:xfrm>
          <a:prstGeom prst="rect">
            <a:avLst/>
          </a:prstGeom>
          <a:noFill/>
          <a:ln>
            <a:noFill/>
          </a:ln>
        </p:spPr>
      </p:pic>
      <p:sp>
        <p:nvSpPr>
          <p:cNvPr id="2" name="Title 1"/>
          <p:cNvSpPr>
            <a:spLocks noGrp="1"/>
          </p:cNvSpPr>
          <p:nvPr>
            <p:ph type="title"/>
          </p:nvPr>
        </p:nvSpPr>
        <p:spPr/>
        <p:txBody>
          <a:bodyPr/>
          <a:lstStyle/>
          <a:p>
            <a:r>
              <a:rPr dirty="0">
                <a:latin typeface="Times New Roman" panose="02020603050405020304" pitchFamily="18" charset="0"/>
                <a:ea typeface="標楷體" panose="03000509000000000000" pitchFamily="65" charset="-120"/>
                <a:cs typeface="Times New Roman" panose="02020603050405020304" pitchFamily="18" charset="0"/>
              </a:rPr>
              <a:t>🚀 </a:t>
            </a:r>
            <a:r>
              <a:rPr b="1" dirty="0" err="1">
                <a:latin typeface="Times New Roman" panose="02020603050405020304" pitchFamily="18" charset="0"/>
                <a:ea typeface="標楷體" panose="03000509000000000000" pitchFamily="65" charset="-120"/>
                <a:cs typeface="Times New Roman" panose="02020603050405020304" pitchFamily="18" charset="0"/>
              </a:rPr>
              <a:t>總結與行動呼籲</a:t>
            </a:r>
            <a:endParaRPr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Content Placeholder 2"/>
          <p:cNvSpPr>
            <a:spLocks noGrp="1"/>
          </p:cNvSpPr>
          <p:nvPr>
            <p:ph idx="1"/>
          </p:nvPr>
        </p:nvSpPr>
        <p:spPr>
          <a:xfrm>
            <a:off x="1303442" y="1466550"/>
            <a:ext cx="8106030" cy="2117829"/>
          </a:xfrm>
        </p:spPr>
        <p:txBody>
          <a:bodyPr/>
          <a:lstStyle/>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心理健康和身體健康一樣重要</a:t>
            </a:r>
            <a:endParaRPr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試試『心情溫度計</a:t>
            </a:r>
            <a:r>
              <a:rPr dirty="0">
                <a:latin typeface="Times New Roman" panose="02020603050405020304" pitchFamily="18" charset="0"/>
                <a:ea typeface="標楷體" panose="03000509000000000000" pitchFamily="65" charset="-120"/>
                <a:cs typeface="Times New Roman" panose="02020603050405020304" pitchFamily="18" charset="0"/>
              </a:rPr>
              <a:t>』，</a:t>
            </a:r>
            <a:r>
              <a:rPr dirty="0" err="1">
                <a:latin typeface="Times New Roman" panose="02020603050405020304" pitchFamily="18" charset="0"/>
                <a:ea typeface="標楷體" panose="03000509000000000000" pitchFamily="65" charset="-120"/>
                <a:cs typeface="Times New Roman" panose="02020603050405020304" pitchFamily="18" charset="0"/>
              </a:rPr>
              <a:t>關心自己的心理狀態</a:t>
            </a:r>
            <a:endParaRPr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上『心快活』學習心理調適技巧</a:t>
            </a:r>
            <a:endParaRPr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dirty="0">
                <a:latin typeface="Times New Roman" panose="02020603050405020304" pitchFamily="18" charset="0"/>
                <a:ea typeface="標楷體" panose="03000509000000000000" pitchFamily="65" charset="-120"/>
                <a:cs typeface="Times New Roman" panose="02020603050405020304" pitchFamily="18" charset="0"/>
              </a:rPr>
              <a:t>• </a:t>
            </a:r>
            <a:r>
              <a:rPr dirty="0" err="1">
                <a:latin typeface="Times New Roman" panose="02020603050405020304" pitchFamily="18" charset="0"/>
                <a:ea typeface="標楷體" panose="03000509000000000000" pitchFamily="65" charset="-120"/>
                <a:cs typeface="Times New Roman" panose="02020603050405020304" pitchFamily="18" charset="0"/>
              </a:rPr>
              <a:t>讓我們一起打造更健康的心理韌性</a:t>
            </a:r>
            <a:r>
              <a:rPr dirty="0">
                <a:latin typeface="Times New Roman" panose="02020603050405020304" pitchFamily="18" charset="0"/>
                <a:ea typeface="標楷體" panose="03000509000000000000" pitchFamily="65" charset="-120"/>
                <a:cs typeface="Times New Roman" panose="02020603050405020304" pitchFamily="18" charset="0"/>
              </a:rPr>
              <a:t>！</a:t>
            </a:r>
          </a:p>
        </p:txBody>
      </p:sp>
      <p:grpSp>
        <p:nvGrpSpPr>
          <p:cNvPr id="10" name="群組 9">
            <a:extLst>
              <a:ext uri="{FF2B5EF4-FFF2-40B4-BE49-F238E27FC236}">
                <a16:creationId xmlns:a16="http://schemas.microsoft.com/office/drawing/2014/main" id="{D6ACA887-0408-D92B-5038-7F224B096282}"/>
              </a:ext>
            </a:extLst>
          </p:cNvPr>
          <p:cNvGrpSpPr/>
          <p:nvPr/>
        </p:nvGrpSpPr>
        <p:grpSpPr>
          <a:xfrm>
            <a:off x="5638801" y="4902200"/>
            <a:ext cx="2890981" cy="914400"/>
            <a:chOff x="4114800" y="4902200"/>
            <a:chExt cx="2890981" cy="914400"/>
          </a:xfrm>
          <a:solidFill>
            <a:schemeClr val="accent2">
              <a:lumMod val="60000"/>
              <a:lumOff val="40000"/>
            </a:schemeClr>
          </a:solidFill>
        </p:grpSpPr>
        <p:pic>
          <p:nvPicPr>
            <p:cNvPr id="6" name="圖形 5" descr="男人與女人 以實心填滿">
              <a:extLst>
                <a:ext uri="{FF2B5EF4-FFF2-40B4-BE49-F238E27FC236}">
                  <a16:creationId xmlns:a16="http://schemas.microsoft.com/office/drawing/2014/main" id="{CADE887B-38FF-D555-2B75-E3D4870A55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6363" y="4902200"/>
              <a:ext cx="914400" cy="914400"/>
            </a:xfrm>
            <a:prstGeom prst="rect">
              <a:avLst/>
            </a:prstGeom>
          </p:spPr>
        </p:pic>
        <p:pic>
          <p:nvPicPr>
            <p:cNvPr id="7" name="圖形 6" descr="男人與女人 以實心填滿">
              <a:extLst>
                <a:ext uri="{FF2B5EF4-FFF2-40B4-BE49-F238E27FC236}">
                  <a16:creationId xmlns:a16="http://schemas.microsoft.com/office/drawing/2014/main" id="{0FBC11BD-7AC3-1D4B-A6FA-B334DE411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1381" y="4902200"/>
              <a:ext cx="914400" cy="914400"/>
            </a:xfrm>
            <a:prstGeom prst="rect">
              <a:avLst/>
            </a:prstGeom>
          </p:spPr>
        </p:pic>
        <p:pic>
          <p:nvPicPr>
            <p:cNvPr id="8" name="圖形 7" descr="男人與女人 以實心填滿">
              <a:extLst>
                <a:ext uri="{FF2B5EF4-FFF2-40B4-BE49-F238E27FC236}">
                  <a16:creationId xmlns:a16="http://schemas.microsoft.com/office/drawing/2014/main" id="{E2225B7C-A181-DAE3-D78C-2001F008C4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4902200"/>
              <a:ext cx="914400" cy="914400"/>
            </a:xfrm>
            <a:prstGeom prst="rect">
              <a:avLst/>
            </a:prstGeom>
          </p:spPr>
        </p:pic>
        <p:pic>
          <p:nvPicPr>
            <p:cNvPr id="9" name="圖形 8" descr="男人與女人 以實心填滿">
              <a:extLst>
                <a:ext uri="{FF2B5EF4-FFF2-40B4-BE49-F238E27FC236}">
                  <a16:creationId xmlns:a16="http://schemas.microsoft.com/office/drawing/2014/main" id="{ABF59E07-43E5-DD3E-3C16-76C08DFCFD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9818" y="4902200"/>
              <a:ext cx="914400" cy="914400"/>
            </a:xfrm>
            <a:prstGeom prst="rect">
              <a:avLst/>
            </a:prstGeom>
          </p:spPr>
        </p:pic>
      </p:grpSp>
      <p:grpSp>
        <p:nvGrpSpPr>
          <p:cNvPr id="11" name="群組 10">
            <a:extLst>
              <a:ext uri="{FF2B5EF4-FFF2-40B4-BE49-F238E27FC236}">
                <a16:creationId xmlns:a16="http://schemas.microsoft.com/office/drawing/2014/main" id="{2071C29D-176B-F546-8DD4-A23148BAC299}"/>
              </a:ext>
            </a:extLst>
          </p:cNvPr>
          <p:cNvGrpSpPr/>
          <p:nvPr/>
        </p:nvGrpSpPr>
        <p:grpSpPr>
          <a:xfrm>
            <a:off x="3015674" y="4902200"/>
            <a:ext cx="2890981" cy="914400"/>
            <a:chOff x="4114800" y="4902200"/>
            <a:chExt cx="2890981" cy="914400"/>
          </a:xfrm>
          <a:solidFill>
            <a:schemeClr val="tx2">
              <a:lumMod val="40000"/>
              <a:lumOff val="60000"/>
            </a:schemeClr>
          </a:solidFill>
        </p:grpSpPr>
        <p:pic>
          <p:nvPicPr>
            <p:cNvPr id="12" name="圖形 11" descr="男人與女人 以實心填滿">
              <a:extLst>
                <a:ext uri="{FF2B5EF4-FFF2-40B4-BE49-F238E27FC236}">
                  <a16:creationId xmlns:a16="http://schemas.microsoft.com/office/drawing/2014/main" id="{FE5C7879-3B46-0D5F-BB39-5E36586E6B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6363" y="4902200"/>
              <a:ext cx="914400" cy="914400"/>
            </a:xfrm>
            <a:prstGeom prst="rect">
              <a:avLst/>
            </a:prstGeom>
          </p:spPr>
        </p:pic>
        <p:pic>
          <p:nvPicPr>
            <p:cNvPr id="13" name="圖形 12" descr="男人與女人 以實心填滿">
              <a:extLst>
                <a:ext uri="{FF2B5EF4-FFF2-40B4-BE49-F238E27FC236}">
                  <a16:creationId xmlns:a16="http://schemas.microsoft.com/office/drawing/2014/main" id="{9CEBD090-C903-3E58-B4D4-462B9DA745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1381" y="4902200"/>
              <a:ext cx="914400" cy="914400"/>
            </a:xfrm>
            <a:prstGeom prst="rect">
              <a:avLst/>
            </a:prstGeom>
          </p:spPr>
        </p:pic>
        <p:pic>
          <p:nvPicPr>
            <p:cNvPr id="14" name="圖形 13" descr="男人與女人 以實心填滿">
              <a:extLst>
                <a:ext uri="{FF2B5EF4-FFF2-40B4-BE49-F238E27FC236}">
                  <a16:creationId xmlns:a16="http://schemas.microsoft.com/office/drawing/2014/main" id="{4E5412DA-F21C-C63C-93E4-C4C5B1725D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4902200"/>
              <a:ext cx="914400" cy="914400"/>
            </a:xfrm>
            <a:prstGeom prst="rect">
              <a:avLst/>
            </a:prstGeom>
          </p:spPr>
        </p:pic>
        <p:pic>
          <p:nvPicPr>
            <p:cNvPr id="15" name="圖形 14" descr="男人與女人 以實心填滿">
              <a:extLst>
                <a:ext uri="{FF2B5EF4-FFF2-40B4-BE49-F238E27FC236}">
                  <a16:creationId xmlns:a16="http://schemas.microsoft.com/office/drawing/2014/main" id="{5522480D-FECB-F3F0-71AC-6D720A649B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9818" y="4902200"/>
              <a:ext cx="914400" cy="914400"/>
            </a:xfrm>
            <a:prstGeom prst="rect">
              <a:avLst/>
            </a:prstGeom>
          </p:spPr>
        </p:pic>
      </p:grpSp>
      <p:pic>
        <p:nvPicPr>
          <p:cNvPr id="21" name="圖形 20" descr="七朵小雛菊">
            <a:extLst>
              <a:ext uri="{FF2B5EF4-FFF2-40B4-BE49-F238E27FC236}">
                <a16:creationId xmlns:a16="http://schemas.microsoft.com/office/drawing/2014/main" id="{18B64CC4-3998-442A-A877-50352B22A1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6021" y="5062901"/>
            <a:ext cx="2436089" cy="2436089"/>
          </a:xfrm>
          <a:prstGeom prst="rect">
            <a:avLst/>
          </a:prstGeom>
        </p:spPr>
      </p:pic>
      <p:pic>
        <p:nvPicPr>
          <p:cNvPr id="22" name="圖形 21" descr="七朵小雛菊">
            <a:extLst>
              <a:ext uri="{FF2B5EF4-FFF2-40B4-BE49-F238E27FC236}">
                <a16:creationId xmlns:a16="http://schemas.microsoft.com/office/drawing/2014/main" id="{F9B60892-79B7-76F0-35A0-20BE1B090A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8641" y="5398656"/>
            <a:ext cx="2436089" cy="2436089"/>
          </a:xfrm>
          <a:prstGeom prst="rect">
            <a:avLst/>
          </a:prstGeom>
        </p:spPr>
      </p:pic>
      <p:pic>
        <p:nvPicPr>
          <p:cNvPr id="23" name="圖形 22" descr="七朵小雛菊">
            <a:extLst>
              <a:ext uri="{FF2B5EF4-FFF2-40B4-BE49-F238E27FC236}">
                <a16:creationId xmlns:a16="http://schemas.microsoft.com/office/drawing/2014/main" id="{D6EFE086-18C1-A6B6-FAAE-06AD473D51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366" y="5328229"/>
            <a:ext cx="2436089" cy="2436089"/>
          </a:xfrm>
          <a:prstGeom prst="rect">
            <a:avLst/>
          </a:prstGeom>
        </p:spPr>
      </p:pic>
      <p:pic>
        <p:nvPicPr>
          <p:cNvPr id="24" name="圖形 23" descr="七朵小雛菊">
            <a:extLst>
              <a:ext uri="{FF2B5EF4-FFF2-40B4-BE49-F238E27FC236}">
                <a16:creationId xmlns:a16="http://schemas.microsoft.com/office/drawing/2014/main" id="{E8196D11-A4B3-E0B7-7E46-78BAE689C8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4537" y="5348938"/>
            <a:ext cx="2436089" cy="2436089"/>
          </a:xfrm>
          <a:prstGeom prst="rect">
            <a:avLst/>
          </a:prstGeom>
        </p:spPr>
      </p:pic>
      <p:pic>
        <p:nvPicPr>
          <p:cNvPr id="25" name="圖形 24" descr="七朵小雛菊">
            <a:extLst>
              <a:ext uri="{FF2B5EF4-FFF2-40B4-BE49-F238E27FC236}">
                <a16:creationId xmlns:a16="http://schemas.microsoft.com/office/drawing/2014/main" id="{E2C1728E-833A-499F-33E5-93D0F7954C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2152" y="4856308"/>
            <a:ext cx="2436089" cy="2436089"/>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低頭族烏龜頸恐引發「上交叉症候群」！5步驟學會正確「縮下巴」延展頸椎- 禁聞網"/>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394" y="982426"/>
            <a:ext cx="4500000" cy="4500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object 7">
            <a:extLst>
              <a:ext uri="{FF2B5EF4-FFF2-40B4-BE49-F238E27FC236}">
                <a16:creationId xmlns:a16="http://schemas.microsoft.com/office/drawing/2014/main" id="{C47D5903-3676-46DB-BBE6-733D28E9CA54}"/>
              </a:ext>
            </a:extLst>
          </p:cNvPr>
          <p:cNvGrpSpPr>
            <a:grpSpLocks noChangeAspect="1"/>
          </p:cNvGrpSpPr>
          <p:nvPr/>
        </p:nvGrpSpPr>
        <p:grpSpPr>
          <a:xfrm>
            <a:off x="106000" y="935643"/>
            <a:ext cx="5197276" cy="3600000"/>
            <a:chOff x="303507" y="3588207"/>
            <a:chExt cx="4029075" cy="2790825"/>
          </a:xfrm>
        </p:grpSpPr>
        <p:sp>
          <p:nvSpPr>
            <p:cNvPr id="11" name="object 8">
              <a:extLst>
                <a:ext uri="{FF2B5EF4-FFF2-40B4-BE49-F238E27FC236}">
                  <a16:creationId xmlns:a16="http://schemas.microsoft.com/office/drawing/2014/main" id="{103CF7CC-E987-43E1-B0FC-EADE9561ACAE}"/>
                </a:ext>
              </a:extLst>
            </p:cNvPr>
            <p:cNvSpPr/>
            <p:nvPr/>
          </p:nvSpPr>
          <p:spPr>
            <a:xfrm>
              <a:off x="971549" y="3857625"/>
              <a:ext cx="3360737" cy="2520950"/>
            </a:xfrm>
            <a:prstGeom prst="rect">
              <a:avLst/>
            </a:prstGeom>
            <a:blipFill>
              <a:blip r:embed="rId4"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A34D8B54-9A98-491B-8FCC-267734CDCFE5}"/>
                </a:ext>
              </a:extLst>
            </p:cNvPr>
            <p:cNvSpPr/>
            <p:nvPr/>
          </p:nvSpPr>
          <p:spPr>
            <a:xfrm>
              <a:off x="308269" y="3592969"/>
              <a:ext cx="968375" cy="967740"/>
            </a:xfrm>
            <a:custGeom>
              <a:avLst/>
              <a:gdLst/>
              <a:ahLst/>
              <a:cxnLst/>
              <a:rect l="l" t="t" r="r" b="b"/>
              <a:pathLst>
                <a:path w="968375" h="967739">
                  <a:moveTo>
                    <a:pt x="967790" y="0"/>
                  </a:moveTo>
                  <a:lnTo>
                    <a:pt x="488480" y="317245"/>
                  </a:lnTo>
                  <a:lnTo>
                    <a:pt x="25984" y="25653"/>
                  </a:lnTo>
                  <a:lnTo>
                    <a:pt x="317398" y="488264"/>
                  </a:lnTo>
                  <a:lnTo>
                    <a:pt x="0" y="967460"/>
                  </a:lnTo>
                  <a:lnTo>
                    <a:pt x="479298" y="650214"/>
                  </a:lnTo>
                  <a:lnTo>
                    <a:pt x="941806" y="941806"/>
                  </a:lnTo>
                  <a:lnTo>
                    <a:pt x="650379" y="479196"/>
                  </a:lnTo>
                  <a:lnTo>
                    <a:pt x="967790" y="0"/>
                  </a:lnTo>
                  <a:close/>
                </a:path>
              </a:pathLst>
            </a:custGeom>
            <a:solidFill>
              <a:srgbClr val="FF0000"/>
            </a:solidFill>
          </p:spPr>
          <p:txBody>
            <a:bodyPr wrap="square" lIns="0" tIns="0" rIns="0" bIns="0" rtlCol="0"/>
            <a:lstStyle/>
            <a:p>
              <a:endParaRPr/>
            </a:p>
          </p:txBody>
        </p:sp>
        <p:sp>
          <p:nvSpPr>
            <p:cNvPr id="13" name="object 10">
              <a:extLst>
                <a:ext uri="{FF2B5EF4-FFF2-40B4-BE49-F238E27FC236}">
                  <a16:creationId xmlns:a16="http://schemas.microsoft.com/office/drawing/2014/main" id="{D56E8C65-D959-4CAE-A551-C2E6E8D5DD6B}"/>
                </a:ext>
              </a:extLst>
            </p:cNvPr>
            <p:cNvSpPr/>
            <p:nvPr/>
          </p:nvSpPr>
          <p:spPr>
            <a:xfrm>
              <a:off x="308269" y="3592969"/>
              <a:ext cx="968375" cy="967740"/>
            </a:xfrm>
            <a:custGeom>
              <a:avLst/>
              <a:gdLst/>
              <a:ahLst/>
              <a:cxnLst/>
              <a:rect l="l" t="t" r="r" b="b"/>
              <a:pathLst>
                <a:path w="968375" h="967739">
                  <a:moveTo>
                    <a:pt x="0" y="967460"/>
                  </a:moveTo>
                  <a:lnTo>
                    <a:pt x="317398" y="488264"/>
                  </a:lnTo>
                  <a:lnTo>
                    <a:pt x="25984" y="25653"/>
                  </a:lnTo>
                  <a:lnTo>
                    <a:pt x="488480" y="317245"/>
                  </a:lnTo>
                  <a:lnTo>
                    <a:pt x="967790" y="0"/>
                  </a:lnTo>
                  <a:lnTo>
                    <a:pt x="650379" y="479196"/>
                  </a:lnTo>
                  <a:lnTo>
                    <a:pt x="941806" y="941806"/>
                  </a:lnTo>
                  <a:lnTo>
                    <a:pt x="479298" y="650214"/>
                  </a:lnTo>
                  <a:lnTo>
                    <a:pt x="0" y="967460"/>
                  </a:lnTo>
                  <a:close/>
                </a:path>
              </a:pathLst>
            </a:custGeom>
            <a:ln w="9525">
              <a:solidFill>
                <a:srgbClr val="FF00FF"/>
              </a:solidFill>
            </a:ln>
          </p:spPr>
          <p:txBody>
            <a:bodyPr wrap="square" lIns="0" tIns="0" rIns="0" bIns="0" rtlCol="0"/>
            <a:lstStyle/>
            <a:p>
              <a:endParaRPr/>
            </a:p>
          </p:txBody>
        </p:sp>
      </p:grpSp>
      <p:grpSp>
        <p:nvGrpSpPr>
          <p:cNvPr id="6" name="object 3">
            <a:extLst>
              <a:ext uri="{FF2B5EF4-FFF2-40B4-BE49-F238E27FC236}">
                <a16:creationId xmlns:a16="http://schemas.microsoft.com/office/drawing/2014/main" id="{607186CD-3D91-4B29-851E-02557B978859}"/>
              </a:ext>
            </a:extLst>
          </p:cNvPr>
          <p:cNvGrpSpPr>
            <a:grpSpLocks noChangeAspect="1"/>
          </p:cNvGrpSpPr>
          <p:nvPr/>
        </p:nvGrpSpPr>
        <p:grpSpPr>
          <a:xfrm>
            <a:off x="2722873" y="2793418"/>
            <a:ext cx="5137273" cy="3600000"/>
            <a:chOff x="4811712" y="3495675"/>
            <a:chExt cx="4084954" cy="2862580"/>
          </a:xfrm>
        </p:grpSpPr>
        <p:sp>
          <p:nvSpPr>
            <p:cNvPr id="7" name="object 4">
              <a:extLst>
                <a:ext uri="{FF2B5EF4-FFF2-40B4-BE49-F238E27FC236}">
                  <a16:creationId xmlns:a16="http://schemas.microsoft.com/office/drawing/2014/main" id="{2E77CE4B-3FF4-4A32-AB17-AB4C970EFF0C}"/>
                </a:ext>
              </a:extLst>
            </p:cNvPr>
            <p:cNvSpPr/>
            <p:nvPr/>
          </p:nvSpPr>
          <p:spPr>
            <a:xfrm>
              <a:off x="4811712" y="3836987"/>
              <a:ext cx="3360737" cy="2520950"/>
            </a:xfrm>
            <a:prstGeom prst="rect">
              <a:avLst/>
            </a:prstGeom>
            <a:blipFill>
              <a:blip r:embed="rId5"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A4447B08-9914-46D4-941F-5480E4D7C3A5}"/>
                </a:ext>
              </a:extLst>
            </p:cNvPr>
            <p:cNvSpPr/>
            <p:nvPr/>
          </p:nvSpPr>
          <p:spPr>
            <a:xfrm>
              <a:off x="7740650" y="3500437"/>
              <a:ext cx="1151255" cy="1152525"/>
            </a:xfrm>
            <a:custGeom>
              <a:avLst/>
              <a:gdLst/>
              <a:ahLst/>
              <a:cxnLst/>
              <a:rect l="l" t="t" r="r" b="b"/>
              <a:pathLst>
                <a:path w="1151254" h="1152525">
                  <a:moveTo>
                    <a:pt x="575475" y="0"/>
                  </a:moveTo>
                  <a:lnTo>
                    <a:pt x="528274" y="1910"/>
                  </a:lnTo>
                  <a:lnTo>
                    <a:pt x="482125" y="7541"/>
                  </a:lnTo>
                  <a:lnTo>
                    <a:pt x="437176" y="16746"/>
                  </a:lnTo>
                  <a:lnTo>
                    <a:pt x="393574" y="29376"/>
                  </a:lnTo>
                  <a:lnTo>
                    <a:pt x="351467" y="45283"/>
                  </a:lnTo>
                  <a:lnTo>
                    <a:pt x="311003" y="64318"/>
                  </a:lnTo>
                  <a:lnTo>
                    <a:pt x="272331" y="86334"/>
                  </a:lnTo>
                  <a:lnTo>
                    <a:pt x="235599" y="111181"/>
                  </a:lnTo>
                  <a:lnTo>
                    <a:pt x="200955" y="138712"/>
                  </a:lnTo>
                  <a:lnTo>
                    <a:pt x="168546" y="168778"/>
                  </a:lnTo>
                  <a:lnTo>
                    <a:pt x="138521" y="201231"/>
                  </a:lnTo>
                  <a:lnTo>
                    <a:pt x="111028" y="235923"/>
                  </a:lnTo>
                  <a:lnTo>
                    <a:pt x="86215" y="272705"/>
                  </a:lnTo>
                  <a:lnTo>
                    <a:pt x="64230" y="311430"/>
                  </a:lnTo>
                  <a:lnTo>
                    <a:pt x="45221" y="351949"/>
                  </a:lnTo>
                  <a:lnTo>
                    <a:pt x="29336" y="394113"/>
                  </a:lnTo>
                  <a:lnTo>
                    <a:pt x="16723" y="437775"/>
                  </a:lnTo>
                  <a:lnTo>
                    <a:pt x="7531" y="482786"/>
                  </a:lnTo>
                  <a:lnTo>
                    <a:pt x="1907" y="528998"/>
                  </a:lnTo>
                  <a:lnTo>
                    <a:pt x="0" y="576262"/>
                  </a:lnTo>
                  <a:lnTo>
                    <a:pt x="1922" y="623650"/>
                  </a:lnTo>
                  <a:lnTo>
                    <a:pt x="7536" y="669762"/>
                  </a:lnTo>
                  <a:lnTo>
                    <a:pt x="16723" y="714749"/>
                  </a:lnTo>
                  <a:lnTo>
                    <a:pt x="29336" y="758411"/>
                  </a:lnTo>
                  <a:lnTo>
                    <a:pt x="45221" y="800575"/>
                  </a:lnTo>
                  <a:lnTo>
                    <a:pt x="64230" y="841094"/>
                  </a:lnTo>
                  <a:lnTo>
                    <a:pt x="86215" y="879819"/>
                  </a:lnTo>
                  <a:lnTo>
                    <a:pt x="111028" y="916601"/>
                  </a:lnTo>
                  <a:lnTo>
                    <a:pt x="138521" y="951293"/>
                  </a:lnTo>
                  <a:lnTo>
                    <a:pt x="168546" y="983746"/>
                  </a:lnTo>
                  <a:lnTo>
                    <a:pt x="200955" y="1013812"/>
                  </a:lnTo>
                  <a:lnTo>
                    <a:pt x="235599" y="1041343"/>
                  </a:lnTo>
                  <a:lnTo>
                    <a:pt x="272331" y="1066190"/>
                  </a:lnTo>
                  <a:lnTo>
                    <a:pt x="311003" y="1088206"/>
                  </a:lnTo>
                  <a:lnTo>
                    <a:pt x="351467" y="1107241"/>
                  </a:lnTo>
                  <a:lnTo>
                    <a:pt x="393574" y="1123148"/>
                  </a:lnTo>
                  <a:lnTo>
                    <a:pt x="437176" y="1135778"/>
                  </a:lnTo>
                  <a:lnTo>
                    <a:pt x="482125" y="1144983"/>
                  </a:lnTo>
                  <a:lnTo>
                    <a:pt x="528274" y="1150614"/>
                  </a:lnTo>
                  <a:lnTo>
                    <a:pt x="575475" y="1152525"/>
                  </a:lnTo>
                  <a:lnTo>
                    <a:pt x="622673" y="1150614"/>
                  </a:lnTo>
                  <a:lnTo>
                    <a:pt x="668820" y="1144983"/>
                  </a:lnTo>
                  <a:lnTo>
                    <a:pt x="713768" y="1135778"/>
                  </a:lnTo>
                  <a:lnTo>
                    <a:pt x="757369" y="1123148"/>
                  </a:lnTo>
                  <a:lnTo>
                    <a:pt x="799475" y="1107241"/>
                  </a:lnTo>
                  <a:lnTo>
                    <a:pt x="839938" y="1088206"/>
                  </a:lnTo>
                  <a:lnTo>
                    <a:pt x="874951" y="1068273"/>
                  </a:lnTo>
                  <a:lnTo>
                    <a:pt x="575475" y="1068273"/>
                  </a:lnTo>
                  <a:lnTo>
                    <a:pt x="528151" y="1066021"/>
                  </a:lnTo>
                  <a:lnTo>
                    <a:pt x="482101" y="1059402"/>
                  </a:lnTo>
                  <a:lnTo>
                    <a:pt x="437531" y="1048623"/>
                  </a:lnTo>
                  <a:lnTo>
                    <a:pt x="394646" y="1033889"/>
                  </a:lnTo>
                  <a:lnTo>
                    <a:pt x="353652" y="1015406"/>
                  </a:lnTo>
                  <a:lnTo>
                    <a:pt x="314755" y="993382"/>
                  </a:lnTo>
                  <a:lnTo>
                    <a:pt x="278160" y="968021"/>
                  </a:lnTo>
                  <a:lnTo>
                    <a:pt x="244074" y="939530"/>
                  </a:lnTo>
                  <a:lnTo>
                    <a:pt x="212702" y="908115"/>
                  </a:lnTo>
                  <a:lnTo>
                    <a:pt x="184250" y="873982"/>
                  </a:lnTo>
                  <a:lnTo>
                    <a:pt x="158925" y="837338"/>
                  </a:lnTo>
                  <a:lnTo>
                    <a:pt x="136930" y="798387"/>
                  </a:lnTo>
                  <a:lnTo>
                    <a:pt x="118473" y="757337"/>
                  </a:lnTo>
                  <a:lnTo>
                    <a:pt x="103760" y="714393"/>
                  </a:lnTo>
                  <a:lnTo>
                    <a:pt x="92992" y="669738"/>
                  </a:lnTo>
                  <a:lnTo>
                    <a:pt x="86380" y="623526"/>
                  </a:lnTo>
                  <a:lnTo>
                    <a:pt x="84137" y="576262"/>
                  </a:lnTo>
                  <a:lnTo>
                    <a:pt x="86386" y="528874"/>
                  </a:lnTo>
                  <a:lnTo>
                    <a:pt x="92996" y="482762"/>
                  </a:lnTo>
                  <a:lnTo>
                    <a:pt x="103760" y="438131"/>
                  </a:lnTo>
                  <a:lnTo>
                    <a:pt x="118473" y="395187"/>
                  </a:lnTo>
                  <a:lnTo>
                    <a:pt x="136930" y="354137"/>
                  </a:lnTo>
                  <a:lnTo>
                    <a:pt x="158925" y="315186"/>
                  </a:lnTo>
                  <a:lnTo>
                    <a:pt x="184250" y="278542"/>
                  </a:lnTo>
                  <a:lnTo>
                    <a:pt x="212702" y="244409"/>
                  </a:lnTo>
                  <a:lnTo>
                    <a:pt x="244074" y="212994"/>
                  </a:lnTo>
                  <a:lnTo>
                    <a:pt x="278160" y="184503"/>
                  </a:lnTo>
                  <a:lnTo>
                    <a:pt x="314755" y="159142"/>
                  </a:lnTo>
                  <a:lnTo>
                    <a:pt x="353652" y="137118"/>
                  </a:lnTo>
                  <a:lnTo>
                    <a:pt x="394646" y="118635"/>
                  </a:lnTo>
                  <a:lnTo>
                    <a:pt x="437531" y="103901"/>
                  </a:lnTo>
                  <a:lnTo>
                    <a:pt x="482101" y="93122"/>
                  </a:lnTo>
                  <a:lnTo>
                    <a:pt x="528151" y="86503"/>
                  </a:lnTo>
                  <a:lnTo>
                    <a:pt x="575475" y="84251"/>
                  </a:lnTo>
                  <a:lnTo>
                    <a:pt x="874951" y="84251"/>
                  </a:lnTo>
                  <a:lnTo>
                    <a:pt x="839938" y="64318"/>
                  </a:lnTo>
                  <a:lnTo>
                    <a:pt x="799475" y="45283"/>
                  </a:lnTo>
                  <a:lnTo>
                    <a:pt x="757369" y="29376"/>
                  </a:lnTo>
                  <a:lnTo>
                    <a:pt x="713768" y="16746"/>
                  </a:lnTo>
                  <a:lnTo>
                    <a:pt x="668820" y="7541"/>
                  </a:lnTo>
                  <a:lnTo>
                    <a:pt x="622673" y="1910"/>
                  </a:lnTo>
                  <a:lnTo>
                    <a:pt x="575475" y="0"/>
                  </a:lnTo>
                  <a:close/>
                </a:path>
                <a:path w="1151254" h="1152525">
                  <a:moveTo>
                    <a:pt x="874951" y="84251"/>
                  </a:moveTo>
                  <a:lnTo>
                    <a:pt x="575475" y="84251"/>
                  </a:lnTo>
                  <a:lnTo>
                    <a:pt x="622796" y="86503"/>
                  </a:lnTo>
                  <a:lnTo>
                    <a:pt x="668844" y="93122"/>
                  </a:lnTo>
                  <a:lnTo>
                    <a:pt x="713413" y="103901"/>
                  </a:lnTo>
                  <a:lnTo>
                    <a:pt x="756296" y="118635"/>
                  </a:lnTo>
                  <a:lnTo>
                    <a:pt x="797289" y="137118"/>
                  </a:lnTo>
                  <a:lnTo>
                    <a:pt x="836185" y="159142"/>
                  </a:lnTo>
                  <a:lnTo>
                    <a:pt x="872779" y="184503"/>
                  </a:lnTo>
                  <a:lnTo>
                    <a:pt x="906864" y="212994"/>
                  </a:lnTo>
                  <a:lnTo>
                    <a:pt x="938236" y="244409"/>
                  </a:lnTo>
                  <a:lnTo>
                    <a:pt x="966687" y="278542"/>
                  </a:lnTo>
                  <a:lnTo>
                    <a:pt x="992013" y="315186"/>
                  </a:lnTo>
                  <a:lnTo>
                    <a:pt x="1014007" y="354137"/>
                  </a:lnTo>
                  <a:lnTo>
                    <a:pt x="1032463" y="395187"/>
                  </a:lnTo>
                  <a:lnTo>
                    <a:pt x="1047177" y="438131"/>
                  </a:lnTo>
                  <a:lnTo>
                    <a:pt x="1057944" y="482786"/>
                  </a:lnTo>
                  <a:lnTo>
                    <a:pt x="1064556" y="528998"/>
                  </a:lnTo>
                  <a:lnTo>
                    <a:pt x="1066800" y="576262"/>
                  </a:lnTo>
                  <a:lnTo>
                    <a:pt x="1064551" y="623650"/>
                  </a:lnTo>
                  <a:lnTo>
                    <a:pt x="1057941" y="669762"/>
                  </a:lnTo>
                  <a:lnTo>
                    <a:pt x="1047177" y="714393"/>
                  </a:lnTo>
                  <a:lnTo>
                    <a:pt x="1032463" y="757337"/>
                  </a:lnTo>
                  <a:lnTo>
                    <a:pt x="1014007" y="798387"/>
                  </a:lnTo>
                  <a:lnTo>
                    <a:pt x="992013" y="837338"/>
                  </a:lnTo>
                  <a:lnTo>
                    <a:pt x="966687" y="873982"/>
                  </a:lnTo>
                  <a:lnTo>
                    <a:pt x="938236" y="908115"/>
                  </a:lnTo>
                  <a:lnTo>
                    <a:pt x="906864" y="939530"/>
                  </a:lnTo>
                  <a:lnTo>
                    <a:pt x="872779" y="968021"/>
                  </a:lnTo>
                  <a:lnTo>
                    <a:pt x="836185" y="993382"/>
                  </a:lnTo>
                  <a:lnTo>
                    <a:pt x="797289" y="1015406"/>
                  </a:lnTo>
                  <a:lnTo>
                    <a:pt x="756296" y="1033889"/>
                  </a:lnTo>
                  <a:lnTo>
                    <a:pt x="713413" y="1048623"/>
                  </a:lnTo>
                  <a:lnTo>
                    <a:pt x="668844" y="1059402"/>
                  </a:lnTo>
                  <a:lnTo>
                    <a:pt x="622796" y="1066021"/>
                  </a:lnTo>
                  <a:lnTo>
                    <a:pt x="575475" y="1068273"/>
                  </a:lnTo>
                  <a:lnTo>
                    <a:pt x="874951" y="1068273"/>
                  </a:lnTo>
                  <a:lnTo>
                    <a:pt x="915340" y="1041343"/>
                  </a:lnTo>
                  <a:lnTo>
                    <a:pt x="949984" y="1013812"/>
                  </a:lnTo>
                  <a:lnTo>
                    <a:pt x="982392" y="983746"/>
                  </a:lnTo>
                  <a:lnTo>
                    <a:pt x="1012417" y="951293"/>
                  </a:lnTo>
                  <a:lnTo>
                    <a:pt x="1039909" y="916601"/>
                  </a:lnTo>
                  <a:lnTo>
                    <a:pt x="1064722" y="879819"/>
                  </a:lnTo>
                  <a:lnTo>
                    <a:pt x="1086707" y="841094"/>
                  </a:lnTo>
                  <a:lnTo>
                    <a:pt x="1105716" y="800575"/>
                  </a:lnTo>
                  <a:lnTo>
                    <a:pt x="1121601" y="758411"/>
                  </a:lnTo>
                  <a:lnTo>
                    <a:pt x="1134213" y="714749"/>
                  </a:lnTo>
                  <a:lnTo>
                    <a:pt x="1143405" y="669738"/>
                  </a:lnTo>
                  <a:lnTo>
                    <a:pt x="1149029" y="623526"/>
                  </a:lnTo>
                  <a:lnTo>
                    <a:pt x="1150937" y="576262"/>
                  </a:lnTo>
                  <a:lnTo>
                    <a:pt x="1149014" y="528874"/>
                  </a:lnTo>
                  <a:lnTo>
                    <a:pt x="1143401" y="482762"/>
                  </a:lnTo>
                  <a:lnTo>
                    <a:pt x="1134213" y="437775"/>
                  </a:lnTo>
                  <a:lnTo>
                    <a:pt x="1121601" y="394113"/>
                  </a:lnTo>
                  <a:lnTo>
                    <a:pt x="1105716" y="351949"/>
                  </a:lnTo>
                  <a:lnTo>
                    <a:pt x="1086707" y="311430"/>
                  </a:lnTo>
                  <a:lnTo>
                    <a:pt x="1064722" y="272705"/>
                  </a:lnTo>
                  <a:lnTo>
                    <a:pt x="1039909" y="235923"/>
                  </a:lnTo>
                  <a:lnTo>
                    <a:pt x="1012417" y="201231"/>
                  </a:lnTo>
                  <a:lnTo>
                    <a:pt x="982392" y="168778"/>
                  </a:lnTo>
                  <a:lnTo>
                    <a:pt x="949984" y="138712"/>
                  </a:lnTo>
                  <a:lnTo>
                    <a:pt x="915340" y="111181"/>
                  </a:lnTo>
                  <a:lnTo>
                    <a:pt x="878609" y="86334"/>
                  </a:lnTo>
                  <a:lnTo>
                    <a:pt x="874951" y="84251"/>
                  </a:lnTo>
                  <a:close/>
                </a:path>
              </a:pathLst>
            </a:custGeom>
            <a:solidFill>
              <a:srgbClr val="FF6600"/>
            </a:solidFill>
          </p:spPr>
          <p:txBody>
            <a:bodyPr wrap="square" lIns="0" tIns="0" rIns="0" bIns="0" rtlCol="0"/>
            <a:lstStyle/>
            <a:p>
              <a:endParaRPr/>
            </a:p>
          </p:txBody>
        </p:sp>
        <p:sp>
          <p:nvSpPr>
            <p:cNvPr id="9" name="object 6">
              <a:extLst>
                <a:ext uri="{FF2B5EF4-FFF2-40B4-BE49-F238E27FC236}">
                  <a16:creationId xmlns:a16="http://schemas.microsoft.com/office/drawing/2014/main" id="{50FB2804-072F-45BF-B263-0BEE92CFF2B7}"/>
                </a:ext>
              </a:extLst>
            </p:cNvPr>
            <p:cNvSpPr/>
            <p:nvPr/>
          </p:nvSpPr>
          <p:spPr>
            <a:xfrm>
              <a:off x="7740650" y="3500437"/>
              <a:ext cx="1151255" cy="1152525"/>
            </a:xfrm>
            <a:custGeom>
              <a:avLst/>
              <a:gdLst/>
              <a:ahLst/>
              <a:cxnLst/>
              <a:rect l="l" t="t" r="r" b="b"/>
              <a:pathLst>
                <a:path w="1151254" h="1152525">
                  <a:moveTo>
                    <a:pt x="0" y="576262"/>
                  </a:moveTo>
                  <a:lnTo>
                    <a:pt x="1907" y="528998"/>
                  </a:lnTo>
                  <a:lnTo>
                    <a:pt x="7531" y="482786"/>
                  </a:lnTo>
                  <a:lnTo>
                    <a:pt x="16723" y="437775"/>
                  </a:lnTo>
                  <a:lnTo>
                    <a:pt x="29336" y="394113"/>
                  </a:lnTo>
                  <a:lnTo>
                    <a:pt x="45221" y="351949"/>
                  </a:lnTo>
                  <a:lnTo>
                    <a:pt x="64230" y="311430"/>
                  </a:lnTo>
                  <a:lnTo>
                    <a:pt x="86215" y="272705"/>
                  </a:lnTo>
                  <a:lnTo>
                    <a:pt x="111028" y="235923"/>
                  </a:lnTo>
                  <a:lnTo>
                    <a:pt x="138521" y="201231"/>
                  </a:lnTo>
                  <a:lnTo>
                    <a:pt x="168546" y="168778"/>
                  </a:lnTo>
                  <a:lnTo>
                    <a:pt x="200955" y="138712"/>
                  </a:lnTo>
                  <a:lnTo>
                    <a:pt x="235599" y="111181"/>
                  </a:lnTo>
                  <a:lnTo>
                    <a:pt x="272331" y="86334"/>
                  </a:lnTo>
                  <a:lnTo>
                    <a:pt x="311003" y="64318"/>
                  </a:lnTo>
                  <a:lnTo>
                    <a:pt x="351467" y="45283"/>
                  </a:lnTo>
                  <a:lnTo>
                    <a:pt x="393574" y="29376"/>
                  </a:lnTo>
                  <a:lnTo>
                    <a:pt x="437176" y="16746"/>
                  </a:lnTo>
                  <a:lnTo>
                    <a:pt x="482125" y="7541"/>
                  </a:lnTo>
                  <a:lnTo>
                    <a:pt x="528274" y="1910"/>
                  </a:lnTo>
                  <a:lnTo>
                    <a:pt x="575475" y="0"/>
                  </a:lnTo>
                  <a:lnTo>
                    <a:pt x="622673" y="1910"/>
                  </a:lnTo>
                  <a:lnTo>
                    <a:pt x="668820" y="7541"/>
                  </a:lnTo>
                  <a:lnTo>
                    <a:pt x="713768" y="16746"/>
                  </a:lnTo>
                  <a:lnTo>
                    <a:pt x="757369" y="29376"/>
                  </a:lnTo>
                  <a:lnTo>
                    <a:pt x="799475" y="45283"/>
                  </a:lnTo>
                  <a:lnTo>
                    <a:pt x="839938" y="64318"/>
                  </a:lnTo>
                  <a:lnTo>
                    <a:pt x="878609" y="86334"/>
                  </a:lnTo>
                  <a:lnTo>
                    <a:pt x="915340" y="111181"/>
                  </a:lnTo>
                  <a:lnTo>
                    <a:pt x="949984" y="138712"/>
                  </a:lnTo>
                  <a:lnTo>
                    <a:pt x="982392" y="168778"/>
                  </a:lnTo>
                  <a:lnTo>
                    <a:pt x="1012417" y="201231"/>
                  </a:lnTo>
                  <a:lnTo>
                    <a:pt x="1039909" y="235923"/>
                  </a:lnTo>
                  <a:lnTo>
                    <a:pt x="1064722" y="272705"/>
                  </a:lnTo>
                  <a:lnTo>
                    <a:pt x="1086707" y="311430"/>
                  </a:lnTo>
                  <a:lnTo>
                    <a:pt x="1105716" y="351949"/>
                  </a:lnTo>
                  <a:lnTo>
                    <a:pt x="1121601" y="394113"/>
                  </a:lnTo>
                  <a:lnTo>
                    <a:pt x="1134213" y="437775"/>
                  </a:lnTo>
                  <a:lnTo>
                    <a:pt x="1143405" y="482786"/>
                  </a:lnTo>
                  <a:lnTo>
                    <a:pt x="1149029" y="528998"/>
                  </a:lnTo>
                  <a:lnTo>
                    <a:pt x="1150937" y="576262"/>
                  </a:lnTo>
                  <a:lnTo>
                    <a:pt x="1149029" y="623526"/>
                  </a:lnTo>
                  <a:lnTo>
                    <a:pt x="1143405" y="669738"/>
                  </a:lnTo>
                  <a:lnTo>
                    <a:pt x="1134213" y="714749"/>
                  </a:lnTo>
                  <a:lnTo>
                    <a:pt x="1121601" y="758411"/>
                  </a:lnTo>
                  <a:lnTo>
                    <a:pt x="1105716" y="800575"/>
                  </a:lnTo>
                  <a:lnTo>
                    <a:pt x="1086707" y="841094"/>
                  </a:lnTo>
                  <a:lnTo>
                    <a:pt x="1064722" y="879819"/>
                  </a:lnTo>
                  <a:lnTo>
                    <a:pt x="1039909" y="916601"/>
                  </a:lnTo>
                  <a:lnTo>
                    <a:pt x="1012417" y="951293"/>
                  </a:lnTo>
                  <a:lnTo>
                    <a:pt x="982392" y="983746"/>
                  </a:lnTo>
                  <a:lnTo>
                    <a:pt x="949984" y="1013812"/>
                  </a:lnTo>
                  <a:lnTo>
                    <a:pt x="915340" y="1041343"/>
                  </a:lnTo>
                  <a:lnTo>
                    <a:pt x="878609" y="1066190"/>
                  </a:lnTo>
                  <a:lnTo>
                    <a:pt x="839938" y="1088206"/>
                  </a:lnTo>
                  <a:lnTo>
                    <a:pt x="799475" y="1107241"/>
                  </a:lnTo>
                  <a:lnTo>
                    <a:pt x="757369" y="1123148"/>
                  </a:lnTo>
                  <a:lnTo>
                    <a:pt x="713768" y="1135778"/>
                  </a:lnTo>
                  <a:lnTo>
                    <a:pt x="668820" y="1144983"/>
                  </a:lnTo>
                  <a:lnTo>
                    <a:pt x="622673" y="1150614"/>
                  </a:lnTo>
                  <a:lnTo>
                    <a:pt x="575475" y="1152525"/>
                  </a:lnTo>
                  <a:lnTo>
                    <a:pt x="528274" y="1150614"/>
                  </a:lnTo>
                  <a:lnTo>
                    <a:pt x="482125" y="1144983"/>
                  </a:lnTo>
                  <a:lnTo>
                    <a:pt x="437176" y="1135778"/>
                  </a:lnTo>
                  <a:lnTo>
                    <a:pt x="393574" y="1123148"/>
                  </a:lnTo>
                  <a:lnTo>
                    <a:pt x="351467" y="1107241"/>
                  </a:lnTo>
                  <a:lnTo>
                    <a:pt x="311003" y="1088206"/>
                  </a:lnTo>
                  <a:lnTo>
                    <a:pt x="272331" y="1066190"/>
                  </a:lnTo>
                  <a:lnTo>
                    <a:pt x="235599" y="1041343"/>
                  </a:lnTo>
                  <a:lnTo>
                    <a:pt x="200955" y="1013812"/>
                  </a:lnTo>
                  <a:lnTo>
                    <a:pt x="168546" y="983746"/>
                  </a:lnTo>
                  <a:lnTo>
                    <a:pt x="138521" y="951293"/>
                  </a:lnTo>
                  <a:lnTo>
                    <a:pt x="111028" y="916601"/>
                  </a:lnTo>
                  <a:lnTo>
                    <a:pt x="86215" y="879819"/>
                  </a:lnTo>
                  <a:lnTo>
                    <a:pt x="64230" y="841094"/>
                  </a:lnTo>
                  <a:lnTo>
                    <a:pt x="45221" y="800575"/>
                  </a:lnTo>
                  <a:lnTo>
                    <a:pt x="29336" y="758411"/>
                  </a:lnTo>
                  <a:lnTo>
                    <a:pt x="16723" y="714749"/>
                  </a:lnTo>
                  <a:lnTo>
                    <a:pt x="7531" y="669738"/>
                  </a:lnTo>
                  <a:lnTo>
                    <a:pt x="1907" y="623526"/>
                  </a:lnTo>
                  <a:lnTo>
                    <a:pt x="0" y="576262"/>
                  </a:lnTo>
                  <a:close/>
                </a:path>
                <a:path w="1151254" h="1152525">
                  <a:moveTo>
                    <a:pt x="84137" y="576262"/>
                  </a:moveTo>
                  <a:lnTo>
                    <a:pt x="86386" y="623650"/>
                  </a:lnTo>
                  <a:lnTo>
                    <a:pt x="92996" y="669762"/>
                  </a:lnTo>
                  <a:lnTo>
                    <a:pt x="103760" y="714393"/>
                  </a:lnTo>
                  <a:lnTo>
                    <a:pt x="118473" y="757337"/>
                  </a:lnTo>
                  <a:lnTo>
                    <a:pt x="136930" y="798387"/>
                  </a:lnTo>
                  <a:lnTo>
                    <a:pt x="158925" y="837338"/>
                  </a:lnTo>
                  <a:lnTo>
                    <a:pt x="184250" y="873982"/>
                  </a:lnTo>
                  <a:lnTo>
                    <a:pt x="212702" y="908115"/>
                  </a:lnTo>
                  <a:lnTo>
                    <a:pt x="244074" y="939530"/>
                  </a:lnTo>
                  <a:lnTo>
                    <a:pt x="278160" y="968021"/>
                  </a:lnTo>
                  <a:lnTo>
                    <a:pt x="314755" y="993382"/>
                  </a:lnTo>
                  <a:lnTo>
                    <a:pt x="353652" y="1015406"/>
                  </a:lnTo>
                  <a:lnTo>
                    <a:pt x="394646" y="1033889"/>
                  </a:lnTo>
                  <a:lnTo>
                    <a:pt x="437531" y="1048623"/>
                  </a:lnTo>
                  <a:lnTo>
                    <a:pt x="482101" y="1059402"/>
                  </a:lnTo>
                  <a:lnTo>
                    <a:pt x="528151" y="1066021"/>
                  </a:lnTo>
                  <a:lnTo>
                    <a:pt x="575475" y="1068273"/>
                  </a:lnTo>
                  <a:lnTo>
                    <a:pt x="622796" y="1066021"/>
                  </a:lnTo>
                  <a:lnTo>
                    <a:pt x="668844" y="1059402"/>
                  </a:lnTo>
                  <a:lnTo>
                    <a:pt x="713413" y="1048623"/>
                  </a:lnTo>
                  <a:lnTo>
                    <a:pt x="756296" y="1033889"/>
                  </a:lnTo>
                  <a:lnTo>
                    <a:pt x="797289" y="1015406"/>
                  </a:lnTo>
                  <a:lnTo>
                    <a:pt x="836185" y="993382"/>
                  </a:lnTo>
                  <a:lnTo>
                    <a:pt x="872779" y="968021"/>
                  </a:lnTo>
                  <a:lnTo>
                    <a:pt x="906864" y="939530"/>
                  </a:lnTo>
                  <a:lnTo>
                    <a:pt x="938236" y="908115"/>
                  </a:lnTo>
                  <a:lnTo>
                    <a:pt x="966687" y="873982"/>
                  </a:lnTo>
                  <a:lnTo>
                    <a:pt x="992013" y="837338"/>
                  </a:lnTo>
                  <a:lnTo>
                    <a:pt x="1014007" y="798387"/>
                  </a:lnTo>
                  <a:lnTo>
                    <a:pt x="1032463" y="757337"/>
                  </a:lnTo>
                  <a:lnTo>
                    <a:pt x="1047177" y="714393"/>
                  </a:lnTo>
                  <a:lnTo>
                    <a:pt x="1057941" y="669762"/>
                  </a:lnTo>
                  <a:lnTo>
                    <a:pt x="1064551" y="623650"/>
                  </a:lnTo>
                  <a:lnTo>
                    <a:pt x="1066800" y="576262"/>
                  </a:lnTo>
                  <a:lnTo>
                    <a:pt x="1064551" y="528874"/>
                  </a:lnTo>
                  <a:lnTo>
                    <a:pt x="1057941" y="482762"/>
                  </a:lnTo>
                  <a:lnTo>
                    <a:pt x="1047177" y="438131"/>
                  </a:lnTo>
                  <a:lnTo>
                    <a:pt x="1032463" y="395187"/>
                  </a:lnTo>
                  <a:lnTo>
                    <a:pt x="1014007" y="354137"/>
                  </a:lnTo>
                  <a:lnTo>
                    <a:pt x="992013" y="315186"/>
                  </a:lnTo>
                  <a:lnTo>
                    <a:pt x="966687" y="278542"/>
                  </a:lnTo>
                  <a:lnTo>
                    <a:pt x="938236" y="244409"/>
                  </a:lnTo>
                  <a:lnTo>
                    <a:pt x="906864" y="212994"/>
                  </a:lnTo>
                  <a:lnTo>
                    <a:pt x="872779" y="184503"/>
                  </a:lnTo>
                  <a:lnTo>
                    <a:pt x="836185" y="159142"/>
                  </a:lnTo>
                  <a:lnTo>
                    <a:pt x="797289" y="137118"/>
                  </a:lnTo>
                  <a:lnTo>
                    <a:pt x="756296" y="118635"/>
                  </a:lnTo>
                  <a:lnTo>
                    <a:pt x="713413" y="103901"/>
                  </a:lnTo>
                  <a:lnTo>
                    <a:pt x="668844" y="93122"/>
                  </a:lnTo>
                  <a:lnTo>
                    <a:pt x="622796" y="86503"/>
                  </a:lnTo>
                  <a:lnTo>
                    <a:pt x="575475" y="84251"/>
                  </a:lnTo>
                  <a:lnTo>
                    <a:pt x="528151" y="86503"/>
                  </a:lnTo>
                  <a:lnTo>
                    <a:pt x="482101" y="93122"/>
                  </a:lnTo>
                  <a:lnTo>
                    <a:pt x="437531" y="103901"/>
                  </a:lnTo>
                  <a:lnTo>
                    <a:pt x="394646" y="118635"/>
                  </a:lnTo>
                  <a:lnTo>
                    <a:pt x="353652" y="137118"/>
                  </a:lnTo>
                  <a:lnTo>
                    <a:pt x="314755" y="159142"/>
                  </a:lnTo>
                  <a:lnTo>
                    <a:pt x="278160" y="184503"/>
                  </a:lnTo>
                  <a:lnTo>
                    <a:pt x="244074" y="212994"/>
                  </a:lnTo>
                  <a:lnTo>
                    <a:pt x="212702" y="244409"/>
                  </a:lnTo>
                  <a:lnTo>
                    <a:pt x="184250" y="278542"/>
                  </a:lnTo>
                  <a:lnTo>
                    <a:pt x="158925" y="315186"/>
                  </a:lnTo>
                  <a:lnTo>
                    <a:pt x="136930" y="354137"/>
                  </a:lnTo>
                  <a:lnTo>
                    <a:pt x="118473" y="395187"/>
                  </a:lnTo>
                  <a:lnTo>
                    <a:pt x="103760" y="438131"/>
                  </a:lnTo>
                  <a:lnTo>
                    <a:pt x="92996" y="482762"/>
                  </a:lnTo>
                  <a:lnTo>
                    <a:pt x="86386" y="528874"/>
                  </a:lnTo>
                  <a:lnTo>
                    <a:pt x="84137" y="576262"/>
                  </a:lnTo>
                  <a:close/>
                </a:path>
              </a:pathLst>
            </a:custGeom>
            <a:ln w="9525">
              <a:solidFill>
                <a:srgbClr val="FFCC00"/>
              </a:solidFill>
            </a:ln>
          </p:spPr>
          <p:txBody>
            <a:bodyPr wrap="square" lIns="0" tIns="0" rIns="0" bIns="0" rtlCol="0"/>
            <a:lstStyle/>
            <a:p>
              <a:endParaRPr/>
            </a:p>
          </p:txBody>
        </p:sp>
      </p:grpSp>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辦公桌常見肌肉骨骼傷害部位</a:t>
            </a:r>
          </a:p>
        </p:txBody>
      </p:sp>
    </p:spTree>
    <p:extLst>
      <p:ext uri="{BB962C8B-B14F-4D97-AF65-F5344CB8AC3E}">
        <p14:creationId xmlns:p14="http://schemas.microsoft.com/office/powerpoint/2010/main" val="3351991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辦公桌常見肌肉骨骼傷害部位</a:t>
            </a:r>
          </a:p>
        </p:txBody>
      </p:sp>
      <p:pic>
        <p:nvPicPr>
          <p:cNvPr id="3" name="圖片 2">
            <a:hlinkClick r:id="rId3"/>
            <a:extLst>
              <a:ext uri="{FF2B5EF4-FFF2-40B4-BE49-F238E27FC236}">
                <a16:creationId xmlns:a16="http://schemas.microsoft.com/office/drawing/2014/main" id="{0A6DB18D-C26B-B977-2B7B-6A274FA61889}"/>
              </a:ext>
            </a:extLst>
          </p:cNvPr>
          <p:cNvPicPr>
            <a:picLocks noChangeAspect="1"/>
          </p:cNvPicPr>
          <p:nvPr/>
        </p:nvPicPr>
        <p:blipFill>
          <a:blip r:embed="rId4"/>
          <a:stretch>
            <a:fillRect/>
          </a:stretch>
        </p:blipFill>
        <p:spPr>
          <a:xfrm>
            <a:off x="360000" y="1071716"/>
            <a:ext cx="8048614" cy="5364000"/>
          </a:xfrm>
          <a:prstGeom prst="rect">
            <a:avLst/>
          </a:prstGeom>
        </p:spPr>
      </p:pic>
    </p:spTree>
    <p:extLst>
      <p:ext uri="{BB962C8B-B14F-4D97-AF65-F5344CB8AC3E}">
        <p14:creationId xmlns:p14="http://schemas.microsoft.com/office/powerpoint/2010/main" val="3928789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辦公桌常見肌肉骨骼傷害部位</a:t>
            </a:r>
          </a:p>
        </p:txBody>
      </p:sp>
      <p:sp>
        <p:nvSpPr>
          <p:cNvPr id="3" name="矩形 2"/>
          <p:cNvSpPr/>
          <p:nvPr/>
        </p:nvSpPr>
        <p:spPr>
          <a:xfrm>
            <a:off x="359999" y="1204912"/>
            <a:ext cx="11347269" cy="3728136"/>
          </a:xfrm>
          <a:prstGeom prst="rect">
            <a:avLst/>
          </a:prstGeom>
        </p:spPr>
        <p:txBody>
          <a:bodyPr wrap="square" lIns="0" tIns="0" rIns="0" bIns="0">
            <a:spAutoFit/>
          </a:bodyPr>
          <a:lstStyle/>
          <a:p>
            <a:pPr indent="630238">
              <a:lnSpc>
                <a:spcPts val="6000"/>
              </a:lnSpc>
            </a:pP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醫學研究表示，人類的頭顱平均是</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公斤，當頭部與身體成一直線，直視前方時，脖子上的重量大約就是</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公斤。</a:t>
            </a:r>
            <a:endPar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indent="630238">
              <a:lnSpc>
                <a:spcPts val="6000"/>
              </a:lnSpc>
            </a:pP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當你的頭向前彎曲</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度，它的重量便可以從</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公斤增加到</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公斤。</a:t>
            </a:r>
            <a:endPar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indent="630238">
              <a:lnSpc>
                <a:spcPts val="6000"/>
              </a:lnSpc>
            </a:pP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彎曲至</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45</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度，你的頭將發揮約</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25</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公斤的力道，到了 </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60</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度，</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30 </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公斤，等同在你的脖子上掛著一個八歲左右的孩子！</a:t>
            </a:r>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0879526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辦公桌常見肌肉骨骼傷害部位</a:t>
            </a:r>
          </a:p>
        </p:txBody>
      </p:sp>
      <p:pic>
        <p:nvPicPr>
          <p:cNvPr id="1026" name="Picture 2" descr="https://www.fitnessfactory.com.tw/upload/2023_11_10/2_20231110165752dsedgfe8O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1101378"/>
            <a:ext cx="10949998" cy="52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809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肩頸痠痛自己救，４招精準伸展解除痠痛！ - Heho健康"/>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198" y="957699"/>
            <a:ext cx="5400000" cy="54000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低頭族必備的肩頸伸展操</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Heho</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生活</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3074" name="Picture 2" descr="低頭族必備的肩頸伸展操- Heho生活"/>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98" y="1059299"/>
            <a:ext cx="5400000" cy="54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600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工作姿勢</a:t>
            </a:r>
            <a:endParaRPr 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56B191BD-0083-2B4D-8C11-BDBDA5BDCBCD}"/>
              </a:ext>
            </a:extLst>
          </p:cNvPr>
          <p:cNvSpPr>
            <a:spLocks noGrp="1"/>
          </p:cNvSpPr>
          <p:nvPr>
            <p:ph idx="1"/>
          </p:nvPr>
        </p:nvSpPr>
        <p:spPr>
          <a:xfrm>
            <a:off x="360000" y="900000"/>
            <a:ext cx="11520000" cy="3077766"/>
          </a:xfrm>
        </p:spPr>
        <p:txBody>
          <a:bodyPr wrap="square" lIns="0" tIns="0" rIns="0" bIns="0">
            <a:spAutoFit/>
          </a:bodyPr>
          <a:lstStyle/>
          <a:p>
            <a:pPr marL="266700" indent="-266700">
              <a:lnSpc>
                <a:spcPts val="4800"/>
              </a:lnSpc>
              <a:spcBef>
                <a:spcPts val="0"/>
              </a:spcBef>
              <a:buClrTx/>
              <a:buFont typeface="+mj-lt"/>
              <a:buAutoNum type="arabicPeriod"/>
            </a:pPr>
            <a:r>
              <a:rPr lang="ja-JP" altLang="en-US" sz="2000" dirty="0">
                <a:latin typeface="Times New Roman" panose="02020603050405020304" pitchFamily="18" charset="0"/>
                <a:ea typeface="標楷體" panose="03000509000000000000" pitchFamily="65" charset="-120"/>
                <a:cs typeface="Times New Roman" panose="02020603050405020304" pitchFamily="18" charset="0"/>
              </a:rPr>
              <a:t>工作時，頭部應向下微傾</a:t>
            </a:r>
            <a:r>
              <a:rPr lang="en-US" altLang="ja-JP" sz="2000" dirty="0">
                <a:latin typeface="Times New Roman" panose="02020603050405020304" pitchFamily="18" charset="0"/>
                <a:ea typeface="標楷體" panose="03000509000000000000" pitchFamily="65" charset="-120"/>
                <a:cs typeface="Times New Roman" panose="02020603050405020304" pitchFamily="18" charset="0"/>
              </a:rPr>
              <a:t>(15</a:t>
            </a:r>
            <a:r>
              <a:rPr lang="ja-JP"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ja-JP" sz="2000" dirty="0">
                <a:latin typeface="Times New Roman" panose="02020603050405020304" pitchFamily="18" charset="0"/>
                <a:ea typeface="標楷體" panose="03000509000000000000" pitchFamily="65" charset="-120"/>
                <a:cs typeface="Times New Roman" panose="02020603050405020304" pitchFamily="18" charset="0"/>
              </a:rPr>
              <a:t>~ 20</a:t>
            </a:r>
            <a:r>
              <a:rPr lang="ja-JP"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ja-JP" sz="2000" dirty="0">
                <a:latin typeface="Times New Roman" panose="02020603050405020304" pitchFamily="18" charset="0"/>
                <a:ea typeface="標楷體" panose="03000509000000000000" pitchFamily="65" charset="-120"/>
                <a:cs typeface="Times New Roman" panose="02020603050405020304" pitchFamily="18" charset="0"/>
              </a:rPr>
              <a:t>)</a:t>
            </a:r>
          </a:p>
          <a:p>
            <a:pPr marL="266700" indent="-266700">
              <a:lnSpc>
                <a:spcPts val="4800"/>
              </a:lnSpc>
              <a:spcBef>
                <a:spcPts val="0"/>
              </a:spcBef>
              <a:buClrTx/>
              <a:buFont typeface="+mj-lt"/>
              <a:buAutoNum type="arabicPeriod"/>
            </a:pPr>
            <a:r>
              <a:rPr lang="ja-JP" altLang="en-US" sz="2000" dirty="0">
                <a:latin typeface="Times New Roman" panose="02020603050405020304" pitchFamily="18" charset="0"/>
                <a:ea typeface="標楷體" panose="03000509000000000000" pitchFamily="65" charset="-120"/>
                <a:cs typeface="Times New Roman" panose="02020603050405020304" pitchFamily="18" charset="0"/>
              </a:rPr>
              <a:t>腰部要保持挺直，靠緊椅背；</a:t>
            </a:r>
            <a:endParaRPr lang="en-US" altLang="ja-JP" sz="2000" dirty="0">
              <a:latin typeface="Times New Roman" panose="02020603050405020304" pitchFamily="18" charset="0"/>
              <a:ea typeface="標楷體" panose="03000509000000000000" pitchFamily="65" charset="-120"/>
              <a:cs typeface="Times New Roman" panose="02020603050405020304" pitchFamily="18" charset="0"/>
            </a:endParaRPr>
          </a:p>
          <a:p>
            <a:pPr marL="266700" indent="-266700">
              <a:lnSpc>
                <a:spcPts val="4800"/>
              </a:lnSpc>
              <a:spcBef>
                <a:spcPts val="0"/>
              </a:spcBef>
              <a:buClrTx/>
              <a:buFont typeface="+mj-lt"/>
              <a:buAutoNum type="arabicPeriod"/>
            </a:pPr>
            <a:r>
              <a:rPr lang="ja-JP" altLang="en-US" sz="2000" dirty="0">
                <a:latin typeface="Times New Roman" panose="02020603050405020304" pitchFamily="18" charset="0"/>
                <a:ea typeface="標楷體" panose="03000509000000000000" pitchFamily="65" charset="-120"/>
                <a:cs typeface="Times New Roman" panose="02020603050405020304" pitchFamily="18" charset="0"/>
              </a:rPr>
              <a:t>手部應保持手肘屈曲於</a:t>
            </a:r>
            <a:r>
              <a:rPr lang="en-US" altLang="ja-JP" sz="2000" dirty="0">
                <a:latin typeface="Times New Roman" panose="02020603050405020304" pitchFamily="18" charset="0"/>
                <a:ea typeface="標楷體" panose="03000509000000000000" pitchFamily="65" charset="-120"/>
                <a:cs typeface="Times New Roman" panose="02020603050405020304" pitchFamily="18" charset="0"/>
              </a:rPr>
              <a:t>80-100</a:t>
            </a:r>
            <a:r>
              <a:rPr lang="ja-JP" altLang="en-US" sz="2000" dirty="0">
                <a:latin typeface="Times New Roman" panose="02020603050405020304" pitchFamily="18" charset="0"/>
                <a:ea typeface="標楷體" panose="03000509000000000000" pitchFamily="65" charset="-120"/>
                <a:cs typeface="Times New Roman" panose="02020603050405020304" pitchFamily="18" charset="0"/>
              </a:rPr>
              <a:t>度之間和安放在能調校的座椅手靠上；</a:t>
            </a:r>
            <a:endParaRPr lang="en-US" altLang="ja-JP" sz="2000" dirty="0">
              <a:latin typeface="Times New Roman" panose="02020603050405020304" pitchFamily="18" charset="0"/>
              <a:ea typeface="標楷體" panose="03000509000000000000" pitchFamily="65" charset="-120"/>
              <a:cs typeface="Times New Roman" panose="02020603050405020304" pitchFamily="18" charset="0"/>
            </a:endParaRPr>
          </a:p>
          <a:p>
            <a:pPr marL="266700" indent="-266700">
              <a:lnSpc>
                <a:spcPts val="4800"/>
              </a:lnSpc>
              <a:spcBef>
                <a:spcPts val="0"/>
              </a:spcBef>
              <a:buClrTx/>
              <a:buFont typeface="+mj-lt"/>
              <a:buAutoNum type="arabicPeriod"/>
            </a:pPr>
            <a:r>
              <a:rPr lang="ja-JP" altLang="en-US" sz="2000" dirty="0">
                <a:latin typeface="Times New Roman" panose="02020603050405020304" pitchFamily="18" charset="0"/>
                <a:ea typeface="標楷體" panose="03000509000000000000" pitchFamily="65" charset="-120"/>
                <a:cs typeface="Times New Roman" panose="02020603050405020304" pitchFamily="18" charset="0"/>
              </a:rPr>
              <a:t>操作電腦鍵盤的力度要輕；</a:t>
            </a:r>
            <a:endParaRPr lang="en-US" altLang="ja-JP" sz="2000" dirty="0">
              <a:latin typeface="Times New Roman" panose="02020603050405020304" pitchFamily="18" charset="0"/>
              <a:ea typeface="標楷體" panose="03000509000000000000" pitchFamily="65" charset="-120"/>
              <a:cs typeface="Times New Roman" panose="02020603050405020304" pitchFamily="18" charset="0"/>
            </a:endParaRPr>
          </a:p>
          <a:p>
            <a:pPr marL="266700" indent="-266700">
              <a:lnSpc>
                <a:spcPts val="4800"/>
              </a:lnSpc>
              <a:spcBef>
                <a:spcPts val="0"/>
              </a:spcBef>
              <a:buClrTx/>
              <a:buFont typeface="+mj-lt"/>
              <a:buAutoNum type="arabicPeriod"/>
            </a:pPr>
            <a:r>
              <a:rPr lang="ja-JP" altLang="en-US" sz="2000" dirty="0">
                <a:latin typeface="Times New Roman" panose="02020603050405020304" pitchFamily="18" charset="0"/>
                <a:ea typeface="標楷體" panose="03000509000000000000" pitchFamily="65" charset="-120"/>
                <a:cs typeface="Times New Roman" panose="02020603050405020304" pitchFamily="18" charset="0"/>
              </a:rPr>
              <a:t>免長久靜坐姿勢，不妨有稍息時間</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Picture 136"/>
          <p:cNvPicPr>
            <a:picLocks noChangeAspect="1"/>
          </p:cNvPicPr>
          <p:nvPr/>
        </p:nvPicPr>
        <p:blipFill>
          <a:blip r:embed="rId3"/>
          <a:stretch>
            <a:fillRect/>
          </a:stretch>
        </p:blipFill>
        <p:spPr>
          <a:xfrm>
            <a:off x="8712200" y="2240336"/>
            <a:ext cx="2956560" cy="4122420"/>
          </a:xfrm>
          <a:prstGeom prst="rect">
            <a:avLst/>
          </a:prstGeom>
        </p:spPr>
      </p:pic>
      <p:sp>
        <p:nvSpPr>
          <p:cNvPr id="8" name="Freeform 136"/>
          <p:cNvSpPr/>
          <p:nvPr/>
        </p:nvSpPr>
        <p:spPr>
          <a:xfrm>
            <a:off x="9513570" y="2137466"/>
            <a:ext cx="1212850" cy="438150"/>
          </a:xfrm>
          <a:custGeom>
            <a:avLst/>
            <a:gdLst>
              <a:gd name="connsiteX0" fmla="*/ 1219327 w 1212850"/>
              <a:gd name="connsiteY0" fmla="*/ 444245 h 438150"/>
              <a:gd name="connsiteX1" fmla="*/ 1219327 w 1212850"/>
              <a:gd name="connsiteY1" fmla="*/ 12191 h 438150"/>
              <a:gd name="connsiteX2" fmla="*/ 7746 w 1212850"/>
              <a:gd name="connsiteY2" fmla="*/ 12191 h 438150"/>
              <a:gd name="connsiteX3" fmla="*/ 7746 w 1212850"/>
              <a:gd name="connsiteY3" fmla="*/ 444245 h 438150"/>
              <a:gd name="connsiteX4" fmla="*/ 1219327 w 1212850"/>
              <a:gd name="connsiteY4" fmla="*/ 44424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850" h="438150">
                <a:moveTo>
                  <a:pt x="1219327" y="444245"/>
                </a:moveTo>
                <a:lnTo>
                  <a:pt x="1219327" y="12191"/>
                </a:lnTo>
                <a:lnTo>
                  <a:pt x="7746" y="12191"/>
                </a:lnTo>
                <a:lnTo>
                  <a:pt x="7746" y="444245"/>
                </a:lnTo>
                <a:lnTo>
                  <a:pt x="1219327" y="444245"/>
                </a:lnTo>
                <a:close/>
              </a:path>
            </a:pathLst>
          </a:custGeom>
          <a:solidFill>
            <a:srgbClr val="000000">
              <a:alpha val="0"/>
            </a:srgbClr>
          </a:solidFill>
          <a:ln w="9525">
            <a:solidFill>
              <a:srgbClr val="65659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138"/>
          <p:cNvPicPr>
            <a:picLocks noChangeAspect="1"/>
          </p:cNvPicPr>
          <p:nvPr/>
        </p:nvPicPr>
        <p:blipFill>
          <a:blip r:embed="rId4"/>
          <a:stretch>
            <a:fillRect/>
          </a:stretch>
        </p:blipFill>
        <p:spPr>
          <a:xfrm>
            <a:off x="6030272" y="2888036"/>
            <a:ext cx="2590800" cy="1699260"/>
          </a:xfrm>
          <a:prstGeom prst="rect">
            <a:avLst/>
          </a:prstGeom>
        </p:spPr>
      </p:pic>
      <p:sp>
        <p:nvSpPr>
          <p:cNvPr id="10" name="TextBox 139"/>
          <p:cNvSpPr txBox="1"/>
          <p:nvPr/>
        </p:nvSpPr>
        <p:spPr>
          <a:xfrm>
            <a:off x="9652387" y="2203569"/>
            <a:ext cx="997187" cy="274320"/>
          </a:xfrm>
          <a:prstGeom prst="rect">
            <a:avLst/>
          </a:prstGeom>
          <a:noFill/>
        </p:spPr>
        <p:txBody>
          <a:bodyPr wrap="square" lIns="0" tIns="0" rIns="0" bIns="0" rtlCol="0">
            <a:spAutoFit/>
          </a:bodyPr>
          <a:lstStyle/>
          <a:p>
            <a:pPr marL="0">
              <a:lnSpc>
                <a:spcPct val="100000"/>
              </a:lnSpc>
            </a:pPr>
            <a:r>
              <a:rPr lang="en-US" altLang="zh-CN" sz="1800" b="1" spc="-5" dirty="0">
                <a:solidFill>
                  <a:srgbClr val="FE0000"/>
                </a:solidFill>
                <a:latin typeface="Arial"/>
                <a:ea typeface="Arial"/>
              </a:rPr>
              <a:t>15</a:t>
            </a:r>
            <a:r>
              <a:rPr lang="zh-CN" altLang="en-US" sz="1800" b="1" dirty="0">
                <a:solidFill>
                  <a:srgbClr val="FE0000"/>
                </a:solidFill>
                <a:latin typeface="PMingLiU"/>
                <a:ea typeface="PMingLiU"/>
              </a:rPr>
              <a:t>ﾟ</a:t>
            </a:r>
            <a:r>
              <a:rPr lang="en-US" altLang="zh-CN" sz="1800" b="1" spc="-5" dirty="0">
                <a:solidFill>
                  <a:srgbClr val="FE0000"/>
                </a:solidFill>
                <a:latin typeface="Arial"/>
                <a:ea typeface="Arial"/>
              </a:rPr>
              <a:t>~20</a:t>
            </a:r>
            <a:r>
              <a:rPr lang="zh-CN" altLang="en-US" sz="1800" b="1" spc="-5" dirty="0">
                <a:solidFill>
                  <a:srgbClr val="FE0000"/>
                </a:solidFill>
                <a:latin typeface="PMingLiU"/>
                <a:ea typeface="PMingLiU"/>
              </a:rPr>
              <a:t>゜</a:t>
            </a:r>
          </a:p>
        </p:txBody>
      </p:sp>
    </p:spTree>
    <p:extLst>
      <p:ext uri="{BB962C8B-B14F-4D97-AF65-F5344CB8AC3E}">
        <p14:creationId xmlns:p14="http://schemas.microsoft.com/office/powerpoint/2010/main" val="223517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職業安全衛生修法重點</a:t>
            </a:r>
            <a:endParaRPr 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56B191BD-0083-2B4D-8C11-BDBDA5BDCBCD}"/>
              </a:ext>
            </a:extLst>
          </p:cNvPr>
          <p:cNvSpPr>
            <a:spLocks noGrp="1" noChangeAspect="1"/>
          </p:cNvSpPr>
          <p:nvPr>
            <p:ph idx="1"/>
          </p:nvPr>
        </p:nvSpPr>
        <p:spPr>
          <a:xfrm>
            <a:off x="396000" y="1225999"/>
            <a:ext cx="11645307" cy="4497578"/>
          </a:xfrm>
        </p:spPr>
        <p:txBody>
          <a:bodyPr wrap="square" lIns="0" tIns="0" rIns="0" bIns="0">
            <a:spAutoFit/>
          </a:bodyPr>
          <a:lstStyle/>
          <a:p>
            <a:pPr marL="0" lvl="3" indent="0">
              <a:lnSpc>
                <a:spcPts val="6000"/>
              </a:lnSpc>
              <a:spcBef>
                <a:spcPts val="0"/>
              </a:spcBef>
              <a:buClrTx/>
              <a:buNone/>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擴大保障</a:t>
            </a:r>
            <a:r>
              <a:rPr lang="zh-TW" altLang="en-US" sz="2400" b="1" u="sng"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工作者</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之安全及健康：</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0" lvl="3" indent="0">
              <a:lnSpc>
                <a:spcPts val="6000"/>
              </a:lnSpc>
              <a:spcBef>
                <a:spcPts val="0"/>
              </a:spcBef>
              <a:buClrTx/>
              <a:buNone/>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建構機械、設備、器具及化學品</a:t>
            </a:r>
            <a:r>
              <a:rPr lang="zh-TW" altLang="en-US" sz="2400" b="1" u="sng"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源頭管理制度</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0" lvl="3" indent="0">
              <a:lnSpc>
                <a:spcPts val="6000"/>
              </a:lnSpc>
              <a:spcBef>
                <a:spcPts val="0"/>
              </a:spcBef>
              <a:buClrTx/>
              <a:buNone/>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健全</a:t>
            </a:r>
            <a:r>
              <a:rPr lang="zh-TW" altLang="en-US" sz="2400" b="1" u="sng"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職業病</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預防體系，強化勞工身心健康保護：</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0" lvl="3" indent="0">
              <a:lnSpc>
                <a:spcPts val="6000"/>
              </a:lnSpc>
              <a:spcBef>
                <a:spcPts val="0"/>
              </a:spcBef>
              <a:buClrTx/>
              <a:buNone/>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兼顧母性保護與</a:t>
            </a:r>
            <a:r>
              <a:rPr lang="zh-TW" altLang="en-US" sz="2400" b="1" u="sng"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就業平權</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，修正</a:t>
            </a:r>
            <a:r>
              <a:rPr lang="zh-TW" altLang="en-US" sz="2400" b="1" u="sng"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女性勞工之母性保護</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規定：</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0" lvl="3" indent="0">
              <a:lnSpc>
                <a:spcPts val="6000"/>
              </a:lnSpc>
              <a:spcBef>
                <a:spcPts val="0"/>
              </a:spcBef>
              <a:buClrTx/>
              <a:buNone/>
            </a:pPr>
            <a:r>
              <a:rPr lang="zh-TW" altLang="en-US" sz="2400" b="1" u="sng"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增列</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勞工立即危險作業得退避、</a:t>
            </a:r>
            <a:r>
              <a:rPr lang="zh-TW" altLang="en-US" sz="2400" b="1" u="sng"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原</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事業單位</a:t>
            </a:r>
            <a:r>
              <a:rPr lang="zh-TW" altLang="en-US" sz="2400" b="1" u="sng"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連帶賠償</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及</a:t>
            </a:r>
            <a:r>
              <a:rPr lang="zh-TW" altLang="en-US" sz="2400" b="1" u="sng"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勞工代表</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會同職業災害調查等規定。</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6494386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工作姿勢</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56B191BD-0083-2B4D-8C11-BDBDA5BDCBCD}"/>
              </a:ext>
            </a:extLst>
          </p:cNvPr>
          <p:cNvSpPr>
            <a:spLocks noGrp="1"/>
          </p:cNvSpPr>
          <p:nvPr>
            <p:ph idx="1"/>
          </p:nvPr>
        </p:nvSpPr>
        <p:spPr>
          <a:xfrm>
            <a:off x="360000" y="900000"/>
            <a:ext cx="11520000" cy="522707"/>
          </a:xfrm>
        </p:spPr>
        <p:txBody>
          <a:bodyPr wrap="square" lIns="0" tIns="0" rIns="0" bIns="0">
            <a:spAutoFit/>
          </a:bodyPr>
          <a:lstStyle/>
          <a:p>
            <a:pPr marL="0" indent="0">
              <a:lnSpc>
                <a:spcPts val="4800"/>
              </a:lnSpc>
              <a:spcBef>
                <a:spcPts val="0"/>
              </a:spcBef>
              <a:buClrTx/>
              <a:buNone/>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辦公室桌椅的調校</a:t>
            </a:r>
          </a:p>
        </p:txBody>
      </p:sp>
      <p:pic>
        <p:nvPicPr>
          <p:cNvPr id="18" name="Picture 161"/>
          <p:cNvPicPr>
            <a:picLocks noChangeAspect="1"/>
          </p:cNvPicPr>
          <p:nvPr/>
        </p:nvPicPr>
        <p:blipFill>
          <a:blip r:embed="rId3"/>
          <a:stretch>
            <a:fillRect/>
          </a:stretch>
        </p:blipFill>
        <p:spPr>
          <a:xfrm>
            <a:off x="268605" y="1564004"/>
            <a:ext cx="9182100" cy="2766060"/>
          </a:xfrm>
          <a:prstGeom prst="rect">
            <a:avLst/>
          </a:prstGeom>
        </p:spPr>
      </p:pic>
      <p:pic>
        <p:nvPicPr>
          <p:cNvPr id="19" name="Picture 168"/>
          <p:cNvPicPr>
            <a:picLocks noChangeAspect="1"/>
          </p:cNvPicPr>
          <p:nvPr/>
        </p:nvPicPr>
        <p:blipFill rotWithShape="1">
          <a:blip r:embed="rId4"/>
          <a:srcRect l="9347" t="6124" r="15282"/>
          <a:stretch/>
        </p:blipFill>
        <p:spPr>
          <a:xfrm>
            <a:off x="9022080" y="1590556"/>
            <a:ext cx="2922170" cy="2592000"/>
          </a:xfrm>
          <a:prstGeom prst="rect">
            <a:avLst/>
          </a:prstGeom>
        </p:spPr>
      </p:pic>
    </p:spTree>
    <p:extLst>
      <p:ext uri="{BB962C8B-B14F-4D97-AF65-F5344CB8AC3E}">
        <p14:creationId xmlns:p14="http://schemas.microsoft.com/office/powerpoint/2010/main" val="28593783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頭暈、失眠跟肩頸僵硬有關係！</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5" name="群組 4"/>
          <p:cNvGrpSpPr>
            <a:grpSpLocks noChangeAspect="1"/>
          </p:cNvGrpSpPr>
          <p:nvPr/>
        </p:nvGrpSpPr>
        <p:grpSpPr>
          <a:xfrm>
            <a:off x="360003" y="1150620"/>
            <a:ext cx="6224820" cy="2628000"/>
            <a:chOff x="3703738" y="2750820"/>
            <a:chExt cx="8176260" cy="3451860"/>
          </a:xfrm>
        </p:grpSpPr>
        <p:pic>
          <p:nvPicPr>
            <p:cNvPr id="10" name="Picture 581"/>
            <p:cNvPicPr>
              <a:picLocks noChangeAspect="1"/>
            </p:cNvPicPr>
            <p:nvPr/>
          </p:nvPicPr>
          <p:blipFill>
            <a:blip r:embed="rId3"/>
            <a:stretch>
              <a:fillRect/>
            </a:stretch>
          </p:blipFill>
          <p:spPr>
            <a:xfrm>
              <a:off x="3703738" y="2750820"/>
              <a:ext cx="2545080" cy="3451860"/>
            </a:xfrm>
            <a:prstGeom prst="rect">
              <a:avLst/>
            </a:prstGeom>
          </p:spPr>
        </p:pic>
        <p:pic>
          <p:nvPicPr>
            <p:cNvPr id="11" name="Picture 582"/>
            <p:cNvPicPr>
              <a:picLocks noChangeAspect="1"/>
            </p:cNvPicPr>
            <p:nvPr/>
          </p:nvPicPr>
          <p:blipFill>
            <a:blip r:embed="rId4"/>
            <a:stretch>
              <a:fillRect/>
            </a:stretch>
          </p:blipFill>
          <p:spPr>
            <a:xfrm>
              <a:off x="6431697" y="2750820"/>
              <a:ext cx="2651760" cy="3451860"/>
            </a:xfrm>
            <a:prstGeom prst="rect">
              <a:avLst/>
            </a:prstGeom>
          </p:spPr>
        </p:pic>
        <p:pic>
          <p:nvPicPr>
            <p:cNvPr id="12" name="Picture 583"/>
            <p:cNvPicPr>
              <a:picLocks noChangeAspect="1"/>
            </p:cNvPicPr>
            <p:nvPr/>
          </p:nvPicPr>
          <p:blipFill>
            <a:blip r:embed="rId5"/>
            <a:stretch>
              <a:fillRect/>
            </a:stretch>
          </p:blipFill>
          <p:spPr>
            <a:xfrm>
              <a:off x="9266338" y="2788920"/>
              <a:ext cx="2613660" cy="3375660"/>
            </a:xfrm>
            <a:prstGeom prst="rect">
              <a:avLst/>
            </a:prstGeom>
          </p:spPr>
        </p:pic>
      </p:grpSp>
      <p:pic>
        <p:nvPicPr>
          <p:cNvPr id="4098" name="Picture 2" descr="https://heho.com.tw/wp-content/uploads/2019/09/20190903-%E9%A0%AD%E6%9A%88%E3%80%81%E5%A4%B1%E7%9C%A0%E8%B7%9F%E8%82%A9%E9%A0%B8%E5%83%B5%E7%A1%AC%E6%9C%89%E9%97%9C%E4%BF%82%EF%BC%815%E5%88%86%E9%90%98%E6%94%BE%E9%AC%86%E6%93%8D%E8%A7%A3%E6%B1%BA%E5%95%8F%E9%A1%8C-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8739" y="978482"/>
            <a:ext cx="5400000" cy="5400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7633169" y="639861"/>
            <a:ext cx="3531736"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5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分鐘放鬆操解決問題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Heho</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健康</a:t>
            </a:r>
            <a:endParaRPr lang="zh-TW" altLang="en-US" dirty="0"/>
          </a:p>
        </p:txBody>
      </p:sp>
    </p:spTree>
    <p:extLst>
      <p:ext uri="{BB962C8B-B14F-4D97-AF65-F5344CB8AC3E}">
        <p14:creationId xmlns:p14="http://schemas.microsoft.com/office/powerpoint/2010/main" val="29804947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身體要健康 從多喝水開始</a:t>
            </a:r>
          </a:p>
        </p:txBody>
      </p:sp>
      <p:sp>
        <p:nvSpPr>
          <p:cNvPr id="3" name="矩形 2"/>
          <p:cNvSpPr/>
          <p:nvPr/>
        </p:nvSpPr>
        <p:spPr>
          <a:xfrm>
            <a:off x="359999" y="1204912"/>
            <a:ext cx="11347269" cy="6074933"/>
          </a:xfrm>
          <a:prstGeom prst="rect">
            <a:avLst/>
          </a:prstGeom>
        </p:spPr>
        <p:txBody>
          <a:bodyPr wrap="square" lIns="0" tIns="0" rIns="0" bIns="0">
            <a:spAutoFit/>
          </a:bodyPr>
          <a:lstStyle/>
          <a:p>
            <a:pPr indent="630238">
              <a:lnSpc>
                <a:spcPts val="4800"/>
              </a:lnSpc>
            </a:pP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一次喝大量的水不利健康，會稀釋胃液，影響消化，增加腎臟負擔，喝水要慢慢喝</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小時不超過</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1000cc</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，每次不超過</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200cc</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indent="630238">
              <a:lnSpc>
                <a:spcPts val="4800"/>
              </a:lnSpc>
            </a:pP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建議喝水量</a:t>
            </a:r>
            <a:endPar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914400" lvl="1" indent="-457200">
              <a:lnSpc>
                <a:spcPts val="4800"/>
              </a:lnSpc>
              <a:buFont typeface="+mj-lt"/>
              <a:buAutoNum type="arabicPeriod"/>
            </a:pP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身高</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(cm)+</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體重</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(kg)]x10cc=</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每天需喝之水量。</a:t>
            </a:r>
            <a:endPar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914400" lvl="1" indent="-457200">
              <a:lnSpc>
                <a:spcPts val="4800"/>
              </a:lnSpc>
              <a:buFont typeface="+mj-lt"/>
              <a:buAutoNum type="arabicPeriod"/>
            </a:pP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體重</a:t>
            </a:r>
            <a:r>
              <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x30%~40%= </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每天需喝之水量。</a:t>
            </a:r>
            <a:endPar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914400" lvl="1" indent="-457200">
              <a:lnSpc>
                <a:spcPts val="4800"/>
              </a:lnSpc>
              <a:buFont typeface="+mj-lt"/>
              <a:buAutoNum type="arabicPeriod"/>
            </a:pP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晨起後及睡前喝水最養生。</a:t>
            </a:r>
            <a:endPar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914400" lvl="1" indent="-457200">
              <a:lnSpc>
                <a:spcPts val="4800"/>
              </a:lnSpc>
              <a:buFont typeface="+mj-lt"/>
              <a:buAutoNum type="arabicPeriod"/>
            </a:pP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會有心臟病</a:t>
            </a:r>
            <a:r>
              <a:rPr lang="zh-TW" altLang="en-US" sz="2400" dirty="0">
                <a:solidFill>
                  <a:srgbClr val="000000"/>
                </a:solidFill>
                <a:latin typeface="PMingLiU" panose="02020500000000000000" pitchFamily="18" charset="-120"/>
                <a:ea typeface="PMingLiU" panose="02020500000000000000" pitchFamily="18" charset="-120"/>
                <a:cs typeface="Times New Roman" panose="02020603050405020304" pitchFamily="18" charset="0"/>
              </a:rPr>
              <a:t>、</a:t>
            </a: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腎臟病患者，腎功能差，不易排出過多水分及鹽分，容易造成水中毒。</a:t>
            </a:r>
            <a:endPar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indent="630238">
              <a:lnSpc>
                <a:spcPts val="4800"/>
              </a:lnSpc>
            </a:pPr>
            <a:endParaRPr lang="en-US" altLang="zh-TW"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indent="630238">
              <a:lnSpc>
                <a:spcPts val="4800"/>
              </a:lnSpc>
            </a:pPr>
            <a:r>
              <a:rPr lang="zh-TW" altLang="en-US" sz="24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0557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15"/>
          <p:cNvPicPr>
            <a:picLocks noChangeAspect="1"/>
          </p:cNvPicPr>
          <p:nvPr/>
        </p:nvPicPr>
        <p:blipFill>
          <a:blip r:embed="rId3"/>
          <a:stretch>
            <a:fillRect/>
          </a:stretch>
        </p:blipFill>
        <p:spPr>
          <a:xfrm>
            <a:off x="6328411" y="4217654"/>
            <a:ext cx="5431305" cy="2160000"/>
          </a:xfrm>
          <a:prstGeom prst="rect">
            <a:avLst/>
          </a:prstGeom>
        </p:spPr>
      </p:pic>
      <p:sp>
        <p:nvSpPr>
          <p:cNvPr id="2" name="標題 1">
            <a:extLst>
              <a:ext uri="{FF2B5EF4-FFF2-40B4-BE49-F238E27FC236}">
                <a16:creationId xmlns:a16="http://schemas.microsoft.com/office/drawing/2014/main" id="{F053CB0A-6E80-5C4F-BA91-B7204F235D22}"/>
              </a:ext>
            </a:extLst>
          </p:cNvPr>
          <p:cNvSpPr>
            <a:spLocks noGrp="1"/>
          </p:cNvSpPr>
          <p:nvPr>
            <p:ph type="title"/>
          </p:nvPr>
        </p:nvSpPr>
        <p:spPr>
          <a:xfrm>
            <a:off x="359998" y="560701"/>
            <a:ext cx="11520000" cy="498598"/>
          </a:xfrm>
        </p:spPr>
        <p:txBody>
          <a:bodyPr lIns="0" tIns="0" rIns="0" bIns="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辦公室工作間的管理：工作姿勢</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56B191BD-0083-2B4D-8C11-BDBDA5BDCBCD}"/>
              </a:ext>
            </a:extLst>
          </p:cNvPr>
          <p:cNvSpPr>
            <a:spLocks noGrp="1"/>
          </p:cNvSpPr>
          <p:nvPr>
            <p:ph idx="1"/>
          </p:nvPr>
        </p:nvSpPr>
        <p:spPr>
          <a:xfrm>
            <a:off x="360000" y="900000"/>
            <a:ext cx="11520000" cy="5386090"/>
          </a:xfrm>
        </p:spPr>
        <p:txBody>
          <a:bodyPr wrap="square" lIns="0" tIns="0" rIns="0" bIns="0">
            <a:spAutoFit/>
          </a:bodyPr>
          <a:lstStyle/>
          <a:p>
            <a:pPr marL="0" indent="0">
              <a:lnSpc>
                <a:spcPts val="4200"/>
              </a:lnSpc>
              <a:spcBef>
                <a:spcPts val="0"/>
              </a:spcBef>
              <a:buClrTx/>
              <a:buNone/>
            </a:pP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體力處理操作</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a:t>
            </a:r>
          </a:p>
          <a:p>
            <a:pPr marL="0" indent="0">
              <a:lnSpc>
                <a:spcPts val="4200"/>
              </a:lnSpc>
              <a:spcBef>
                <a:spcPts val="0"/>
              </a:spcBef>
              <a:buClrTx/>
              <a:buNone/>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體力處理操作是指用手、臂或其他形式的身體動作，移動或支撐負荷物，包括提舉、放下、推動、拉動和搬運等動作。</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ts val="4200"/>
              </a:lnSpc>
              <a:spcBef>
                <a:spcPts val="0"/>
              </a:spcBef>
              <a:buClrTx/>
              <a:buNone/>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潛在危害</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扭傷、拉傷和背痛。</a:t>
            </a:r>
          </a:p>
          <a:p>
            <a:pPr marL="0" indent="0">
              <a:lnSpc>
                <a:spcPts val="4200"/>
              </a:lnSpc>
              <a:spcBef>
                <a:spcPts val="0"/>
              </a:spcBef>
              <a:buClrTx/>
              <a:buNone/>
            </a:pP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安全體力處理操作法則</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a:t>
            </a:r>
          </a:p>
          <a:p>
            <a:pPr marL="0" indent="0">
              <a:lnSpc>
                <a:spcPts val="4200"/>
              </a:lnSpc>
              <a:spcBef>
                <a:spcPts val="0"/>
              </a:spcBef>
              <a:buClrTx/>
              <a:buNone/>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盡量站近要搬運的物件</a:t>
            </a:r>
          </a:p>
          <a:p>
            <a:pPr marL="0" indent="0">
              <a:lnSpc>
                <a:spcPts val="4200"/>
              </a:lnSpc>
              <a:spcBef>
                <a:spcPts val="0"/>
              </a:spcBef>
              <a:buClrTx/>
              <a:buNone/>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屈膝蹲下，前後腳，保持腰部挺直</a:t>
            </a:r>
          </a:p>
          <a:p>
            <a:pPr marL="0" indent="0">
              <a:lnSpc>
                <a:spcPts val="4200"/>
              </a:lnSpc>
              <a:spcBef>
                <a:spcPts val="0"/>
              </a:spcBef>
              <a:buClrTx/>
              <a:buNone/>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將物件貼近身體，用腿力站起來，挺腰確保背部平直</a:t>
            </a:r>
          </a:p>
          <a:p>
            <a:pPr marL="0" indent="0">
              <a:lnSpc>
                <a:spcPts val="4200"/>
              </a:lnSpc>
              <a:spcBef>
                <a:spcPts val="0"/>
              </a:spcBef>
              <a:buClrTx/>
              <a:buNone/>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動作要流暢，切勿急速</a:t>
            </a:r>
          </a:p>
          <a:p>
            <a:pPr marL="0" indent="0">
              <a:lnSpc>
                <a:spcPts val="4200"/>
              </a:lnSpc>
              <a:spcBef>
                <a:spcPts val="0"/>
              </a:spcBef>
              <a:buClrTx/>
              <a:buNone/>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使用雙腳改變方向</a:t>
            </a:r>
          </a:p>
        </p:txBody>
      </p:sp>
      <p:pic>
        <p:nvPicPr>
          <p:cNvPr id="7" name="Picture 406"/>
          <p:cNvPicPr>
            <a:picLocks noChangeAspect="1"/>
          </p:cNvPicPr>
          <p:nvPr/>
        </p:nvPicPr>
        <p:blipFill>
          <a:blip r:embed="rId4"/>
          <a:stretch>
            <a:fillRect/>
          </a:stretch>
        </p:blipFill>
        <p:spPr>
          <a:xfrm>
            <a:off x="7320776" y="2021205"/>
            <a:ext cx="1722259" cy="1800000"/>
          </a:xfrm>
          <a:prstGeom prst="rect">
            <a:avLst/>
          </a:prstGeom>
        </p:spPr>
      </p:pic>
      <p:pic>
        <p:nvPicPr>
          <p:cNvPr id="8" name="Picture 407"/>
          <p:cNvPicPr>
            <a:picLocks noChangeAspect="1"/>
          </p:cNvPicPr>
          <p:nvPr/>
        </p:nvPicPr>
        <p:blipFill>
          <a:blip r:embed="rId5"/>
          <a:stretch>
            <a:fillRect/>
          </a:stretch>
        </p:blipFill>
        <p:spPr>
          <a:xfrm>
            <a:off x="9275249" y="2021205"/>
            <a:ext cx="2118462" cy="1800000"/>
          </a:xfrm>
          <a:prstGeom prst="rect">
            <a:avLst/>
          </a:prstGeom>
        </p:spPr>
      </p:pic>
    </p:spTree>
    <p:extLst>
      <p:ext uri="{BB962C8B-B14F-4D97-AF65-F5344CB8AC3E}">
        <p14:creationId xmlns:p14="http://schemas.microsoft.com/office/powerpoint/2010/main" val="3822342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D1F9C-0769-984B-865C-71AA28334397}"/>
              </a:ext>
            </a:extLst>
          </p:cNvPr>
          <p:cNvSpPr>
            <a:spLocks noGrp="1"/>
          </p:cNvSpPr>
          <p:nvPr>
            <p:ph type="ctrTitle"/>
          </p:nvPr>
        </p:nvSpPr>
        <p:spPr>
          <a:xfrm>
            <a:off x="932293" y="957943"/>
            <a:ext cx="6752558" cy="2029097"/>
          </a:xfrm>
        </p:spPr>
        <p:txBody>
          <a:bodyPr>
            <a:normAutofit/>
          </a:bodyPr>
          <a:lstStyle/>
          <a:p>
            <a:r>
              <a:rPr lang="zh-TW" altLang="en-US"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Times New Roman" panose="02020603050405020304" pitchFamily="18" charset="0"/>
              </a:rPr>
              <a:t>溫室氣體及永續</a:t>
            </a:r>
            <a:endParaRPr lang="en-US"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8667267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氣候變遷</a:t>
            </a:r>
          </a:p>
        </p:txBody>
      </p:sp>
      <p:pic>
        <p:nvPicPr>
          <p:cNvPr id="2" name="object 2">
            <a:extLst>
              <a:ext uri="{FF2B5EF4-FFF2-40B4-BE49-F238E27FC236}">
                <a16:creationId xmlns:a16="http://schemas.microsoft.com/office/drawing/2014/main" id="{610E10D5-4E80-9ED4-01BE-690186565BA3}"/>
              </a:ext>
            </a:extLst>
          </p:cNvPr>
          <p:cNvPicPr/>
          <p:nvPr/>
        </p:nvPicPr>
        <p:blipFill>
          <a:blip r:embed="rId2" cstate="print"/>
          <a:stretch>
            <a:fillRect/>
          </a:stretch>
        </p:blipFill>
        <p:spPr>
          <a:xfrm>
            <a:off x="9743670" y="1061362"/>
            <a:ext cx="2084831" cy="5087112"/>
          </a:xfrm>
          <a:prstGeom prst="rect">
            <a:avLst/>
          </a:prstGeom>
        </p:spPr>
      </p:pic>
      <p:sp>
        <p:nvSpPr>
          <p:cNvPr id="3" name="object 3">
            <a:extLst>
              <a:ext uri="{FF2B5EF4-FFF2-40B4-BE49-F238E27FC236}">
                <a16:creationId xmlns:a16="http://schemas.microsoft.com/office/drawing/2014/main" id="{72CFF049-88F5-ABBE-8135-B485D8569544}"/>
              </a:ext>
            </a:extLst>
          </p:cNvPr>
          <p:cNvSpPr txBox="1">
            <a:spLocks noChangeAspect="1"/>
          </p:cNvSpPr>
          <p:nvPr/>
        </p:nvSpPr>
        <p:spPr>
          <a:xfrm>
            <a:off x="360000" y="1061362"/>
            <a:ext cx="9262438" cy="4824590"/>
          </a:xfrm>
          <a:prstGeom prst="rect">
            <a:avLst/>
          </a:prstGeom>
        </p:spPr>
        <p:txBody>
          <a:bodyPr vert="horz" wrap="square" lIns="0" tIns="0" rIns="0" bIns="0" rtlCol="0">
            <a:spAutoFit/>
          </a:bodyPr>
          <a:lstStyle/>
          <a:p>
            <a:pPr marL="354330" marR="5080" indent="-342265">
              <a:lnSpc>
                <a:spcPts val="3800"/>
              </a:lnSpc>
              <a:buFont typeface="Wingdings"/>
              <a:buChar char=""/>
              <a:tabLst>
                <a:tab pos="355600" algn="l"/>
              </a:tabLst>
            </a:pPr>
            <a:r>
              <a:rPr sz="2400" spc="-5" dirty="0" err="1">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指氣候狀態的變化，透過平均變化或其屬性變異度來辨別</a:t>
            </a:r>
            <a:r>
              <a:rPr lang="zh-TW" altLang="en-US" sz="2400" spc="-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a:t>
            </a:r>
            <a:r>
              <a:rPr sz="2400" spc="-5" dirty="0" err="1">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此變化會持續幾十年或更長時間。氣候變遷常來自於自然</a:t>
            </a:r>
            <a:r>
              <a:rPr sz="2400" spc="-5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 	</a:t>
            </a:r>
            <a:r>
              <a:rPr sz="2400" dirty="0" err="1">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過程（如：太陽週期變化、火山噴發等）或由</a:t>
            </a:r>
            <a:r>
              <a:rPr sz="2400" b="1" spc="-1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人為持續干預</a:t>
            </a:r>
            <a:r>
              <a:rPr sz="2400" b="1" spc="-5"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大氣成分或土地利用所導致的變化</a:t>
            </a:r>
            <a:r>
              <a:rPr sz="2400" b="1" spc="-5"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a:p>
            <a:pPr marL="354330" marR="640080" indent="-342265">
              <a:lnSpc>
                <a:spcPts val="3800"/>
              </a:lnSpc>
              <a:buClr>
                <a:srgbClr val="404040"/>
              </a:buClr>
              <a:buFont typeface="Wingdings"/>
              <a:buChar char=""/>
              <a:tabLst>
                <a:tab pos="355600" algn="l"/>
              </a:tabLst>
            </a:pPr>
            <a:r>
              <a:rPr sz="2400" b="1"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聯合國氣候變化綱要公約</a:t>
            </a:r>
            <a:r>
              <a:rPr sz="24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a:t>
            </a:r>
            <a:r>
              <a:rPr sz="12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United</a:t>
            </a:r>
            <a:r>
              <a:rPr sz="1200" b="1" spc="-9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Nations</a:t>
            </a:r>
            <a:r>
              <a:rPr sz="1200" b="1" spc="-7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Framework </a:t>
            </a:r>
            <a:r>
              <a:rPr sz="12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Convention</a:t>
            </a:r>
            <a:r>
              <a:rPr sz="1200" b="1" spc="-10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on</a:t>
            </a:r>
            <a:r>
              <a:rPr sz="1200" b="1" spc="-7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Climate</a:t>
            </a:r>
            <a:r>
              <a:rPr sz="1200" b="1" spc="-7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Change</a:t>
            </a:r>
            <a:r>
              <a:rPr sz="1200" b="1" spc="-4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UNFCCC</a:t>
            </a:r>
            <a:r>
              <a:rPr sz="2400" spc="-1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a:p>
            <a:pPr marL="375285" marR="417195" defTabSz="923925">
              <a:lnSpc>
                <a:spcPts val="3800"/>
              </a:lnSpc>
            </a:pPr>
            <a:r>
              <a:rPr sz="2400" spc="-1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第1條指：「</a:t>
            </a:r>
            <a:r>
              <a:rPr sz="2400" spc="-10" dirty="0" err="1">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氣候變遷為在一定時期內，所觀測到</a:t>
            </a:r>
            <a:r>
              <a:rPr sz="2400" b="1" u="sng" spc="-25" dirty="0" err="1">
                <a:solidFill>
                  <a:srgbClr val="585858"/>
                </a:solidFill>
                <a:uFill>
                  <a:solidFill>
                    <a:srgbClr val="585858"/>
                  </a:solidFill>
                </a:uFill>
                <a:latin typeface="Times New Roman" panose="02020603050405020304" pitchFamily="18" charset="0"/>
                <a:ea typeface="標楷體" panose="03000509000000000000" pitchFamily="65" charset="-120"/>
                <a:cs typeface="Times New Roman" panose="02020603050405020304" pitchFamily="18" charset="0"/>
              </a:rPr>
              <a:t>係歸因</a:t>
            </a:r>
            <a:r>
              <a:rPr sz="2400" b="1" u="sng" dirty="0" err="1">
                <a:solidFill>
                  <a:srgbClr val="585858"/>
                </a:solidFill>
                <a:uFill>
                  <a:solidFill>
                    <a:srgbClr val="585858"/>
                  </a:solidFill>
                </a:uFill>
                <a:latin typeface="Times New Roman" panose="02020603050405020304" pitchFamily="18" charset="0"/>
                <a:ea typeface="標楷體" panose="03000509000000000000" pitchFamily="65" charset="-120"/>
                <a:cs typeface="Times New Roman" panose="02020603050405020304" pitchFamily="18" charset="0"/>
              </a:rPr>
              <a:t>人為活動所致的自然氣候變異度（</a:t>
            </a:r>
            <a:r>
              <a:rPr sz="2000" b="1" u="sng" dirty="0" err="1">
                <a:solidFill>
                  <a:srgbClr val="FF0000"/>
                </a:solidFill>
                <a:uFill>
                  <a:solidFill>
                    <a:srgbClr val="585858"/>
                  </a:solidFill>
                </a:uFill>
                <a:latin typeface="Times New Roman" panose="02020603050405020304" pitchFamily="18" charset="0"/>
                <a:ea typeface="標楷體" panose="03000509000000000000" pitchFamily="65" charset="-120"/>
                <a:cs typeface="Times New Roman" panose="02020603050405020304" pitchFamily="18" charset="0"/>
              </a:rPr>
              <a:t>natural</a:t>
            </a:r>
            <a:r>
              <a:rPr sz="2000" b="1" u="sng" spc="-45" dirty="0">
                <a:solidFill>
                  <a:srgbClr val="FF0000"/>
                </a:solidFill>
                <a:uFill>
                  <a:solidFill>
                    <a:srgbClr val="585858"/>
                  </a:solidFill>
                </a:uFill>
                <a:latin typeface="Times New Roman" panose="02020603050405020304" pitchFamily="18" charset="0"/>
                <a:ea typeface="標楷體" panose="03000509000000000000" pitchFamily="65" charset="-120"/>
                <a:cs typeface="Times New Roman" panose="02020603050405020304" pitchFamily="18" charset="0"/>
              </a:rPr>
              <a:t> </a:t>
            </a:r>
            <a:r>
              <a:rPr sz="2000" b="1" u="sng" spc="-10" dirty="0">
                <a:solidFill>
                  <a:srgbClr val="FF0000"/>
                </a:solidFill>
                <a:uFill>
                  <a:solidFill>
                    <a:srgbClr val="585858"/>
                  </a:solidFill>
                </a:uFill>
                <a:latin typeface="Times New Roman" panose="02020603050405020304" pitchFamily="18" charset="0"/>
                <a:ea typeface="標楷體" panose="03000509000000000000" pitchFamily="65" charset="-120"/>
                <a:cs typeface="Times New Roman" panose="02020603050405020304" pitchFamily="18" charset="0"/>
              </a:rPr>
              <a:t>climate</a:t>
            </a:r>
            <a:r>
              <a:rPr sz="2000" b="1" u="none"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2000" b="1" u="sng" spc="-20" dirty="0">
                <a:solidFill>
                  <a:srgbClr val="FF0000"/>
                </a:solidFill>
                <a:uFill>
                  <a:solidFill>
                    <a:srgbClr val="585858"/>
                  </a:solidFill>
                </a:uFill>
                <a:latin typeface="Times New Roman" panose="02020603050405020304" pitchFamily="18" charset="0"/>
                <a:ea typeface="標楷體" panose="03000509000000000000" pitchFamily="65" charset="-120"/>
                <a:cs typeface="Times New Roman" panose="02020603050405020304" pitchFamily="18" charset="0"/>
              </a:rPr>
              <a:t>variability</a:t>
            </a:r>
            <a:r>
              <a:rPr sz="2400" b="1" u="sng" spc="-20" dirty="0">
                <a:solidFill>
                  <a:srgbClr val="585858"/>
                </a:solidFill>
                <a:uFill>
                  <a:solidFill>
                    <a:srgbClr val="585858"/>
                  </a:solidFill>
                </a:uFill>
                <a:latin typeface="Times New Roman" panose="02020603050405020304" pitchFamily="18" charset="0"/>
                <a:ea typeface="標楷體" panose="03000509000000000000" pitchFamily="65" charset="-120"/>
                <a:cs typeface="Times New Roman" panose="02020603050405020304" pitchFamily="18" charset="0"/>
              </a:rPr>
              <a:t>）</a:t>
            </a:r>
            <a:r>
              <a:rPr sz="2400" b="1" u="sng" dirty="0">
                <a:solidFill>
                  <a:srgbClr val="585858"/>
                </a:solidFill>
                <a:uFill>
                  <a:solidFill>
                    <a:srgbClr val="585858"/>
                  </a:solidFill>
                </a:uFill>
                <a:latin typeface="Times New Roman" panose="02020603050405020304" pitchFamily="18" charset="0"/>
                <a:ea typeface="標楷體" panose="03000509000000000000" pitchFamily="65" charset="-120"/>
                <a:cs typeface="Times New Roman" panose="02020603050405020304" pitchFamily="18" charset="0"/>
              </a:rPr>
              <a:t>之外的直接或間接全球大氣成份變化</a:t>
            </a:r>
            <a:r>
              <a:rPr sz="2400" b="1" u="none" spc="-25"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a:p>
            <a:pPr marL="354965" indent="-342265">
              <a:lnSpc>
                <a:spcPts val="3800"/>
              </a:lnSpc>
              <a:buClr>
                <a:srgbClr val="404040"/>
              </a:buClr>
              <a:buFont typeface="Wingdings"/>
              <a:buChar char=""/>
              <a:tabLst>
                <a:tab pos="354965" algn="l"/>
              </a:tabLst>
            </a:pPr>
            <a:r>
              <a:rPr sz="2400" spc="-10" dirty="0" err="1">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因此，UNFCCC</a:t>
            </a:r>
            <a:r>
              <a:rPr sz="2400" spc="-1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 </a:t>
            </a:r>
            <a:r>
              <a:rPr sz="2400" spc="-15" dirty="0" err="1">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將人為活動導致的氣候變遷與自然氣候變</a:t>
            </a:r>
            <a:r>
              <a:rPr sz="2400" spc="-10" dirty="0" err="1">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異度做明確區分</a:t>
            </a:r>
            <a:r>
              <a:rPr sz="2400" spc="-1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8078067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氣候變遷主要衝擊有哪些？</a:t>
            </a:r>
          </a:p>
        </p:txBody>
      </p:sp>
      <p:sp>
        <p:nvSpPr>
          <p:cNvPr id="3" name="文字方塊 2">
            <a:extLst>
              <a:ext uri="{FF2B5EF4-FFF2-40B4-BE49-F238E27FC236}">
                <a16:creationId xmlns:a16="http://schemas.microsoft.com/office/drawing/2014/main" id="{BE1071EA-1294-09E1-F41F-D6CE8FEE2B7F}"/>
              </a:ext>
            </a:extLst>
          </p:cNvPr>
          <p:cNvSpPr txBox="1"/>
          <p:nvPr/>
        </p:nvSpPr>
        <p:spPr>
          <a:xfrm>
            <a:off x="275303" y="1050997"/>
            <a:ext cx="11431965" cy="3801233"/>
          </a:xfrm>
          <a:prstGeom prst="rect">
            <a:avLst/>
          </a:prstGeom>
          <a:noFill/>
        </p:spPr>
        <p:txBody>
          <a:bodyPr wrap="square">
            <a:spAutoFit/>
          </a:bodyPr>
          <a:lstStyle/>
          <a:p>
            <a:pPr marL="342900" indent="-342900">
              <a:lnSpc>
                <a:spcPts val="4200"/>
              </a:lnSpc>
              <a:buFont typeface="Wingdings" panose="05000000000000000000" pitchFamily="2" charset="2"/>
              <a:buChar char="n"/>
            </a:pPr>
            <a:r>
              <a:rPr lang="zh-TW" altLang="en-US"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全球暖化除直接造成</a:t>
            </a:r>
            <a:r>
              <a:rPr lang="zh-TW" altLang="en-US" sz="2400" b="1" i="0" u="none" strike="noStrike" baseline="0" dirty="0">
                <a:solidFill>
                  <a:srgbClr val="165F9F"/>
                </a:solidFill>
                <a:latin typeface="Times New Roman" panose="02020603050405020304" pitchFamily="18" charset="0"/>
                <a:ea typeface="標楷體" panose="03000509000000000000" pitchFamily="65" charset="-120"/>
                <a:cs typeface="Times New Roman" panose="02020603050405020304" pitchFamily="18" charset="0"/>
              </a:rPr>
              <a:t>海平面上升外</a:t>
            </a:r>
            <a:r>
              <a:rPr lang="zh-TW" altLang="en-US"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，氣候變遷帶來極端事件所致之</a:t>
            </a:r>
            <a:r>
              <a:rPr lang="zh-TW" altLang="en-US" sz="2400" b="1" i="0" u="none" strike="noStrike" baseline="0" dirty="0">
                <a:solidFill>
                  <a:srgbClr val="165F9F"/>
                </a:solidFill>
                <a:latin typeface="Times New Roman" panose="02020603050405020304" pitchFamily="18" charset="0"/>
                <a:ea typeface="標楷體" panose="03000509000000000000" pitchFamily="65" charset="-120"/>
                <a:cs typeface="Times New Roman" panose="02020603050405020304" pitchFamily="18" charset="0"/>
              </a:rPr>
              <a:t>熱浪、乾旱、水災</a:t>
            </a:r>
            <a:r>
              <a:rPr lang="zh-TW" altLang="en-US"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等事件在頻率與強度上都將更為顯著。</a:t>
            </a:r>
            <a:endParaRPr lang="en-US" altLang="zh-TW"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4200"/>
              </a:lnSpc>
              <a:buFont typeface="Wingdings" panose="05000000000000000000" pitchFamily="2" charset="2"/>
              <a:buChar char="n"/>
            </a:pPr>
            <a:r>
              <a:rPr lang="zh-TW" altLang="en-US"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另亦可能導致</a:t>
            </a:r>
            <a:r>
              <a:rPr lang="zh-TW" altLang="en-US" sz="2400" b="1" i="0" u="none" strike="noStrike" baseline="0" dirty="0">
                <a:solidFill>
                  <a:srgbClr val="165F9F"/>
                </a:solidFill>
                <a:latin typeface="Times New Roman" panose="02020603050405020304" pitchFamily="18" charset="0"/>
                <a:ea typeface="標楷體" panose="03000509000000000000" pitchFamily="65" charset="-120"/>
                <a:cs typeface="Times New Roman" panose="02020603050405020304" pitchFamily="18" charset="0"/>
              </a:rPr>
              <a:t>熱相關的人類死亡率上升、嚴重糧食及水不安全</a:t>
            </a:r>
            <a:endParaRPr lang="en-US" altLang="zh-TW" sz="2400" b="1" i="0" u="none" strike="noStrike" baseline="0" dirty="0">
              <a:solidFill>
                <a:srgbClr val="165F9F"/>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4200"/>
              </a:lnSpc>
              <a:buFont typeface="Wingdings" panose="05000000000000000000" pitchFamily="2" charset="2"/>
              <a:buChar char="n"/>
            </a:pPr>
            <a:r>
              <a:rPr lang="zh-TW" altLang="en-US" sz="2400" b="1" i="0" u="none" strike="noStrike" baseline="0" dirty="0">
                <a:solidFill>
                  <a:srgbClr val="165F9F"/>
                </a:solidFill>
                <a:latin typeface="Times New Roman" panose="02020603050405020304" pitchFamily="18" charset="0"/>
                <a:ea typeface="標楷體" panose="03000509000000000000" pitchFamily="65" charset="-120"/>
                <a:cs typeface="Times New Roman" panose="02020603050405020304" pitchFamily="18" charset="0"/>
              </a:rPr>
              <a:t>氣候相關傳染疾病發生率增加、空氣汙染事件增加</a:t>
            </a:r>
            <a:r>
              <a:rPr lang="zh-TW" altLang="en-US"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等，對於人類造成多種危害及風險。</a:t>
            </a:r>
            <a:endParaRPr lang="en-US" altLang="zh-TW"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4200"/>
              </a:lnSpc>
              <a:buFont typeface="Wingdings" panose="05000000000000000000" pitchFamily="2" charset="2"/>
              <a:buChar char="n"/>
            </a:pPr>
            <a:r>
              <a:rPr lang="zh-TW" altLang="en-US"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在生態系統方面，</a:t>
            </a:r>
            <a:r>
              <a:rPr lang="zh-TW" altLang="en-US" sz="2400" b="1" i="0" u="none" strike="noStrike" baseline="0" dirty="0">
                <a:solidFill>
                  <a:srgbClr val="165F9F"/>
                </a:solidFill>
                <a:latin typeface="Times New Roman" panose="02020603050405020304" pitchFamily="18" charset="0"/>
                <a:ea typeface="標楷體" panose="03000509000000000000" pitchFamily="65" charset="-120"/>
                <a:cs typeface="Times New Roman" panose="02020603050405020304" pitchFamily="18" charset="0"/>
              </a:rPr>
              <a:t>生物多樣性、珊瑚礁白化</a:t>
            </a:r>
            <a:r>
              <a:rPr lang="zh-TW" altLang="en-US"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受到的影響隨全球溫度上升幅度亦將越大。</a:t>
            </a:r>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329700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氣候變遷主要衝擊有哪些？</a:t>
            </a:r>
          </a:p>
        </p:txBody>
      </p:sp>
      <p:sp>
        <p:nvSpPr>
          <p:cNvPr id="14" name="object 3">
            <a:extLst>
              <a:ext uri="{FF2B5EF4-FFF2-40B4-BE49-F238E27FC236}">
                <a16:creationId xmlns:a16="http://schemas.microsoft.com/office/drawing/2014/main" id="{4109D1B2-4B48-9A35-B599-A754F19DC765}"/>
              </a:ext>
            </a:extLst>
          </p:cNvPr>
          <p:cNvSpPr/>
          <p:nvPr/>
        </p:nvSpPr>
        <p:spPr>
          <a:xfrm>
            <a:off x="236219" y="3047999"/>
            <a:ext cx="11719560" cy="1207135"/>
          </a:xfrm>
          <a:custGeom>
            <a:avLst/>
            <a:gdLst/>
            <a:ahLst/>
            <a:cxnLst/>
            <a:rect l="l" t="t" r="r" b="b"/>
            <a:pathLst>
              <a:path w="11719560" h="1207135">
                <a:moveTo>
                  <a:pt x="11719560" y="0"/>
                </a:moveTo>
                <a:lnTo>
                  <a:pt x="0" y="0"/>
                </a:lnTo>
                <a:lnTo>
                  <a:pt x="0" y="1207008"/>
                </a:lnTo>
                <a:lnTo>
                  <a:pt x="11719560" y="1207008"/>
                </a:lnTo>
                <a:lnTo>
                  <a:pt x="11719560" y="0"/>
                </a:lnTo>
                <a:close/>
              </a:path>
            </a:pathLst>
          </a:custGeom>
          <a:solidFill>
            <a:srgbClr val="F1F1F1"/>
          </a:solidFill>
        </p:spPr>
        <p:txBody>
          <a:bodyPr wrap="square" lIns="0" tIns="0" rIns="0" bIns="0" rtlCol="0"/>
          <a:lstStyle/>
          <a:p>
            <a:endParaRPr/>
          </a:p>
        </p:txBody>
      </p:sp>
      <p:pic>
        <p:nvPicPr>
          <p:cNvPr id="15" name="object 4">
            <a:extLst>
              <a:ext uri="{FF2B5EF4-FFF2-40B4-BE49-F238E27FC236}">
                <a16:creationId xmlns:a16="http://schemas.microsoft.com/office/drawing/2014/main" id="{D1F6983C-A8F1-BD98-30EB-B6236946A374}"/>
              </a:ext>
            </a:extLst>
          </p:cNvPr>
          <p:cNvPicPr/>
          <p:nvPr/>
        </p:nvPicPr>
        <p:blipFill>
          <a:blip r:embed="rId2" cstate="print"/>
          <a:stretch>
            <a:fillRect/>
          </a:stretch>
        </p:blipFill>
        <p:spPr>
          <a:xfrm>
            <a:off x="236219" y="4657344"/>
            <a:ext cx="11719560" cy="1207008"/>
          </a:xfrm>
          <a:prstGeom prst="rect">
            <a:avLst/>
          </a:prstGeom>
        </p:spPr>
      </p:pic>
      <p:pic>
        <p:nvPicPr>
          <p:cNvPr id="16" name="object 5">
            <a:extLst>
              <a:ext uri="{FF2B5EF4-FFF2-40B4-BE49-F238E27FC236}">
                <a16:creationId xmlns:a16="http://schemas.microsoft.com/office/drawing/2014/main" id="{EAC3D8D1-D454-C00F-0C14-7B00D4BCB5AE}"/>
              </a:ext>
            </a:extLst>
          </p:cNvPr>
          <p:cNvPicPr/>
          <p:nvPr/>
        </p:nvPicPr>
        <p:blipFill>
          <a:blip r:embed="rId3" cstate="print"/>
          <a:stretch>
            <a:fillRect/>
          </a:stretch>
        </p:blipFill>
        <p:spPr>
          <a:xfrm>
            <a:off x="236219" y="1371599"/>
            <a:ext cx="11719560" cy="1207008"/>
          </a:xfrm>
          <a:prstGeom prst="rect">
            <a:avLst/>
          </a:prstGeom>
        </p:spPr>
      </p:pic>
      <p:sp>
        <p:nvSpPr>
          <p:cNvPr id="24" name="object 7">
            <a:extLst>
              <a:ext uri="{FF2B5EF4-FFF2-40B4-BE49-F238E27FC236}">
                <a16:creationId xmlns:a16="http://schemas.microsoft.com/office/drawing/2014/main" id="{233ADDB0-1F93-4CE2-D3E3-F0BB0ECA4427}"/>
              </a:ext>
            </a:extLst>
          </p:cNvPr>
          <p:cNvSpPr txBox="1"/>
          <p:nvPr/>
        </p:nvSpPr>
        <p:spPr>
          <a:xfrm>
            <a:off x="3131057" y="1691767"/>
            <a:ext cx="1807210" cy="636270"/>
          </a:xfrm>
          <a:prstGeom prst="rect">
            <a:avLst/>
          </a:prstGeom>
        </p:spPr>
        <p:txBody>
          <a:bodyPr vert="horz" wrap="square" lIns="0" tIns="13335" rIns="0" bIns="0" rtlCol="0">
            <a:spAutoFit/>
          </a:bodyPr>
          <a:lstStyle/>
          <a:p>
            <a:pPr marL="116205" marR="5080" indent="-104139">
              <a:lnSpc>
                <a:spcPct val="100000"/>
              </a:lnSpc>
              <a:spcBef>
                <a:spcPts val="105"/>
              </a:spcBef>
            </a:pPr>
            <a:r>
              <a:rPr sz="20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本世紀末海平面</a:t>
            </a:r>
            <a:r>
              <a:rPr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上升</a:t>
            </a:r>
            <a:r>
              <a:rPr sz="20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1～2</a:t>
            </a:r>
            <a:r>
              <a:rPr sz="2000" b="1" spc="-2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公尺</a:t>
            </a:r>
            <a:endParaRPr sz="200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object 8">
            <a:extLst>
              <a:ext uri="{FF2B5EF4-FFF2-40B4-BE49-F238E27FC236}">
                <a16:creationId xmlns:a16="http://schemas.microsoft.com/office/drawing/2014/main" id="{E344A77D-793A-2B85-E24C-2FA4C0D3672B}"/>
              </a:ext>
            </a:extLst>
          </p:cNvPr>
          <p:cNvSpPr/>
          <p:nvPr/>
        </p:nvSpPr>
        <p:spPr>
          <a:xfrm>
            <a:off x="2817876" y="3201923"/>
            <a:ext cx="2433955" cy="899160"/>
          </a:xfrm>
          <a:custGeom>
            <a:avLst/>
            <a:gdLst/>
            <a:ahLst/>
            <a:cxnLst/>
            <a:rect l="l" t="t" r="r" b="b"/>
            <a:pathLst>
              <a:path w="2433954" h="899160">
                <a:moveTo>
                  <a:pt x="2433828" y="0"/>
                </a:moveTo>
                <a:lnTo>
                  <a:pt x="0" y="0"/>
                </a:lnTo>
                <a:lnTo>
                  <a:pt x="0" y="899159"/>
                </a:lnTo>
                <a:lnTo>
                  <a:pt x="2433828" y="899159"/>
                </a:lnTo>
                <a:lnTo>
                  <a:pt x="2433828" y="0"/>
                </a:lnTo>
                <a:close/>
              </a:path>
            </a:pathLst>
          </a:custGeom>
          <a:solidFill>
            <a:srgbClr val="D5DCE4"/>
          </a:solidFill>
        </p:spPr>
        <p:txBody>
          <a:bodyPr wrap="square" lIns="0" tIns="0" rIns="0" bIns="0" rtlCol="0"/>
          <a:lstStyle/>
          <a:p>
            <a:endParaRPr>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object 9">
            <a:extLst>
              <a:ext uri="{FF2B5EF4-FFF2-40B4-BE49-F238E27FC236}">
                <a16:creationId xmlns:a16="http://schemas.microsoft.com/office/drawing/2014/main" id="{EC68ACB1-8999-6E5D-DC0D-7E88AFF85E88}"/>
              </a:ext>
            </a:extLst>
          </p:cNvPr>
          <p:cNvSpPr txBox="1"/>
          <p:nvPr/>
        </p:nvSpPr>
        <p:spPr>
          <a:xfrm>
            <a:off x="3259073" y="3327019"/>
            <a:ext cx="1552575" cy="635635"/>
          </a:xfrm>
          <a:prstGeom prst="rect">
            <a:avLst/>
          </a:prstGeom>
        </p:spPr>
        <p:txBody>
          <a:bodyPr vert="horz" wrap="square" lIns="0" tIns="13335" rIns="0" bIns="0" rtlCol="0">
            <a:spAutoFit/>
          </a:bodyPr>
          <a:lstStyle/>
          <a:p>
            <a:pPr marL="12700" marR="5080" indent="198120">
              <a:lnSpc>
                <a:spcPct val="100000"/>
              </a:lnSpc>
              <a:spcBef>
                <a:spcPts val="105"/>
              </a:spcBef>
            </a:pPr>
            <a:r>
              <a:rPr sz="20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颱風/颶風</a:t>
            </a:r>
            <a:r>
              <a:rPr sz="20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強度漸趨增強</a:t>
            </a:r>
            <a:endParaRPr sz="200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object 10">
            <a:extLst>
              <a:ext uri="{FF2B5EF4-FFF2-40B4-BE49-F238E27FC236}">
                <a16:creationId xmlns:a16="http://schemas.microsoft.com/office/drawing/2014/main" id="{E43569D2-C48C-0A4D-136D-730441AE944D}"/>
              </a:ext>
            </a:extLst>
          </p:cNvPr>
          <p:cNvSpPr/>
          <p:nvPr/>
        </p:nvSpPr>
        <p:spPr>
          <a:xfrm>
            <a:off x="2817876" y="4811267"/>
            <a:ext cx="2433955" cy="899160"/>
          </a:xfrm>
          <a:custGeom>
            <a:avLst/>
            <a:gdLst/>
            <a:ahLst/>
            <a:cxnLst/>
            <a:rect l="l" t="t" r="r" b="b"/>
            <a:pathLst>
              <a:path w="2433954" h="899160">
                <a:moveTo>
                  <a:pt x="2433828" y="0"/>
                </a:moveTo>
                <a:lnTo>
                  <a:pt x="0" y="0"/>
                </a:lnTo>
                <a:lnTo>
                  <a:pt x="0" y="899159"/>
                </a:lnTo>
                <a:lnTo>
                  <a:pt x="2433828" y="899159"/>
                </a:lnTo>
                <a:lnTo>
                  <a:pt x="2433828" y="0"/>
                </a:lnTo>
                <a:close/>
              </a:path>
            </a:pathLst>
          </a:custGeom>
          <a:solidFill>
            <a:srgbClr val="D5DCE4"/>
          </a:solidFill>
        </p:spPr>
        <p:txBody>
          <a:bodyPr wrap="square" lIns="0" tIns="0" rIns="0" bIns="0" rtlCol="0"/>
          <a:lstStyle/>
          <a:p>
            <a:endParaRPr>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object 11">
            <a:extLst>
              <a:ext uri="{FF2B5EF4-FFF2-40B4-BE49-F238E27FC236}">
                <a16:creationId xmlns:a16="http://schemas.microsoft.com/office/drawing/2014/main" id="{C1DC642F-9812-F980-DCAE-A9A8A6638337}"/>
              </a:ext>
            </a:extLst>
          </p:cNvPr>
          <p:cNvSpPr txBox="1"/>
          <p:nvPr/>
        </p:nvSpPr>
        <p:spPr>
          <a:xfrm>
            <a:off x="3202685" y="4937252"/>
            <a:ext cx="1665605" cy="635635"/>
          </a:xfrm>
          <a:prstGeom prst="rect">
            <a:avLst/>
          </a:prstGeom>
        </p:spPr>
        <p:txBody>
          <a:bodyPr vert="horz" wrap="square" lIns="0" tIns="12700" rIns="0" bIns="0" rtlCol="0">
            <a:spAutoFit/>
          </a:bodyPr>
          <a:lstStyle/>
          <a:p>
            <a:pPr marL="12700" marR="5080">
              <a:lnSpc>
                <a:spcPct val="100000"/>
              </a:lnSpc>
              <a:spcBef>
                <a:spcPts val="100"/>
              </a:spcBef>
            </a:pPr>
            <a:r>
              <a:rPr sz="20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常態乾旱/熱浪糧食/用水危機</a:t>
            </a:r>
            <a:endParaRPr sz="200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9" name="object 12">
            <a:extLst>
              <a:ext uri="{FF2B5EF4-FFF2-40B4-BE49-F238E27FC236}">
                <a16:creationId xmlns:a16="http://schemas.microsoft.com/office/drawing/2014/main" id="{E274150A-AAF1-5CF1-1146-A19DAC703E5D}"/>
              </a:ext>
            </a:extLst>
          </p:cNvPr>
          <p:cNvSpPr/>
          <p:nvPr/>
        </p:nvSpPr>
        <p:spPr>
          <a:xfrm>
            <a:off x="7962900" y="1531619"/>
            <a:ext cx="2433955" cy="897890"/>
          </a:xfrm>
          <a:custGeom>
            <a:avLst/>
            <a:gdLst/>
            <a:ahLst/>
            <a:cxnLst/>
            <a:rect l="l" t="t" r="r" b="b"/>
            <a:pathLst>
              <a:path w="2433954" h="897889">
                <a:moveTo>
                  <a:pt x="2433828" y="0"/>
                </a:moveTo>
                <a:lnTo>
                  <a:pt x="0" y="0"/>
                </a:lnTo>
                <a:lnTo>
                  <a:pt x="0" y="897636"/>
                </a:lnTo>
                <a:lnTo>
                  <a:pt x="2433828" y="897636"/>
                </a:lnTo>
                <a:lnTo>
                  <a:pt x="2433828" y="0"/>
                </a:lnTo>
                <a:close/>
              </a:path>
            </a:pathLst>
          </a:custGeom>
          <a:solidFill>
            <a:srgbClr val="D5DCE4"/>
          </a:solidFill>
        </p:spPr>
        <p:txBody>
          <a:bodyPr wrap="square" lIns="0" tIns="0" rIns="0" bIns="0" rtlCol="0"/>
          <a:lstStyle/>
          <a:p>
            <a:endParaRPr>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object 13">
            <a:extLst>
              <a:ext uri="{FF2B5EF4-FFF2-40B4-BE49-F238E27FC236}">
                <a16:creationId xmlns:a16="http://schemas.microsoft.com/office/drawing/2014/main" id="{83431032-C57A-4BF9-F149-1BC5823E0822}"/>
              </a:ext>
            </a:extLst>
          </p:cNvPr>
          <p:cNvSpPr txBox="1"/>
          <p:nvPr/>
        </p:nvSpPr>
        <p:spPr>
          <a:xfrm>
            <a:off x="8276081" y="1655826"/>
            <a:ext cx="1807210" cy="636270"/>
          </a:xfrm>
          <a:prstGeom prst="rect">
            <a:avLst/>
          </a:prstGeom>
        </p:spPr>
        <p:txBody>
          <a:bodyPr vert="horz" wrap="square" lIns="0" tIns="13335" rIns="0" bIns="0" rtlCol="0">
            <a:spAutoFit/>
          </a:bodyPr>
          <a:lstStyle/>
          <a:p>
            <a:pPr marL="12700" marR="5080" indent="254000">
              <a:lnSpc>
                <a:spcPct val="100000"/>
              </a:lnSpc>
              <a:spcBef>
                <a:spcPts val="105"/>
              </a:spcBef>
            </a:pPr>
            <a:r>
              <a:rPr sz="20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森林野火季</a:t>
            </a:r>
            <a:r>
              <a:rPr sz="2000" b="1" spc="-5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增長、範圍擴大</a:t>
            </a:r>
            <a:endParaRPr sz="200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1" name="object 14">
            <a:extLst>
              <a:ext uri="{FF2B5EF4-FFF2-40B4-BE49-F238E27FC236}">
                <a16:creationId xmlns:a16="http://schemas.microsoft.com/office/drawing/2014/main" id="{D289C084-D5AC-9F1D-32FE-DAA23F601845}"/>
              </a:ext>
            </a:extLst>
          </p:cNvPr>
          <p:cNvSpPr/>
          <p:nvPr/>
        </p:nvSpPr>
        <p:spPr>
          <a:xfrm>
            <a:off x="7962900" y="3240023"/>
            <a:ext cx="2433955" cy="899160"/>
          </a:xfrm>
          <a:custGeom>
            <a:avLst/>
            <a:gdLst/>
            <a:ahLst/>
            <a:cxnLst/>
            <a:rect l="l" t="t" r="r" b="b"/>
            <a:pathLst>
              <a:path w="2433954" h="899160">
                <a:moveTo>
                  <a:pt x="2433828" y="0"/>
                </a:moveTo>
                <a:lnTo>
                  <a:pt x="0" y="0"/>
                </a:lnTo>
                <a:lnTo>
                  <a:pt x="0" y="899159"/>
                </a:lnTo>
                <a:lnTo>
                  <a:pt x="2433828" y="899159"/>
                </a:lnTo>
                <a:lnTo>
                  <a:pt x="2433828" y="0"/>
                </a:lnTo>
                <a:close/>
              </a:path>
            </a:pathLst>
          </a:custGeom>
          <a:solidFill>
            <a:srgbClr val="D5DCE4"/>
          </a:solidFill>
        </p:spPr>
        <p:txBody>
          <a:bodyPr wrap="square" lIns="0" tIns="0" rIns="0" bIns="0" rtlCol="0"/>
          <a:lstStyle/>
          <a:p>
            <a:endParaRPr>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object 15">
            <a:extLst>
              <a:ext uri="{FF2B5EF4-FFF2-40B4-BE49-F238E27FC236}">
                <a16:creationId xmlns:a16="http://schemas.microsoft.com/office/drawing/2014/main" id="{7AB8C8AA-2F34-5476-B011-0A3081391301}"/>
              </a:ext>
            </a:extLst>
          </p:cNvPr>
          <p:cNvSpPr txBox="1"/>
          <p:nvPr/>
        </p:nvSpPr>
        <p:spPr>
          <a:xfrm>
            <a:off x="8314181" y="3365753"/>
            <a:ext cx="1732280" cy="629018"/>
          </a:xfrm>
          <a:prstGeom prst="rect">
            <a:avLst/>
          </a:prstGeom>
        </p:spPr>
        <p:txBody>
          <a:bodyPr vert="horz" wrap="square" lIns="0" tIns="13335" rIns="0" bIns="0" rtlCol="0">
            <a:spAutoFit/>
          </a:bodyPr>
          <a:lstStyle/>
          <a:p>
            <a:pPr marL="102235">
              <a:lnSpc>
                <a:spcPct val="100000"/>
              </a:lnSpc>
              <a:spcBef>
                <a:spcPts val="105"/>
              </a:spcBef>
            </a:pPr>
            <a:r>
              <a:rPr sz="20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降雨模式驟變</a:t>
            </a:r>
            <a:endParaRPr sz="200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2700">
              <a:lnSpc>
                <a:spcPct val="100000"/>
              </a:lnSpc>
            </a:pPr>
            <a:r>
              <a:rPr sz="20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(百年一遇不再)</a:t>
            </a:r>
            <a:endParaRPr sz="200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3" name="object 16">
            <a:extLst>
              <a:ext uri="{FF2B5EF4-FFF2-40B4-BE49-F238E27FC236}">
                <a16:creationId xmlns:a16="http://schemas.microsoft.com/office/drawing/2014/main" id="{7118DC14-C62B-5EF4-3DB3-C71CCD6EE57B}"/>
              </a:ext>
            </a:extLst>
          </p:cNvPr>
          <p:cNvSpPr/>
          <p:nvPr/>
        </p:nvSpPr>
        <p:spPr>
          <a:xfrm>
            <a:off x="7397495" y="4811267"/>
            <a:ext cx="3058795" cy="899160"/>
          </a:xfrm>
          <a:custGeom>
            <a:avLst/>
            <a:gdLst/>
            <a:ahLst/>
            <a:cxnLst/>
            <a:rect l="l" t="t" r="r" b="b"/>
            <a:pathLst>
              <a:path w="3058795" h="899160">
                <a:moveTo>
                  <a:pt x="3058668" y="0"/>
                </a:moveTo>
                <a:lnTo>
                  <a:pt x="0" y="0"/>
                </a:lnTo>
                <a:lnTo>
                  <a:pt x="0" y="899159"/>
                </a:lnTo>
                <a:lnTo>
                  <a:pt x="3058668" y="899159"/>
                </a:lnTo>
                <a:lnTo>
                  <a:pt x="3058668" y="0"/>
                </a:lnTo>
                <a:close/>
              </a:path>
            </a:pathLst>
          </a:custGeom>
          <a:solidFill>
            <a:srgbClr val="D5DCE4"/>
          </a:solidFill>
        </p:spPr>
        <p:txBody>
          <a:bodyPr wrap="square" lIns="0" tIns="0" rIns="0" bIns="0" rtlCol="0"/>
          <a:lstStyle/>
          <a:p>
            <a:endParaRPr>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object 17">
            <a:extLst>
              <a:ext uri="{FF2B5EF4-FFF2-40B4-BE49-F238E27FC236}">
                <a16:creationId xmlns:a16="http://schemas.microsoft.com/office/drawing/2014/main" id="{988D3576-3FBC-D8F4-30DB-00BB18BDD0B6}"/>
              </a:ext>
            </a:extLst>
          </p:cNvPr>
          <p:cNvSpPr txBox="1"/>
          <p:nvPr/>
        </p:nvSpPr>
        <p:spPr>
          <a:xfrm>
            <a:off x="8404606" y="4937252"/>
            <a:ext cx="1552575" cy="635635"/>
          </a:xfrm>
          <a:prstGeom prst="rect">
            <a:avLst/>
          </a:prstGeom>
        </p:spPr>
        <p:txBody>
          <a:bodyPr vert="horz" wrap="square" lIns="0" tIns="12700" rIns="0" bIns="0" rtlCol="0">
            <a:spAutoFit/>
          </a:bodyPr>
          <a:lstStyle/>
          <a:p>
            <a:pPr marL="13970">
              <a:lnSpc>
                <a:spcPct val="100000"/>
              </a:lnSpc>
              <a:spcBef>
                <a:spcPts val="100"/>
              </a:spcBef>
            </a:pPr>
            <a:r>
              <a:rPr sz="20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全球溫升</a:t>
            </a:r>
            <a:endParaRPr sz="200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2700">
              <a:lnSpc>
                <a:spcPct val="100000"/>
              </a:lnSpc>
            </a:pPr>
            <a:r>
              <a:rPr sz="20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極地冰帽不再</a:t>
            </a:r>
            <a:endParaRPr sz="200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7" name="object 18">
            <a:extLst>
              <a:ext uri="{FF2B5EF4-FFF2-40B4-BE49-F238E27FC236}">
                <a16:creationId xmlns:a16="http://schemas.microsoft.com/office/drawing/2014/main" id="{489DFA6A-A7B2-6C0C-9DBD-E597304147A4}"/>
              </a:ext>
            </a:extLst>
          </p:cNvPr>
          <p:cNvGrpSpPr/>
          <p:nvPr/>
        </p:nvGrpSpPr>
        <p:grpSpPr>
          <a:xfrm>
            <a:off x="1325880" y="1222247"/>
            <a:ext cx="6894830" cy="5046345"/>
            <a:chOff x="1325880" y="1222247"/>
            <a:chExt cx="6894830" cy="5046345"/>
          </a:xfrm>
        </p:grpSpPr>
        <p:pic>
          <p:nvPicPr>
            <p:cNvPr id="18" name="object 19">
              <a:extLst>
                <a:ext uri="{FF2B5EF4-FFF2-40B4-BE49-F238E27FC236}">
                  <a16:creationId xmlns:a16="http://schemas.microsoft.com/office/drawing/2014/main" id="{764A9C63-5A2B-C1C3-8170-D6DE6AC4A708}"/>
                </a:ext>
              </a:extLst>
            </p:cNvPr>
            <p:cNvPicPr/>
            <p:nvPr/>
          </p:nvPicPr>
          <p:blipFill>
            <a:blip r:embed="rId4" cstate="print"/>
            <a:stretch>
              <a:fillRect/>
            </a:stretch>
          </p:blipFill>
          <p:spPr>
            <a:xfrm>
              <a:off x="1325880" y="1222247"/>
              <a:ext cx="1682495" cy="1588007"/>
            </a:xfrm>
            <a:prstGeom prst="rect">
              <a:avLst/>
            </a:prstGeom>
          </p:spPr>
        </p:pic>
        <p:pic>
          <p:nvPicPr>
            <p:cNvPr id="19" name="object 20">
              <a:extLst>
                <a:ext uri="{FF2B5EF4-FFF2-40B4-BE49-F238E27FC236}">
                  <a16:creationId xmlns:a16="http://schemas.microsoft.com/office/drawing/2014/main" id="{08525082-D199-01A7-0DA7-082DF9BC7DDA}"/>
                </a:ext>
              </a:extLst>
            </p:cNvPr>
            <p:cNvPicPr/>
            <p:nvPr/>
          </p:nvPicPr>
          <p:blipFill>
            <a:blip r:embed="rId5" cstate="print"/>
            <a:stretch>
              <a:fillRect/>
            </a:stretch>
          </p:blipFill>
          <p:spPr>
            <a:xfrm>
              <a:off x="1325880" y="2894075"/>
              <a:ext cx="1682495" cy="1588008"/>
            </a:xfrm>
            <a:prstGeom prst="rect">
              <a:avLst/>
            </a:prstGeom>
          </p:spPr>
        </p:pic>
        <p:pic>
          <p:nvPicPr>
            <p:cNvPr id="20" name="object 21">
              <a:extLst>
                <a:ext uri="{FF2B5EF4-FFF2-40B4-BE49-F238E27FC236}">
                  <a16:creationId xmlns:a16="http://schemas.microsoft.com/office/drawing/2014/main" id="{19189A21-7104-2445-9458-A7F8667D11C0}"/>
                </a:ext>
              </a:extLst>
            </p:cNvPr>
            <p:cNvPicPr/>
            <p:nvPr/>
          </p:nvPicPr>
          <p:blipFill>
            <a:blip r:embed="rId6" cstate="print"/>
            <a:stretch>
              <a:fillRect/>
            </a:stretch>
          </p:blipFill>
          <p:spPr>
            <a:xfrm>
              <a:off x="1325880" y="4565903"/>
              <a:ext cx="1682495" cy="1588008"/>
            </a:xfrm>
            <a:prstGeom prst="rect">
              <a:avLst/>
            </a:prstGeom>
          </p:spPr>
        </p:pic>
        <p:pic>
          <p:nvPicPr>
            <p:cNvPr id="21" name="object 22">
              <a:extLst>
                <a:ext uri="{FF2B5EF4-FFF2-40B4-BE49-F238E27FC236}">
                  <a16:creationId xmlns:a16="http://schemas.microsoft.com/office/drawing/2014/main" id="{657A8137-3CEB-2BDE-0F5C-6A29067C544E}"/>
                </a:ext>
              </a:extLst>
            </p:cNvPr>
            <p:cNvPicPr/>
            <p:nvPr/>
          </p:nvPicPr>
          <p:blipFill>
            <a:blip r:embed="rId7" cstate="print"/>
            <a:stretch>
              <a:fillRect/>
            </a:stretch>
          </p:blipFill>
          <p:spPr>
            <a:xfrm>
              <a:off x="6455664" y="1222247"/>
              <a:ext cx="1682495" cy="1588007"/>
            </a:xfrm>
            <a:prstGeom prst="rect">
              <a:avLst/>
            </a:prstGeom>
          </p:spPr>
        </p:pic>
        <p:pic>
          <p:nvPicPr>
            <p:cNvPr id="22" name="object 23">
              <a:extLst>
                <a:ext uri="{FF2B5EF4-FFF2-40B4-BE49-F238E27FC236}">
                  <a16:creationId xmlns:a16="http://schemas.microsoft.com/office/drawing/2014/main" id="{226F6217-9AE2-F9F9-1E1B-0BB953F2F43C}"/>
                </a:ext>
              </a:extLst>
            </p:cNvPr>
            <p:cNvPicPr/>
            <p:nvPr/>
          </p:nvPicPr>
          <p:blipFill>
            <a:blip r:embed="rId8" cstate="print"/>
            <a:stretch>
              <a:fillRect/>
            </a:stretch>
          </p:blipFill>
          <p:spPr>
            <a:xfrm>
              <a:off x="6455664" y="2894075"/>
              <a:ext cx="1720595" cy="1624584"/>
            </a:xfrm>
            <a:prstGeom prst="rect">
              <a:avLst/>
            </a:prstGeom>
          </p:spPr>
        </p:pic>
        <p:pic>
          <p:nvPicPr>
            <p:cNvPr id="23" name="object 24">
              <a:extLst>
                <a:ext uri="{FF2B5EF4-FFF2-40B4-BE49-F238E27FC236}">
                  <a16:creationId xmlns:a16="http://schemas.microsoft.com/office/drawing/2014/main" id="{12510FF2-E11E-CEE9-8903-3F8CF6D76D09}"/>
                </a:ext>
              </a:extLst>
            </p:cNvPr>
            <p:cNvPicPr/>
            <p:nvPr/>
          </p:nvPicPr>
          <p:blipFill>
            <a:blip r:embed="rId9" cstate="print"/>
            <a:stretch>
              <a:fillRect/>
            </a:stretch>
          </p:blipFill>
          <p:spPr>
            <a:xfrm>
              <a:off x="6455664" y="4602480"/>
              <a:ext cx="1764791" cy="1665732"/>
            </a:xfrm>
            <a:prstGeom prst="rect">
              <a:avLst/>
            </a:prstGeom>
          </p:spPr>
        </p:pic>
      </p:grpSp>
    </p:spTree>
    <p:extLst>
      <p:ext uri="{BB962C8B-B14F-4D97-AF65-F5344CB8AC3E}">
        <p14:creationId xmlns:p14="http://schemas.microsoft.com/office/powerpoint/2010/main" val="2035121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en-US" altLang="zh-TW" sz="4000" b="1" dirty="0">
                <a:solidFill>
                  <a:srgbClr val="73D3D2"/>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hlinkClick r:id="rId2">
                  <a:extLst>
                    <a:ext uri="{A12FA001-AC4F-418D-AE19-62706E023703}">
                      <ahyp:hlinkClr xmlns:ahyp="http://schemas.microsoft.com/office/drawing/2018/hyperlinkcolor" val="tx"/>
                    </a:ext>
                  </a:extLst>
                </a:hlinkClick>
              </a:rPr>
              <a:t>2023</a:t>
            </a:r>
            <a:r>
              <a:rPr lang="zh-TW" altLang="en-US" sz="4000" b="1" dirty="0">
                <a:solidFill>
                  <a:srgbClr val="73D3D2"/>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hlinkClick r:id="rId2">
                  <a:extLst>
                    <a:ext uri="{A12FA001-AC4F-418D-AE19-62706E023703}">
                      <ahyp:hlinkClr xmlns:ahyp="http://schemas.microsoft.com/office/drawing/2018/hyperlinkcolor" val="tx"/>
                    </a:ext>
                  </a:extLst>
                </a:hlinkClick>
              </a:rPr>
              <a:t>年</a:t>
            </a:r>
            <a:r>
              <a:rPr lang="en-US" altLang="zh-TW" sz="4000" b="1" dirty="0">
                <a:solidFill>
                  <a:srgbClr val="73D3D2"/>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hlinkClick r:id="rId2">
                  <a:extLst>
                    <a:ext uri="{A12FA001-AC4F-418D-AE19-62706E023703}">
                      <ahyp:hlinkClr xmlns:ahyp="http://schemas.microsoft.com/office/drawing/2018/hyperlinkcolor" val="tx"/>
                    </a:ext>
                  </a:extLst>
                </a:hlinkClick>
              </a:rPr>
              <a:t>9</a:t>
            </a:r>
            <a:r>
              <a:rPr lang="zh-TW" altLang="en-US" sz="4000" b="1" dirty="0">
                <a:solidFill>
                  <a:srgbClr val="73D3D2"/>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hlinkClick r:id="rId2">
                  <a:extLst>
                    <a:ext uri="{A12FA001-AC4F-418D-AE19-62706E023703}">
                      <ahyp:hlinkClr xmlns:ahyp="http://schemas.microsoft.com/office/drawing/2018/hyperlinkcolor" val="tx"/>
                    </a:ext>
                  </a:extLst>
                </a:hlinkClick>
              </a:rPr>
              <a:t>月發生在迪克森峽灣的大規模山崩</a:t>
            </a:r>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hlinkClick r:id="rId2">
                  <a:extLst>
                    <a:ext uri="{A12FA001-AC4F-418D-AE19-62706E023703}">
                      <ahyp:hlinkClr xmlns:ahyp="http://schemas.microsoft.com/office/drawing/2018/hyperlinkcolor" val="tx"/>
                    </a:ext>
                  </a:extLst>
                </a:hlinkClick>
              </a:rPr>
              <a:t>？</a:t>
            </a:r>
            <a:endPar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方塊 2">
            <a:extLst>
              <a:ext uri="{FF2B5EF4-FFF2-40B4-BE49-F238E27FC236}">
                <a16:creationId xmlns:a16="http://schemas.microsoft.com/office/drawing/2014/main" id="{BE1071EA-1294-09E1-F41F-D6CE8FEE2B7F}"/>
              </a:ext>
            </a:extLst>
          </p:cNvPr>
          <p:cNvSpPr txBox="1"/>
          <p:nvPr/>
        </p:nvSpPr>
        <p:spPr>
          <a:xfrm>
            <a:off x="275303" y="1050997"/>
            <a:ext cx="11431965" cy="2724015"/>
          </a:xfrm>
          <a:prstGeom prst="rect">
            <a:avLst/>
          </a:prstGeom>
          <a:noFill/>
        </p:spPr>
        <p:txBody>
          <a:bodyPr wrap="square">
            <a:spAutoFit/>
          </a:bodyPr>
          <a:lstStyle/>
          <a:p>
            <a:pPr marL="342900" indent="-342900">
              <a:lnSpc>
                <a:spcPts val="4200"/>
              </a:lnSpc>
              <a:buFont typeface="Wingdings" panose="05000000000000000000" pitchFamily="2" charset="2"/>
              <a:buChar char="n"/>
            </a:pPr>
            <a:r>
              <a:rPr lang="zh-TW" altLang="en-US"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格陵蘭的災害主要與氣候暖化導致的冰川融化和冰山崩解有關，迪克森峽灣的大規模山崩，引發了一場巨大海嘯，甚至影響了全球的地震儀。</a:t>
            </a:r>
            <a:endParaRPr lang="en-US" altLang="zh-TW"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4200"/>
              </a:lnSpc>
              <a:buFont typeface="Wingdings" panose="05000000000000000000" pitchFamily="2" charset="2"/>
              <a:buChar char="n"/>
            </a:pPr>
            <a:r>
              <a:rPr lang="zh-TW" altLang="en-US" sz="2400" b="0" i="0" u="none" strike="noStrike" baseline="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冰山崩解也可能引發海嘯，危及沿岸居民的安全。 長期來看，格陵蘭冰原的持續融化是導致海平面上升的主要因素，並可能對全球氣候和生態系統產生深遠影響。 。</a:t>
            </a:r>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01882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當今氣候觀測結果的警示</a:t>
            </a:r>
          </a:p>
        </p:txBody>
      </p:sp>
      <p:sp>
        <p:nvSpPr>
          <p:cNvPr id="12" name="object 9">
            <a:extLst>
              <a:ext uri="{FF2B5EF4-FFF2-40B4-BE49-F238E27FC236}">
                <a16:creationId xmlns:a16="http://schemas.microsoft.com/office/drawing/2014/main" id="{5E8885E0-6480-0669-2F8F-15793CFD1564}"/>
              </a:ext>
            </a:extLst>
          </p:cNvPr>
          <p:cNvSpPr txBox="1"/>
          <p:nvPr/>
        </p:nvSpPr>
        <p:spPr>
          <a:xfrm>
            <a:off x="629976" y="5951220"/>
            <a:ext cx="4807264" cy="39179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7E7E7E"/>
                </a:solidFill>
                <a:latin typeface="Arial"/>
                <a:cs typeface="Arial"/>
              </a:rPr>
              <a:t>Ref:</a:t>
            </a:r>
            <a:r>
              <a:rPr sz="1200" spc="-25" dirty="0">
                <a:solidFill>
                  <a:srgbClr val="7E7E7E"/>
                </a:solidFill>
                <a:latin typeface="Arial"/>
                <a:cs typeface="Arial"/>
              </a:rPr>
              <a:t> </a:t>
            </a:r>
            <a:r>
              <a:rPr sz="1200" dirty="0">
                <a:solidFill>
                  <a:srgbClr val="7E7E7E"/>
                </a:solidFill>
                <a:latin typeface="Arial"/>
                <a:cs typeface="Arial"/>
              </a:rPr>
              <a:t>WMO</a:t>
            </a:r>
            <a:r>
              <a:rPr sz="1200" spc="-25" dirty="0">
                <a:solidFill>
                  <a:srgbClr val="7E7E7E"/>
                </a:solidFill>
                <a:latin typeface="Arial"/>
                <a:cs typeface="Arial"/>
              </a:rPr>
              <a:t> </a:t>
            </a:r>
            <a:r>
              <a:rPr sz="1200" dirty="0">
                <a:solidFill>
                  <a:srgbClr val="7E7E7E"/>
                </a:solidFill>
                <a:latin typeface="Arial"/>
                <a:cs typeface="Arial"/>
              </a:rPr>
              <a:t>(2024).</a:t>
            </a:r>
            <a:r>
              <a:rPr sz="1200" spc="-25" dirty="0">
                <a:solidFill>
                  <a:srgbClr val="7E7E7E"/>
                </a:solidFill>
                <a:latin typeface="Arial"/>
                <a:cs typeface="Arial"/>
              </a:rPr>
              <a:t> </a:t>
            </a:r>
            <a:r>
              <a:rPr sz="1200" dirty="0">
                <a:solidFill>
                  <a:srgbClr val="7E7E7E"/>
                </a:solidFill>
                <a:latin typeface="Arial"/>
                <a:cs typeface="Arial"/>
              </a:rPr>
              <a:t>State</a:t>
            </a:r>
            <a:r>
              <a:rPr sz="1200" spc="-25" dirty="0">
                <a:solidFill>
                  <a:srgbClr val="7E7E7E"/>
                </a:solidFill>
                <a:latin typeface="Arial"/>
                <a:cs typeface="Arial"/>
              </a:rPr>
              <a:t> </a:t>
            </a:r>
            <a:r>
              <a:rPr sz="1200" dirty="0">
                <a:solidFill>
                  <a:srgbClr val="7E7E7E"/>
                </a:solidFill>
                <a:latin typeface="Arial"/>
                <a:cs typeface="Arial"/>
              </a:rPr>
              <a:t>of</a:t>
            </a:r>
            <a:r>
              <a:rPr sz="1200" spc="-5" dirty="0">
                <a:solidFill>
                  <a:srgbClr val="7E7E7E"/>
                </a:solidFill>
                <a:latin typeface="Arial"/>
                <a:cs typeface="Arial"/>
              </a:rPr>
              <a:t> </a:t>
            </a:r>
            <a:r>
              <a:rPr sz="1200" dirty="0">
                <a:solidFill>
                  <a:srgbClr val="7E7E7E"/>
                </a:solidFill>
                <a:latin typeface="Arial"/>
                <a:cs typeface="Arial"/>
              </a:rPr>
              <a:t>the</a:t>
            </a:r>
            <a:r>
              <a:rPr sz="1200" spc="-20" dirty="0">
                <a:solidFill>
                  <a:srgbClr val="7E7E7E"/>
                </a:solidFill>
                <a:latin typeface="Arial"/>
                <a:cs typeface="Arial"/>
              </a:rPr>
              <a:t> </a:t>
            </a:r>
            <a:r>
              <a:rPr sz="1200" dirty="0">
                <a:solidFill>
                  <a:srgbClr val="7E7E7E"/>
                </a:solidFill>
                <a:latin typeface="Arial"/>
                <a:cs typeface="Arial"/>
              </a:rPr>
              <a:t>Climate</a:t>
            </a:r>
            <a:r>
              <a:rPr sz="1200" spc="-25" dirty="0">
                <a:solidFill>
                  <a:srgbClr val="7E7E7E"/>
                </a:solidFill>
                <a:latin typeface="Arial"/>
                <a:cs typeface="Arial"/>
              </a:rPr>
              <a:t> </a:t>
            </a:r>
            <a:r>
              <a:rPr sz="1200" spc="-10" dirty="0">
                <a:solidFill>
                  <a:srgbClr val="7E7E7E"/>
                </a:solidFill>
                <a:latin typeface="Arial"/>
                <a:cs typeface="Arial"/>
              </a:rPr>
              <a:t>2024,</a:t>
            </a:r>
            <a:endParaRPr sz="1200" dirty="0">
              <a:latin typeface="Arial"/>
              <a:cs typeface="Arial"/>
            </a:endParaRPr>
          </a:p>
          <a:p>
            <a:pPr marL="12700">
              <a:lnSpc>
                <a:spcPct val="100000"/>
              </a:lnSpc>
            </a:pPr>
            <a:r>
              <a:rPr sz="1200" dirty="0">
                <a:solidFill>
                  <a:srgbClr val="7E7E7E"/>
                </a:solidFill>
                <a:latin typeface="Arial"/>
                <a:cs typeface="Arial"/>
              </a:rPr>
              <a:t>Update</a:t>
            </a:r>
            <a:r>
              <a:rPr sz="1200" spc="-40" dirty="0">
                <a:solidFill>
                  <a:srgbClr val="7E7E7E"/>
                </a:solidFill>
                <a:latin typeface="Arial"/>
                <a:cs typeface="Arial"/>
              </a:rPr>
              <a:t> </a:t>
            </a:r>
            <a:r>
              <a:rPr sz="1200" dirty="0">
                <a:solidFill>
                  <a:srgbClr val="7E7E7E"/>
                </a:solidFill>
                <a:latin typeface="Arial"/>
                <a:cs typeface="Arial"/>
              </a:rPr>
              <a:t>for</a:t>
            </a:r>
            <a:r>
              <a:rPr sz="1200" spc="-10" dirty="0">
                <a:solidFill>
                  <a:srgbClr val="7E7E7E"/>
                </a:solidFill>
                <a:latin typeface="Arial"/>
                <a:cs typeface="Arial"/>
              </a:rPr>
              <a:t> COP29</a:t>
            </a:r>
            <a:endParaRPr sz="1200" dirty="0">
              <a:latin typeface="Arial"/>
              <a:cs typeface="Arial"/>
            </a:endParaRPr>
          </a:p>
        </p:txBody>
      </p:sp>
      <p:sp>
        <p:nvSpPr>
          <p:cNvPr id="13" name="object 10">
            <a:extLst>
              <a:ext uri="{FF2B5EF4-FFF2-40B4-BE49-F238E27FC236}">
                <a16:creationId xmlns:a16="http://schemas.microsoft.com/office/drawing/2014/main" id="{6AF6497C-10DB-22DB-0599-83CB63C0B3EB}"/>
              </a:ext>
            </a:extLst>
          </p:cNvPr>
          <p:cNvSpPr txBox="1"/>
          <p:nvPr/>
        </p:nvSpPr>
        <p:spPr>
          <a:xfrm>
            <a:off x="6754762" y="6040520"/>
            <a:ext cx="125539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7E7E7E"/>
                </a:solidFill>
                <a:latin typeface="Times New Roman" panose="02020603050405020304" pitchFamily="18" charset="0"/>
                <a:cs typeface="Times New Roman" panose="02020603050405020304" pitchFamily="18" charset="0"/>
              </a:rPr>
              <a:t>Ref:</a:t>
            </a:r>
            <a:r>
              <a:rPr sz="1200" spc="-20" dirty="0">
                <a:solidFill>
                  <a:srgbClr val="7E7E7E"/>
                </a:solidFill>
                <a:latin typeface="Times New Roman" panose="02020603050405020304" pitchFamily="18" charset="0"/>
                <a:cs typeface="Times New Roman" panose="02020603050405020304" pitchFamily="18" charset="0"/>
              </a:rPr>
              <a:t> </a:t>
            </a:r>
            <a:r>
              <a:rPr sz="1200" dirty="0">
                <a:solidFill>
                  <a:srgbClr val="7E7E7E"/>
                </a:solidFill>
                <a:latin typeface="Times New Roman" panose="02020603050405020304" pitchFamily="18" charset="0"/>
                <a:cs typeface="Times New Roman" panose="02020603050405020304" pitchFamily="18" charset="0"/>
              </a:rPr>
              <a:t>NOAA</a:t>
            </a:r>
            <a:r>
              <a:rPr sz="1200" spc="-65" dirty="0">
                <a:solidFill>
                  <a:srgbClr val="7E7E7E"/>
                </a:solidFill>
                <a:latin typeface="Times New Roman" panose="02020603050405020304" pitchFamily="18" charset="0"/>
                <a:cs typeface="Times New Roman" panose="02020603050405020304" pitchFamily="18" charset="0"/>
              </a:rPr>
              <a:t> </a:t>
            </a:r>
            <a:r>
              <a:rPr sz="1200" spc="-10" dirty="0">
                <a:solidFill>
                  <a:srgbClr val="7E7E7E"/>
                </a:solidFill>
                <a:latin typeface="Times New Roman" panose="02020603050405020304" pitchFamily="18" charset="0"/>
                <a:cs typeface="Times New Roman" panose="02020603050405020304" pitchFamily="18" charset="0"/>
              </a:rPr>
              <a:t>(2023)</a:t>
            </a:r>
            <a:endParaRPr sz="1200" dirty="0">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9C79EE7D-8A9D-7A4F-00F9-501C851BE6F2}"/>
              </a:ext>
            </a:extLst>
          </p:cNvPr>
          <p:cNvGrpSpPr/>
          <p:nvPr/>
        </p:nvGrpSpPr>
        <p:grpSpPr>
          <a:xfrm>
            <a:off x="518890" y="2182757"/>
            <a:ext cx="11538800" cy="3780000"/>
            <a:chOff x="518890" y="2182757"/>
            <a:chExt cx="11538800" cy="3780000"/>
          </a:xfrm>
        </p:grpSpPr>
        <p:pic>
          <p:nvPicPr>
            <p:cNvPr id="3" name="圖片 2">
              <a:extLst>
                <a:ext uri="{FF2B5EF4-FFF2-40B4-BE49-F238E27FC236}">
                  <a16:creationId xmlns:a16="http://schemas.microsoft.com/office/drawing/2014/main" id="{20EED629-7F34-E52B-2303-5C9D584E04B2}"/>
                </a:ext>
              </a:extLst>
            </p:cNvPr>
            <p:cNvPicPr>
              <a:picLocks noChangeAspect="1"/>
            </p:cNvPicPr>
            <p:nvPr/>
          </p:nvPicPr>
          <p:blipFill>
            <a:blip r:embed="rId3"/>
            <a:stretch>
              <a:fillRect/>
            </a:stretch>
          </p:blipFill>
          <p:spPr>
            <a:xfrm>
              <a:off x="518890" y="2182757"/>
              <a:ext cx="5754000" cy="3780000"/>
            </a:xfrm>
            <a:prstGeom prst="rect">
              <a:avLst/>
            </a:prstGeom>
          </p:spPr>
        </p:pic>
        <p:pic>
          <p:nvPicPr>
            <p:cNvPr id="5" name="圖片 4">
              <a:extLst>
                <a:ext uri="{FF2B5EF4-FFF2-40B4-BE49-F238E27FC236}">
                  <a16:creationId xmlns:a16="http://schemas.microsoft.com/office/drawing/2014/main" id="{C78ADB00-8B94-2F90-FA5A-EB8B02649175}"/>
                </a:ext>
              </a:extLst>
            </p:cNvPr>
            <p:cNvPicPr>
              <a:picLocks noChangeAspect="1"/>
            </p:cNvPicPr>
            <p:nvPr/>
          </p:nvPicPr>
          <p:blipFill>
            <a:blip r:embed="rId4"/>
            <a:stretch>
              <a:fillRect/>
            </a:stretch>
          </p:blipFill>
          <p:spPr>
            <a:xfrm>
              <a:off x="6303690" y="2182757"/>
              <a:ext cx="5754000" cy="3780000"/>
            </a:xfrm>
            <a:prstGeom prst="rect">
              <a:avLst/>
            </a:prstGeom>
          </p:spPr>
        </p:pic>
      </p:grpSp>
      <p:grpSp>
        <p:nvGrpSpPr>
          <p:cNvPr id="2" name="群組 1">
            <a:extLst>
              <a:ext uri="{FF2B5EF4-FFF2-40B4-BE49-F238E27FC236}">
                <a16:creationId xmlns:a16="http://schemas.microsoft.com/office/drawing/2014/main" id="{02157888-7478-BBEF-5CEF-121AF9BBA5F2}"/>
              </a:ext>
            </a:extLst>
          </p:cNvPr>
          <p:cNvGrpSpPr/>
          <p:nvPr/>
        </p:nvGrpSpPr>
        <p:grpSpPr>
          <a:xfrm>
            <a:off x="484731" y="1045174"/>
            <a:ext cx="11432694" cy="1100326"/>
            <a:chOff x="484731" y="1045174"/>
            <a:chExt cx="11432694" cy="1100326"/>
          </a:xfrm>
        </p:grpSpPr>
        <p:sp>
          <p:nvSpPr>
            <p:cNvPr id="6" name="object 2">
              <a:extLst>
                <a:ext uri="{FF2B5EF4-FFF2-40B4-BE49-F238E27FC236}">
                  <a16:creationId xmlns:a16="http://schemas.microsoft.com/office/drawing/2014/main" id="{13A4CDAF-C24A-2C5A-53A9-DD1C81F66F06}"/>
                </a:ext>
              </a:extLst>
            </p:cNvPr>
            <p:cNvSpPr txBox="1"/>
            <p:nvPr/>
          </p:nvSpPr>
          <p:spPr>
            <a:xfrm>
              <a:off x="484731" y="1046481"/>
              <a:ext cx="5641975" cy="1099019"/>
            </a:xfrm>
            <a:prstGeom prst="rect">
              <a:avLst/>
            </a:prstGeom>
          </p:spPr>
          <p:txBody>
            <a:bodyPr vert="horz" wrap="square" lIns="0" tIns="36830" rIns="0" bIns="0" rtlCol="0">
              <a:spAutoFit/>
            </a:bodyPr>
            <a:lstStyle/>
            <a:p>
              <a:pPr marL="298450" indent="-285750">
                <a:lnSpc>
                  <a:spcPct val="100000"/>
                </a:lnSpc>
                <a:spcBef>
                  <a:spcPts val="290"/>
                </a:spcBef>
                <a:buFont typeface="Wingdings"/>
                <a:buChar char=""/>
                <a:tabLst>
                  <a:tab pos="298450" algn="l"/>
                </a:tabLst>
              </a:pPr>
              <a:r>
                <a:rPr lang="zh-TW" altLang="en-US" sz="1600" b="1" spc="-5" dirty="0">
                  <a:latin typeface="Times New Roman" panose="02020603050405020304" pitchFamily="18" charset="0"/>
                  <a:ea typeface="標楷體" panose="03000509000000000000" pitchFamily="65" charset="-120"/>
                  <a:cs typeface="Times New Roman" panose="02020603050405020304" pitchFamily="18" charset="0"/>
                </a:rPr>
                <a:t>地表氣溫是指地表以上約</a:t>
              </a:r>
              <a:r>
                <a:rPr lang="en-US" altLang="zh-TW" sz="1600" b="1" spc="-5"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600" b="1" spc="-5" dirty="0">
                  <a:latin typeface="Times New Roman" panose="02020603050405020304" pitchFamily="18" charset="0"/>
                  <a:ea typeface="標楷體" panose="03000509000000000000" pitchFamily="65" charset="-120"/>
                  <a:cs typeface="Times New Roman" panose="02020603050405020304" pitchFamily="18" charset="0"/>
                </a:rPr>
                <a:t>公尺空氣的溫度。</a:t>
              </a:r>
              <a:endParaRPr lang="en-US" altLang="zh-TW" sz="1600" b="1" spc="-5" dirty="0">
                <a:latin typeface="Times New Roman" panose="02020603050405020304" pitchFamily="18" charset="0"/>
                <a:ea typeface="標楷體" panose="03000509000000000000" pitchFamily="65" charset="-120"/>
                <a:cs typeface="Times New Roman" panose="02020603050405020304" pitchFamily="18" charset="0"/>
              </a:endParaRPr>
            </a:p>
            <a:p>
              <a:pPr marL="298450" indent="-285750">
                <a:lnSpc>
                  <a:spcPct val="100000"/>
                </a:lnSpc>
                <a:spcBef>
                  <a:spcPts val="290"/>
                </a:spcBef>
                <a:buFont typeface="Wingdings"/>
                <a:buChar char=""/>
                <a:tabLst>
                  <a:tab pos="298450" algn="l"/>
                </a:tabLst>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2023</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年的平均溫度相對於</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1991-2020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年的平均溫度高出</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0.77°C</a:t>
              </a:r>
            </a:p>
            <a:p>
              <a:pPr marL="298450" indent="-285750">
                <a:lnSpc>
                  <a:spcPct val="100000"/>
                </a:lnSpc>
                <a:spcBef>
                  <a:spcPts val="290"/>
                </a:spcBef>
                <a:buFont typeface="Wingdings"/>
                <a:buChar char=""/>
                <a:tabLst>
                  <a:tab pos="298450" algn="l"/>
                </a:tabLst>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2024</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年的平均溫度相對於</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1991-2020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年的平均溫度上升了</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0.93°C</a:t>
              </a:r>
              <a:r>
                <a:rPr lang="zh-TW" altLang="en-US" sz="1600" b="1" spc="-5" dirty="0">
                  <a:latin typeface="Times New Roman" panose="02020603050405020304" pitchFamily="18" charset="0"/>
                  <a:ea typeface="標楷體" panose="03000509000000000000" pitchFamily="65" charset="-120"/>
                  <a:cs typeface="Times New Roman" panose="02020603050405020304" pitchFamily="18" charset="0"/>
                </a:rPr>
                <a:t> 。</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object 6">
              <a:extLst>
                <a:ext uri="{FF2B5EF4-FFF2-40B4-BE49-F238E27FC236}">
                  <a16:creationId xmlns:a16="http://schemas.microsoft.com/office/drawing/2014/main" id="{A21C65EC-8752-B75B-EF32-1B72220CCBA7}"/>
                </a:ext>
              </a:extLst>
            </p:cNvPr>
            <p:cNvSpPr txBox="1"/>
            <p:nvPr/>
          </p:nvSpPr>
          <p:spPr>
            <a:xfrm>
              <a:off x="6269735" y="1045174"/>
              <a:ext cx="5647690" cy="817981"/>
            </a:xfrm>
            <a:prstGeom prst="rect">
              <a:avLst/>
            </a:prstGeom>
          </p:spPr>
          <p:txBody>
            <a:bodyPr vert="horz" wrap="square" lIns="0" tIns="12065" rIns="0" bIns="0" rtlCol="0">
              <a:spAutoFit/>
            </a:bodyPr>
            <a:lstStyle/>
            <a:p>
              <a:pPr marL="297815" marR="5080" indent="-285750">
                <a:lnSpc>
                  <a:spcPct val="108200"/>
                </a:lnSpc>
                <a:spcBef>
                  <a:spcPts val="95"/>
                </a:spcBef>
                <a:buFont typeface="Wingdings"/>
                <a:buChar char=""/>
                <a:tabLst>
                  <a:tab pos="299085" algn="l"/>
                </a:tabLst>
              </a:pPr>
              <a:r>
                <a:rPr lang="zh-TW" altLang="en-US" sz="1600" b="1" dirty="0">
                  <a:latin typeface="Times New Roman" panose="02020603050405020304" pitchFamily="18" charset="0"/>
                  <a:ea typeface="標楷體" panose="03000509000000000000" pitchFamily="65" charset="-120"/>
                  <a:cs typeface="Times New Roman" panose="02020603050405020304" pitchFamily="18" charset="0"/>
                </a:rPr>
                <a:t>海面溫度（</a:t>
              </a:r>
              <a:r>
                <a:rPr lang="en-US" altLang="zh-TW" sz="1600" b="1" dirty="0">
                  <a:latin typeface="Times New Roman" panose="02020603050405020304" pitchFamily="18" charset="0"/>
                  <a:ea typeface="標楷體" panose="03000509000000000000" pitchFamily="65" charset="-120"/>
                  <a:cs typeface="Times New Roman" panose="02020603050405020304" pitchFamily="18" charset="0"/>
                </a:rPr>
                <a:t>SST</a:t>
              </a:r>
              <a:r>
                <a:rPr lang="zh-TW" altLang="en-US" sz="1600" b="1" dirty="0">
                  <a:latin typeface="Times New Roman" panose="02020603050405020304" pitchFamily="18" charset="0"/>
                  <a:ea typeface="標楷體" panose="03000509000000000000" pitchFamily="65" charset="-120"/>
                  <a:cs typeface="Times New Roman" panose="02020603050405020304" pitchFamily="18" charset="0"/>
                </a:rPr>
                <a:t>）是海洋表面的溫度。</a:t>
              </a:r>
              <a:endParaRPr lang="en-US" altLang="zh-TW" sz="1600" b="1" dirty="0">
                <a:latin typeface="Times New Roman" panose="02020603050405020304" pitchFamily="18" charset="0"/>
                <a:ea typeface="標楷體" panose="03000509000000000000" pitchFamily="65" charset="-120"/>
                <a:cs typeface="Times New Roman" panose="02020603050405020304" pitchFamily="18" charset="0"/>
              </a:endParaRPr>
            </a:p>
            <a:p>
              <a:pPr marL="297815" marR="5080" indent="-285750">
                <a:lnSpc>
                  <a:spcPct val="108200"/>
                </a:lnSpc>
                <a:spcBef>
                  <a:spcPts val="95"/>
                </a:spcBef>
                <a:buFont typeface="Wingdings"/>
                <a:buChar char=""/>
                <a:tabLst>
                  <a:tab pos="299085" algn="l"/>
                </a:tabLst>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2023</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年的平均溫度相對於</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1991-2020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年平均值高出</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0.45°C</a:t>
              </a:r>
              <a:r>
                <a:rPr lang="zh-TW" altLang="en-US" sz="1600" b="1"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297815" marR="5080" indent="-285750">
                <a:lnSpc>
                  <a:spcPct val="108200"/>
                </a:lnSpc>
                <a:spcBef>
                  <a:spcPts val="95"/>
                </a:spcBef>
                <a:buFont typeface="Wingdings"/>
                <a:buChar char=""/>
                <a:tabLst>
                  <a:tab pos="299085" algn="l"/>
                </a:tabLst>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2024</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年的平均值相對於</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1991-2020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年的平均值高出</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0.50</a:t>
              </a:r>
              <a:r>
                <a:rPr lang="zh-TW" altLang="en-US" sz="1600"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°C</a:t>
              </a:r>
              <a:r>
                <a:rPr lang="zh-TW" altLang="en-US" sz="1600" b="1" dirty="0">
                  <a:latin typeface="Times New Roman" panose="02020603050405020304" pitchFamily="18" charset="0"/>
                  <a:ea typeface="標楷體" panose="03000509000000000000" pitchFamily="65" charset="-120"/>
                  <a:cs typeface="Times New Roman" panose="02020603050405020304" pitchFamily="18" charset="0"/>
                </a:rPr>
                <a:t>。</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2587067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F053CB0A-6E80-5C4F-BA91-B7204F235D22}"/>
              </a:ext>
            </a:extLst>
          </p:cNvPr>
          <p:cNvSpPr>
            <a:spLocks noGrp="1"/>
          </p:cNvSpPr>
          <p:nvPr>
            <p:ph type="title"/>
          </p:nvPr>
        </p:nvSpPr>
        <p:spPr>
          <a:xfrm>
            <a:off x="360000" y="360000"/>
            <a:ext cx="11347269" cy="900000"/>
          </a:xfrm>
        </p:spPr>
        <p:txBody>
          <a:bodyPr lIns="0" tIns="0" rIns="0" bIns="0">
            <a:normAutofit/>
          </a:bodyPr>
          <a:lstStyle/>
          <a:p>
            <a:pPr algn="dist"/>
            <a:r>
              <a:rPr lang="zh-TW" altLang="en-US" sz="48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其他法律有特別規定者</a:t>
            </a:r>
            <a:r>
              <a:rPr lang="en-US" altLang="zh-TW" sz="48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a:t>
            </a:r>
            <a:r>
              <a:rPr lang="zh-TW" altLang="en-US" sz="48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從其規定</a:t>
            </a:r>
            <a:endParaRPr lang="en-US" sz="4800" b="1" dirty="0">
              <a:solidFill>
                <a:schemeClr val="tx1">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endParaRPr>
          </a:p>
        </p:txBody>
      </p:sp>
      <p:sp>
        <p:nvSpPr>
          <p:cNvPr id="6" name="內容版面配置區 2">
            <a:extLst>
              <a:ext uri="{FF2B5EF4-FFF2-40B4-BE49-F238E27FC236}">
                <a16:creationId xmlns:a16="http://schemas.microsoft.com/office/drawing/2014/main" id="{56B191BD-0083-2B4D-8C11-BDBDA5BDCBCD}"/>
              </a:ext>
            </a:extLst>
          </p:cNvPr>
          <p:cNvSpPr txBox="1">
            <a:spLocks noChangeAspect="1"/>
          </p:cNvSpPr>
          <p:nvPr/>
        </p:nvSpPr>
        <p:spPr>
          <a:xfrm>
            <a:off x="360000" y="1053510"/>
            <a:ext cx="11645307" cy="547951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ts val="3600"/>
              </a:lnSpc>
              <a:spcBef>
                <a:spcPts val="0"/>
              </a:spcBef>
              <a:buClrTx/>
              <a:buNone/>
            </a:pP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各目的事業主管機關之特別法律</a:t>
            </a:r>
            <a:r>
              <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例示</a:t>
            </a:r>
            <a:r>
              <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p>
          <a:p>
            <a:pPr marL="0" lvl="1" indent="0">
              <a:lnSpc>
                <a:spcPts val="3600"/>
              </a:lnSpc>
              <a:spcBef>
                <a:spcPts val="0"/>
              </a:spcBef>
              <a:buClrTx/>
              <a:buNone/>
            </a:pP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一、人：</a:t>
            </a:r>
            <a:endPar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marL="457200" lvl="2" indent="0">
              <a:lnSpc>
                <a:spcPts val="3600"/>
              </a:lnSpc>
              <a:spcBef>
                <a:spcPts val="0"/>
              </a:spcBef>
              <a:buClrTx/>
              <a:buNone/>
            </a:pP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公務人員保障法</a:t>
            </a:r>
            <a:r>
              <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公務人員安全衛生防護辦法</a:t>
            </a:r>
            <a:r>
              <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marL="457200" lvl="2" indent="0">
              <a:lnSpc>
                <a:spcPts val="3600"/>
              </a:lnSpc>
              <a:spcBef>
                <a:spcPts val="0"/>
              </a:spcBef>
              <a:buClrTx/>
              <a:buNone/>
            </a:pP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船員法</a:t>
            </a:r>
            <a:r>
              <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船員體格檢查、健康檢查及其醫療機構指定辦法、健康和安全及事故防止規則</a:t>
            </a:r>
            <a:r>
              <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marL="457200" lvl="2" indent="0">
              <a:lnSpc>
                <a:spcPts val="3600"/>
              </a:lnSpc>
              <a:spcBef>
                <a:spcPts val="0"/>
              </a:spcBef>
              <a:buClrTx/>
              <a:buNone/>
            </a:pP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漁業法</a:t>
            </a:r>
            <a:r>
              <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漁船船員管理規則</a:t>
            </a:r>
            <a:r>
              <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等。</a:t>
            </a:r>
          </a:p>
          <a:p>
            <a:pPr marL="0" lvl="1" indent="0">
              <a:lnSpc>
                <a:spcPts val="3600"/>
              </a:lnSpc>
              <a:spcBef>
                <a:spcPts val="0"/>
              </a:spcBef>
              <a:buClrTx/>
              <a:buNone/>
            </a:pP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二、事：</a:t>
            </a:r>
          </a:p>
          <a:p>
            <a:pPr marL="806450" lvl="3" indent="-360000">
              <a:lnSpc>
                <a:spcPts val="3600"/>
              </a:lnSpc>
              <a:spcBef>
                <a:spcPts val="0"/>
              </a:spcBef>
              <a:buClrTx/>
              <a:buNone/>
            </a:pP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一</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設備及措施：電業法</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用戶用電設備裝置規則、屋內線路裝置規則</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，消防法</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各類場所消防安全設備設置標準</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，建築法</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建築物、升降機</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等。</a:t>
            </a:r>
          </a:p>
          <a:p>
            <a:pPr marL="806450" lvl="3" indent="-360000">
              <a:lnSpc>
                <a:spcPts val="3600"/>
              </a:lnSpc>
              <a:spcBef>
                <a:spcPts val="0"/>
              </a:spcBef>
              <a:buClrTx/>
              <a:buNone/>
            </a:pP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二</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危害：游離輻射防護法</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物理性危害</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傳染病防治法</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生物性危害</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毒性化學物質管理法</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化學性危害</a:t>
            </a:r>
            <a:r>
              <a:rPr lang="en-US" altLang="zh-TW"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等。</a:t>
            </a:r>
          </a:p>
          <a:p>
            <a:pPr marL="0" lvl="1" indent="0">
              <a:lnSpc>
                <a:spcPts val="3600"/>
              </a:lnSpc>
              <a:spcBef>
                <a:spcPts val="0"/>
              </a:spcBef>
              <a:buClrTx/>
              <a:buNone/>
            </a:pP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三、地：礦場安全法、爆竹煙火管制條例、道路交通處罰條例、鐵路法、船舶法。</a:t>
            </a:r>
          </a:p>
          <a:p>
            <a:pPr marL="0" lvl="1" indent="0">
              <a:lnSpc>
                <a:spcPts val="3600"/>
              </a:lnSpc>
              <a:spcBef>
                <a:spcPts val="0"/>
              </a:spcBef>
              <a:buClrTx/>
              <a:buNone/>
            </a:pP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四、物：商品檢驗法、個人資料保護法</a:t>
            </a:r>
            <a:r>
              <a:rPr lang="en-US" altLang="zh-TW"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等。</a:t>
            </a:r>
          </a:p>
        </p:txBody>
      </p:sp>
    </p:spTree>
    <p:extLst>
      <p:ext uri="{BB962C8B-B14F-4D97-AF65-F5344CB8AC3E}">
        <p14:creationId xmlns:p14="http://schemas.microsoft.com/office/powerpoint/2010/main" val="37811972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當今氣候觀測結果的警示</a:t>
            </a:r>
          </a:p>
        </p:txBody>
      </p:sp>
      <p:grpSp>
        <p:nvGrpSpPr>
          <p:cNvPr id="3" name="群組 2">
            <a:extLst>
              <a:ext uri="{FF2B5EF4-FFF2-40B4-BE49-F238E27FC236}">
                <a16:creationId xmlns:a16="http://schemas.microsoft.com/office/drawing/2014/main" id="{EC8A07BF-EACE-3799-E5B8-916A58082F39}"/>
              </a:ext>
            </a:extLst>
          </p:cNvPr>
          <p:cNvGrpSpPr/>
          <p:nvPr/>
        </p:nvGrpSpPr>
        <p:grpSpPr>
          <a:xfrm>
            <a:off x="484731" y="1084502"/>
            <a:ext cx="11432694" cy="1168437"/>
            <a:chOff x="484731" y="1084502"/>
            <a:chExt cx="11432694" cy="1168437"/>
          </a:xfrm>
        </p:grpSpPr>
        <p:sp>
          <p:nvSpPr>
            <p:cNvPr id="6" name="object 2">
              <a:extLst>
                <a:ext uri="{FF2B5EF4-FFF2-40B4-BE49-F238E27FC236}">
                  <a16:creationId xmlns:a16="http://schemas.microsoft.com/office/drawing/2014/main" id="{13A4CDAF-C24A-2C5A-53A9-DD1C81F66F06}"/>
                </a:ext>
              </a:extLst>
            </p:cNvPr>
            <p:cNvSpPr txBox="1"/>
            <p:nvPr/>
          </p:nvSpPr>
          <p:spPr>
            <a:xfrm>
              <a:off x="484731" y="1085809"/>
              <a:ext cx="5641975" cy="1167130"/>
            </a:xfrm>
            <a:prstGeom prst="rect">
              <a:avLst/>
            </a:prstGeom>
          </p:spPr>
          <p:txBody>
            <a:bodyPr vert="horz" wrap="square" lIns="0" tIns="36830" rIns="0" bIns="0" rtlCol="0">
              <a:spAutoFit/>
            </a:bodyPr>
            <a:lstStyle/>
            <a:p>
              <a:pPr marL="298450" indent="-285750">
                <a:lnSpc>
                  <a:spcPct val="100000"/>
                </a:lnSpc>
                <a:spcBef>
                  <a:spcPts val="290"/>
                </a:spcBef>
                <a:buFont typeface="Wingdings"/>
                <a:buChar char=""/>
                <a:tabLst>
                  <a:tab pos="298450" algn="l"/>
                </a:tabLst>
              </a:pPr>
              <a:r>
                <a:rPr sz="2000" b="1" spc="-5" dirty="0">
                  <a:latin typeface="Times New Roman" panose="02020603050405020304" pitchFamily="18" charset="0"/>
                  <a:ea typeface="標楷體" panose="03000509000000000000" pitchFamily="65" charset="-120"/>
                  <a:cs typeface="Times New Roman" panose="02020603050405020304" pitchFamily="18" charset="0"/>
                </a:rPr>
                <a:t>溫升創紀錄</a:t>
              </a:r>
              <a:r>
                <a:rPr sz="2000" dirty="0">
                  <a:latin typeface="Times New Roman" panose="02020603050405020304" pitchFamily="18" charset="0"/>
                  <a:ea typeface="標楷體" panose="03000509000000000000" pitchFamily="65" charset="-120"/>
                  <a:cs typeface="Times New Roman" panose="02020603050405020304" pitchFamily="18" charset="0"/>
                </a:rPr>
                <a:t>：</a:t>
              </a:r>
              <a:r>
                <a:rPr sz="20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2023</a:t>
              </a:r>
              <a:r>
                <a:rPr sz="2000" spc="-2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 年全球年平均氣溫比工業</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299085">
                <a:lnSpc>
                  <a:spcPct val="100000"/>
                </a:lnSpc>
                <a:spcBef>
                  <a:spcPts val="190"/>
                </a:spcBef>
              </a:pPr>
              <a:r>
                <a:rPr sz="2000" spc="-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化前水準</a:t>
              </a:r>
              <a:r>
                <a:rPr sz="2000" spc="-2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（1850-</a:t>
              </a:r>
              <a:r>
                <a:rPr sz="20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1900</a:t>
              </a:r>
              <a:r>
                <a:rPr sz="2000" spc="-2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 年</a:t>
              </a:r>
              <a:r>
                <a:rPr sz="20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a:t>
              </a:r>
              <a:r>
                <a:rPr sz="2000" b="1"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高1.45</a:t>
              </a:r>
              <a:r>
                <a:rPr sz="2000" b="1" spc="-10"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 ± </a:t>
              </a:r>
              <a:r>
                <a:rPr sz="2000" b="1"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0.12</a:t>
              </a:r>
              <a:r>
                <a:rPr sz="2000" b="1" spc="-15"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10"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C</a:t>
              </a:r>
              <a:r>
                <a:rPr sz="2000" spc="-50" dirty="0">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a:p>
              <a:pPr marL="298450" indent="-285750">
                <a:lnSpc>
                  <a:spcPct val="100000"/>
                </a:lnSpc>
                <a:spcBef>
                  <a:spcPts val="1405"/>
                </a:spcBef>
                <a:buFont typeface="Wingdings"/>
                <a:buChar char=""/>
                <a:tabLst>
                  <a:tab pos="298450" algn="l"/>
                </a:tabLst>
              </a:pPr>
              <a:r>
                <a:rPr sz="2000" spc="-20" dirty="0">
                  <a:latin typeface="Times New Roman" panose="02020603050405020304" pitchFamily="18" charset="0"/>
                  <a:ea typeface="標楷體" panose="03000509000000000000" pitchFamily="65" charset="-120"/>
                  <a:cs typeface="Times New Roman" panose="02020603050405020304" pitchFamily="18" charset="0"/>
                </a:rPr>
                <a:t>2024</a:t>
              </a:r>
              <a:r>
                <a:rPr sz="2000" dirty="0">
                  <a:latin typeface="Times New Roman" panose="02020603050405020304" pitchFamily="18" charset="0"/>
                  <a:ea typeface="標楷體" panose="03000509000000000000" pitchFamily="65" charset="-120"/>
                  <a:cs typeface="Times New Roman" panose="02020603050405020304" pitchFamily="18" charset="0"/>
                </a:rPr>
                <a:t>年為</a:t>
              </a:r>
              <a:r>
                <a:rPr sz="2000" b="1"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高1.5</a:t>
              </a:r>
              <a:r>
                <a:rPr lang="en-US" altLang="zh-TW" sz="2000" b="1"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5</a:t>
              </a:r>
              <a:r>
                <a:rPr sz="2000" b="1" spc="-15"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 ± </a:t>
              </a:r>
              <a:r>
                <a:rPr sz="2000" b="1"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0.13</a:t>
              </a:r>
              <a:r>
                <a:rPr sz="2000" b="1" spc="-10"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 °C</a:t>
              </a:r>
              <a:r>
                <a:rPr sz="2000" spc="-50" dirty="0">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object 6">
              <a:extLst>
                <a:ext uri="{FF2B5EF4-FFF2-40B4-BE49-F238E27FC236}">
                  <a16:creationId xmlns:a16="http://schemas.microsoft.com/office/drawing/2014/main" id="{A21C65EC-8752-B75B-EF32-1B72220CCBA7}"/>
                </a:ext>
              </a:extLst>
            </p:cNvPr>
            <p:cNvSpPr txBox="1"/>
            <p:nvPr/>
          </p:nvSpPr>
          <p:spPr>
            <a:xfrm>
              <a:off x="6269735" y="1084502"/>
              <a:ext cx="5647690" cy="1014730"/>
            </a:xfrm>
            <a:prstGeom prst="rect">
              <a:avLst/>
            </a:prstGeom>
          </p:spPr>
          <p:txBody>
            <a:bodyPr vert="horz" wrap="square" lIns="0" tIns="12065" rIns="0" bIns="0" rtlCol="0">
              <a:spAutoFit/>
            </a:bodyPr>
            <a:lstStyle/>
            <a:p>
              <a:pPr marL="297815" marR="5080" indent="-285750">
                <a:lnSpc>
                  <a:spcPct val="108200"/>
                </a:lnSpc>
                <a:spcBef>
                  <a:spcPts val="95"/>
                </a:spcBef>
                <a:buFont typeface="Wingdings"/>
                <a:buChar char=""/>
                <a:tabLst>
                  <a:tab pos="299085" algn="l"/>
                </a:tabLst>
              </a:pPr>
              <a:r>
                <a:rPr sz="2000" b="1" dirty="0">
                  <a:latin typeface="Times New Roman" panose="02020603050405020304" pitchFamily="18" charset="0"/>
                  <a:ea typeface="標楷體" panose="03000509000000000000" pitchFamily="65" charset="-120"/>
                  <a:cs typeface="Times New Roman" panose="02020603050405020304" pitchFamily="18" charset="0"/>
                </a:rPr>
                <a:t>極地融冰加速：</a:t>
              </a:r>
              <a:r>
                <a:rPr sz="2000" spc="-1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資料顯示北極氣溫上升速度至少	是全球氣溫上升速度的</a:t>
              </a:r>
              <a:r>
                <a:rPr sz="2000" b="1" spc="-10"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兩倍</a:t>
              </a:r>
              <a:r>
                <a:rPr sz="2000" b="1"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a:t>
              </a:r>
              <a:r>
                <a:rPr sz="2000" spc="-1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甚至可能更快；</a:t>
              </a:r>
              <a:r>
                <a:rPr sz="2000" b="1"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近	</a:t>
              </a:r>
              <a:r>
                <a:rPr sz="2000" b="1" spc="-10"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40</a:t>
              </a:r>
              <a:r>
                <a:rPr sz="2000" b="1"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年急速拉升逾</a:t>
              </a:r>
              <a:r>
                <a:rPr sz="2000" b="1" spc="-10"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2</a:t>
              </a:r>
              <a:r>
                <a:rPr sz="2000" b="1" dirty="0">
                  <a:solidFill>
                    <a:srgbClr val="17589A"/>
                  </a:solidFill>
                  <a:latin typeface="Times New Roman" panose="02020603050405020304" pitchFamily="18" charset="0"/>
                  <a:ea typeface="標楷體" panose="03000509000000000000" pitchFamily="65" charset="-120"/>
                  <a:cs typeface="Times New Roman" panose="02020603050405020304" pitchFamily="18" charset="0"/>
                </a:rPr>
                <a:t>℃。</a:t>
              </a:r>
              <a:endParaRPr sz="200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1" name="object 7">
            <a:extLst>
              <a:ext uri="{FF2B5EF4-FFF2-40B4-BE49-F238E27FC236}">
                <a16:creationId xmlns:a16="http://schemas.microsoft.com/office/drawing/2014/main" id="{937E345C-1F84-81B4-6DA0-7214F1D999FF}"/>
              </a:ext>
            </a:extLst>
          </p:cNvPr>
          <p:cNvSpPr txBox="1"/>
          <p:nvPr/>
        </p:nvSpPr>
        <p:spPr>
          <a:xfrm>
            <a:off x="8104176" y="3111945"/>
            <a:ext cx="2351405" cy="592470"/>
          </a:xfrm>
          <a:prstGeom prst="rect">
            <a:avLst/>
          </a:prstGeom>
        </p:spPr>
        <p:txBody>
          <a:bodyPr vert="horz" wrap="square" lIns="0" tIns="0" rIns="0" bIns="0" rtlCol="0">
            <a:spAutoFit/>
          </a:bodyPr>
          <a:lstStyle/>
          <a:p>
            <a:pPr marL="310515" indent="-297815">
              <a:lnSpc>
                <a:spcPts val="2055"/>
              </a:lnSpc>
              <a:spcBef>
                <a:spcPts val="600"/>
              </a:spcBef>
              <a:buSzPct val="112500"/>
              <a:buChar char="—"/>
              <a:tabLst>
                <a:tab pos="310515" algn="l"/>
              </a:tabLst>
            </a:pPr>
            <a:r>
              <a:rPr sz="1600" b="1" spc="-30" dirty="0">
                <a:latin typeface="標楷體" panose="03000509000000000000" pitchFamily="65" charset="-120"/>
                <a:ea typeface="標楷體" panose="03000509000000000000" pitchFamily="65" charset="-120"/>
                <a:cs typeface="Microsoft JhengHei"/>
              </a:rPr>
              <a:t>全球平均溫度變化趨勢</a:t>
            </a:r>
            <a:endParaRPr sz="1600" dirty="0">
              <a:latin typeface="標楷體" panose="03000509000000000000" pitchFamily="65" charset="-120"/>
              <a:ea typeface="標楷體" panose="03000509000000000000" pitchFamily="65" charset="-120"/>
              <a:cs typeface="Microsoft JhengHei"/>
            </a:endParaRPr>
          </a:p>
          <a:p>
            <a:pPr marL="310515" indent="-297815">
              <a:lnSpc>
                <a:spcPct val="100000"/>
              </a:lnSpc>
              <a:spcBef>
                <a:spcPts val="600"/>
              </a:spcBef>
              <a:buSzPct val="112500"/>
              <a:buChar char="—"/>
              <a:tabLst>
                <a:tab pos="310515" algn="l"/>
              </a:tabLst>
            </a:pPr>
            <a:r>
              <a:rPr sz="1600" b="1" spc="-30" dirty="0">
                <a:solidFill>
                  <a:srgbClr val="C00000"/>
                </a:solidFill>
                <a:latin typeface="標楷體" panose="03000509000000000000" pitchFamily="65" charset="-120"/>
                <a:ea typeface="標楷體" panose="03000509000000000000" pitchFamily="65" charset="-120"/>
                <a:cs typeface="Microsoft JhengHei"/>
              </a:rPr>
              <a:t>極地平均溫度變化趨勢</a:t>
            </a:r>
            <a:endParaRPr sz="1600" dirty="0">
              <a:latin typeface="標楷體" panose="03000509000000000000" pitchFamily="65" charset="-120"/>
              <a:ea typeface="標楷體" panose="03000509000000000000" pitchFamily="65" charset="-120"/>
              <a:cs typeface="Microsoft JhengHei"/>
            </a:endParaRPr>
          </a:p>
        </p:txBody>
      </p:sp>
      <p:sp>
        <p:nvSpPr>
          <p:cNvPr id="12" name="object 9">
            <a:extLst>
              <a:ext uri="{FF2B5EF4-FFF2-40B4-BE49-F238E27FC236}">
                <a16:creationId xmlns:a16="http://schemas.microsoft.com/office/drawing/2014/main" id="{5E8885E0-6480-0669-2F8F-15793CFD1564}"/>
              </a:ext>
            </a:extLst>
          </p:cNvPr>
          <p:cNvSpPr txBox="1"/>
          <p:nvPr/>
        </p:nvSpPr>
        <p:spPr>
          <a:xfrm>
            <a:off x="629976" y="5951220"/>
            <a:ext cx="4807264" cy="39179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7E7E7E"/>
                </a:solidFill>
                <a:latin typeface="Arial"/>
                <a:cs typeface="Arial"/>
              </a:rPr>
              <a:t>Ref:</a:t>
            </a:r>
            <a:r>
              <a:rPr sz="1200" spc="-25" dirty="0">
                <a:solidFill>
                  <a:srgbClr val="7E7E7E"/>
                </a:solidFill>
                <a:latin typeface="Arial"/>
                <a:cs typeface="Arial"/>
              </a:rPr>
              <a:t> </a:t>
            </a:r>
            <a:r>
              <a:rPr sz="1200" dirty="0">
                <a:solidFill>
                  <a:srgbClr val="7E7E7E"/>
                </a:solidFill>
                <a:latin typeface="Arial"/>
                <a:cs typeface="Arial"/>
              </a:rPr>
              <a:t>WMO</a:t>
            </a:r>
            <a:r>
              <a:rPr sz="1200" spc="-25" dirty="0">
                <a:solidFill>
                  <a:srgbClr val="7E7E7E"/>
                </a:solidFill>
                <a:latin typeface="Arial"/>
                <a:cs typeface="Arial"/>
              </a:rPr>
              <a:t> </a:t>
            </a:r>
            <a:r>
              <a:rPr sz="1200" dirty="0">
                <a:solidFill>
                  <a:srgbClr val="7E7E7E"/>
                </a:solidFill>
                <a:latin typeface="Arial"/>
                <a:cs typeface="Arial"/>
              </a:rPr>
              <a:t>(2024).</a:t>
            </a:r>
            <a:r>
              <a:rPr sz="1200" spc="-25" dirty="0">
                <a:solidFill>
                  <a:srgbClr val="7E7E7E"/>
                </a:solidFill>
                <a:latin typeface="Arial"/>
                <a:cs typeface="Arial"/>
              </a:rPr>
              <a:t> </a:t>
            </a:r>
            <a:r>
              <a:rPr sz="1200" dirty="0">
                <a:solidFill>
                  <a:srgbClr val="7E7E7E"/>
                </a:solidFill>
                <a:latin typeface="Arial"/>
                <a:cs typeface="Arial"/>
              </a:rPr>
              <a:t>State</a:t>
            </a:r>
            <a:r>
              <a:rPr sz="1200" spc="-25" dirty="0">
                <a:solidFill>
                  <a:srgbClr val="7E7E7E"/>
                </a:solidFill>
                <a:latin typeface="Arial"/>
                <a:cs typeface="Arial"/>
              </a:rPr>
              <a:t> </a:t>
            </a:r>
            <a:r>
              <a:rPr sz="1200" dirty="0">
                <a:solidFill>
                  <a:srgbClr val="7E7E7E"/>
                </a:solidFill>
                <a:latin typeface="Arial"/>
                <a:cs typeface="Arial"/>
              </a:rPr>
              <a:t>of</a:t>
            </a:r>
            <a:r>
              <a:rPr sz="1200" spc="-5" dirty="0">
                <a:solidFill>
                  <a:srgbClr val="7E7E7E"/>
                </a:solidFill>
                <a:latin typeface="Arial"/>
                <a:cs typeface="Arial"/>
              </a:rPr>
              <a:t> </a:t>
            </a:r>
            <a:r>
              <a:rPr sz="1200" dirty="0">
                <a:solidFill>
                  <a:srgbClr val="7E7E7E"/>
                </a:solidFill>
                <a:latin typeface="Arial"/>
                <a:cs typeface="Arial"/>
              </a:rPr>
              <a:t>the</a:t>
            </a:r>
            <a:r>
              <a:rPr sz="1200" spc="-20" dirty="0">
                <a:solidFill>
                  <a:srgbClr val="7E7E7E"/>
                </a:solidFill>
                <a:latin typeface="Arial"/>
                <a:cs typeface="Arial"/>
              </a:rPr>
              <a:t> </a:t>
            </a:r>
            <a:r>
              <a:rPr sz="1200" dirty="0">
                <a:solidFill>
                  <a:srgbClr val="7E7E7E"/>
                </a:solidFill>
                <a:latin typeface="Arial"/>
                <a:cs typeface="Arial"/>
              </a:rPr>
              <a:t>Climate</a:t>
            </a:r>
            <a:r>
              <a:rPr sz="1200" spc="-25" dirty="0">
                <a:solidFill>
                  <a:srgbClr val="7E7E7E"/>
                </a:solidFill>
                <a:latin typeface="Arial"/>
                <a:cs typeface="Arial"/>
              </a:rPr>
              <a:t> </a:t>
            </a:r>
            <a:r>
              <a:rPr sz="1200" spc="-10" dirty="0">
                <a:solidFill>
                  <a:srgbClr val="7E7E7E"/>
                </a:solidFill>
                <a:latin typeface="Arial"/>
                <a:cs typeface="Arial"/>
              </a:rPr>
              <a:t>2024,</a:t>
            </a:r>
            <a:endParaRPr sz="1200" dirty="0">
              <a:latin typeface="Arial"/>
              <a:cs typeface="Arial"/>
            </a:endParaRPr>
          </a:p>
          <a:p>
            <a:pPr marL="12700">
              <a:lnSpc>
                <a:spcPct val="100000"/>
              </a:lnSpc>
            </a:pPr>
            <a:r>
              <a:rPr sz="1200" dirty="0">
                <a:solidFill>
                  <a:srgbClr val="7E7E7E"/>
                </a:solidFill>
                <a:latin typeface="Arial"/>
                <a:cs typeface="Arial"/>
              </a:rPr>
              <a:t>Update</a:t>
            </a:r>
            <a:r>
              <a:rPr sz="1200" spc="-40" dirty="0">
                <a:solidFill>
                  <a:srgbClr val="7E7E7E"/>
                </a:solidFill>
                <a:latin typeface="Arial"/>
                <a:cs typeface="Arial"/>
              </a:rPr>
              <a:t> </a:t>
            </a:r>
            <a:r>
              <a:rPr sz="1200" dirty="0">
                <a:solidFill>
                  <a:srgbClr val="7E7E7E"/>
                </a:solidFill>
                <a:latin typeface="Arial"/>
                <a:cs typeface="Arial"/>
              </a:rPr>
              <a:t>for</a:t>
            </a:r>
            <a:r>
              <a:rPr sz="1200" spc="-10" dirty="0">
                <a:solidFill>
                  <a:srgbClr val="7E7E7E"/>
                </a:solidFill>
                <a:latin typeface="Arial"/>
                <a:cs typeface="Arial"/>
              </a:rPr>
              <a:t> COP29</a:t>
            </a:r>
            <a:endParaRPr sz="1200" dirty="0">
              <a:latin typeface="Arial"/>
              <a:cs typeface="Arial"/>
            </a:endParaRPr>
          </a:p>
        </p:txBody>
      </p:sp>
      <p:sp>
        <p:nvSpPr>
          <p:cNvPr id="13" name="object 10">
            <a:extLst>
              <a:ext uri="{FF2B5EF4-FFF2-40B4-BE49-F238E27FC236}">
                <a16:creationId xmlns:a16="http://schemas.microsoft.com/office/drawing/2014/main" id="{6AF6497C-10DB-22DB-0599-83CB63C0B3EB}"/>
              </a:ext>
            </a:extLst>
          </p:cNvPr>
          <p:cNvSpPr txBox="1"/>
          <p:nvPr/>
        </p:nvSpPr>
        <p:spPr>
          <a:xfrm>
            <a:off x="6754762" y="6040520"/>
            <a:ext cx="125539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7E7E7E"/>
                </a:solidFill>
                <a:latin typeface="Times New Roman" panose="02020603050405020304" pitchFamily="18" charset="0"/>
                <a:cs typeface="Times New Roman" panose="02020603050405020304" pitchFamily="18" charset="0"/>
              </a:rPr>
              <a:t>Ref:</a:t>
            </a:r>
            <a:r>
              <a:rPr sz="1200" spc="-20" dirty="0">
                <a:solidFill>
                  <a:srgbClr val="7E7E7E"/>
                </a:solidFill>
                <a:latin typeface="Times New Roman" panose="02020603050405020304" pitchFamily="18" charset="0"/>
                <a:cs typeface="Times New Roman" panose="02020603050405020304" pitchFamily="18" charset="0"/>
              </a:rPr>
              <a:t> </a:t>
            </a:r>
            <a:r>
              <a:rPr sz="1200" dirty="0">
                <a:solidFill>
                  <a:srgbClr val="7E7E7E"/>
                </a:solidFill>
                <a:latin typeface="Times New Roman" panose="02020603050405020304" pitchFamily="18" charset="0"/>
                <a:cs typeface="Times New Roman" panose="02020603050405020304" pitchFamily="18" charset="0"/>
              </a:rPr>
              <a:t>NOAA</a:t>
            </a:r>
            <a:r>
              <a:rPr sz="1200" spc="-65" dirty="0">
                <a:solidFill>
                  <a:srgbClr val="7E7E7E"/>
                </a:solidFill>
                <a:latin typeface="Times New Roman" panose="02020603050405020304" pitchFamily="18" charset="0"/>
                <a:cs typeface="Times New Roman" panose="02020603050405020304" pitchFamily="18" charset="0"/>
              </a:rPr>
              <a:t> </a:t>
            </a:r>
            <a:r>
              <a:rPr sz="1200" spc="-10" dirty="0">
                <a:solidFill>
                  <a:srgbClr val="7E7E7E"/>
                </a:solidFill>
                <a:latin typeface="Times New Roman" panose="02020603050405020304" pitchFamily="18" charset="0"/>
                <a:cs typeface="Times New Roman" panose="02020603050405020304" pitchFamily="18" charset="0"/>
              </a:rPr>
              <a:t>(2023)</a:t>
            </a:r>
            <a:endParaRPr sz="1200" dirty="0">
              <a:latin typeface="Times New Roman" panose="02020603050405020304" pitchFamily="18" charset="0"/>
              <a:cs typeface="Times New Roman" panose="02020603050405020304" pitchFamily="18" charset="0"/>
            </a:endParaRPr>
          </a:p>
        </p:txBody>
      </p:sp>
      <p:grpSp>
        <p:nvGrpSpPr>
          <p:cNvPr id="5" name="群組 4">
            <a:extLst>
              <a:ext uri="{FF2B5EF4-FFF2-40B4-BE49-F238E27FC236}">
                <a16:creationId xmlns:a16="http://schemas.microsoft.com/office/drawing/2014/main" id="{C34B1D1B-F9ED-CFDF-A23A-0CE894A95765}"/>
              </a:ext>
            </a:extLst>
          </p:cNvPr>
          <p:cNvGrpSpPr/>
          <p:nvPr/>
        </p:nvGrpSpPr>
        <p:grpSpPr>
          <a:xfrm>
            <a:off x="712219" y="2146289"/>
            <a:ext cx="11356580" cy="3803004"/>
            <a:chOff x="712219" y="2146289"/>
            <a:chExt cx="11356580" cy="3803004"/>
          </a:xfrm>
        </p:grpSpPr>
        <p:grpSp>
          <p:nvGrpSpPr>
            <p:cNvPr id="7" name="object 3">
              <a:extLst>
                <a:ext uri="{FF2B5EF4-FFF2-40B4-BE49-F238E27FC236}">
                  <a16:creationId xmlns:a16="http://schemas.microsoft.com/office/drawing/2014/main" id="{8930289D-9B4C-3444-EB63-3088C8042A38}"/>
                </a:ext>
              </a:extLst>
            </p:cNvPr>
            <p:cNvGrpSpPr/>
            <p:nvPr/>
          </p:nvGrpSpPr>
          <p:grpSpPr>
            <a:xfrm>
              <a:off x="6257787" y="2146289"/>
              <a:ext cx="5811012" cy="3803004"/>
              <a:chOff x="6269735" y="2402215"/>
              <a:chExt cx="5811012" cy="3803004"/>
            </a:xfrm>
          </p:grpSpPr>
          <p:pic>
            <p:nvPicPr>
              <p:cNvPr id="8" name="object 4">
                <a:extLst>
                  <a:ext uri="{FF2B5EF4-FFF2-40B4-BE49-F238E27FC236}">
                    <a16:creationId xmlns:a16="http://schemas.microsoft.com/office/drawing/2014/main" id="{D841F208-B264-A8FB-D1A3-EFDD71242126}"/>
                  </a:ext>
                </a:extLst>
              </p:cNvPr>
              <p:cNvPicPr/>
              <p:nvPr/>
            </p:nvPicPr>
            <p:blipFill>
              <a:blip r:embed="rId3" cstate="print"/>
              <a:stretch>
                <a:fillRect/>
              </a:stretch>
            </p:blipFill>
            <p:spPr>
              <a:xfrm>
                <a:off x="6502907" y="2402215"/>
                <a:ext cx="5577840" cy="3566160"/>
              </a:xfrm>
              <a:prstGeom prst="rect">
                <a:avLst/>
              </a:prstGeom>
            </p:spPr>
          </p:pic>
          <p:sp>
            <p:nvSpPr>
              <p:cNvPr id="9" name="object 5">
                <a:extLst>
                  <a:ext uri="{FF2B5EF4-FFF2-40B4-BE49-F238E27FC236}">
                    <a16:creationId xmlns:a16="http://schemas.microsoft.com/office/drawing/2014/main" id="{F33A720C-E1BD-610E-D853-D574812F29D6}"/>
                  </a:ext>
                </a:extLst>
              </p:cNvPr>
              <p:cNvSpPr/>
              <p:nvPr/>
            </p:nvSpPr>
            <p:spPr>
              <a:xfrm>
                <a:off x="6269735" y="2506979"/>
                <a:ext cx="0" cy="3698240"/>
              </a:xfrm>
              <a:custGeom>
                <a:avLst/>
                <a:gdLst/>
                <a:ahLst/>
                <a:cxnLst/>
                <a:rect l="l" t="t" r="r" b="b"/>
                <a:pathLst>
                  <a:path h="3698240">
                    <a:moveTo>
                      <a:pt x="0" y="0"/>
                    </a:moveTo>
                    <a:lnTo>
                      <a:pt x="0" y="3698214"/>
                    </a:lnTo>
                  </a:path>
                </a:pathLst>
              </a:custGeom>
              <a:ln w="12700">
                <a:solidFill>
                  <a:srgbClr val="7E7E7E"/>
                </a:solidFill>
              </a:ln>
            </p:spPr>
            <p:txBody>
              <a:bodyPr wrap="square" lIns="0" tIns="0" rIns="0" bIns="0" rtlCol="0"/>
              <a:lstStyle/>
              <a:p>
                <a:endParaRPr/>
              </a:p>
            </p:txBody>
          </p:sp>
        </p:grpSp>
        <p:pic>
          <p:nvPicPr>
            <p:cNvPr id="2" name="圖片 1">
              <a:extLst>
                <a:ext uri="{FF2B5EF4-FFF2-40B4-BE49-F238E27FC236}">
                  <a16:creationId xmlns:a16="http://schemas.microsoft.com/office/drawing/2014/main" id="{979BECF8-F95F-3914-4F46-8CFFA2019840}"/>
                </a:ext>
              </a:extLst>
            </p:cNvPr>
            <p:cNvPicPr>
              <a:picLocks noChangeAspect="1"/>
            </p:cNvPicPr>
            <p:nvPr/>
          </p:nvPicPr>
          <p:blipFill>
            <a:blip r:embed="rId4"/>
            <a:stretch>
              <a:fillRect/>
            </a:stretch>
          </p:blipFill>
          <p:spPr>
            <a:xfrm>
              <a:off x="712219" y="2260928"/>
              <a:ext cx="5480028" cy="3600000"/>
            </a:xfrm>
            <a:prstGeom prst="rect">
              <a:avLst/>
            </a:prstGeom>
          </p:spPr>
        </p:pic>
      </p:grpSp>
    </p:spTree>
    <p:extLst>
      <p:ext uri="{BB962C8B-B14F-4D97-AF65-F5344CB8AC3E}">
        <p14:creationId xmlns:p14="http://schemas.microsoft.com/office/powerpoint/2010/main" val="16011603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全球二氧化碳">
            <a:extLst>
              <a:ext uri="{FF2B5EF4-FFF2-40B4-BE49-F238E27FC236}">
                <a16:creationId xmlns:a16="http://schemas.microsoft.com/office/drawing/2014/main" id="{8108DE6F-E0D3-D53E-B6EC-FDEFBB352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13" y="1773650"/>
            <a:ext cx="6000000" cy="4500000"/>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IPCC</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建議：控制溫升</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，期望本世紀末</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CO2</a:t>
            </a:r>
            <a:r>
              <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不逾</a:t>
            </a:r>
            <a:r>
              <a:rPr lang="en-US" altLang="zh-TW"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450ppm</a:t>
            </a:r>
            <a:endParaRPr lang="zh-TW" altLang="en-US" sz="32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object 3">
            <a:extLst>
              <a:ext uri="{FF2B5EF4-FFF2-40B4-BE49-F238E27FC236}">
                <a16:creationId xmlns:a16="http://schemas.microsoft.com/office/drawing/2014/main" id="{70C0790F-4E34-D379-288E-1FBF7046C9AF}"/>
              </a:ext>
            </a:extLst>
          </p:cNvPr>
          <p:cNvSpPr txBox="1"/>
          <p:nvPr/>
        </p:nvSpPr>
        <p:spPr>
          <a:xfrm>
            <a:off x="2543257" y="6265975"/>
            <a:ext cx="123888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Ref:</a:t>
            </a:r>
            <a:r>
              <a:rPr sz="1200" spc="-2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 </a:t>
            </a:r>
            <a:r>
              <a:rPr sz="120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NASA</a:t>
            </a:r>
            <a:r>
              <a:rPr sz="1200" spc="-65"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 </a:t>
            </a:r>
            <a:r>
              <a:rPr sz="1200" spc="-1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(2024)</a:t>
            </a:r>
            <a:endParaRPr sz="12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4">
            <a:extLst>
              <a:ext uri="{FF2B5EF4-FFF2-40B4-BE49-F238E27FC236}">
                <a16:creationId xmlns:a16="http://schemas.microsoft.com/office/drawing/2014/main" id="{176B80AD-3683-5C75-BEE9-94BC8E090B17}"/>
              </a:ext>
            </a:extLst>
          </p:cNvPr>
          <p:cNvSpPr txBox="1"/>
          <p:nvPr/>
        </p:nvSpPr>
        <p:spPr>
          <a:xfrm>
            <a:off x="438436" y="1178280"/>
            <a:ext cx="5494655" cy="844462"/>
          </a:xfrm>
          <a:prstGeom prst="rect">
            <a:avLst/>
          </a:prstGeom>
        </p:spPr>
        <p:txBody>
          <a:bodyPr vert="horz" wrap="square" lIns="0" tIns="13335" rIns="0" bIns="0" rtlCol="0">
            <a:spAutoFit/>
          </a:bodyPr>
          <a:lstStyle/>
          <a:p>
            <a:pPr marL="354965" indent="-342265">
              <a:lnSpc>
                <a:spcPct val="100000"/>
              </a:lnSpc>
              <a:spcBef>
                <a:spcPts val="105"/>
              </a:spcBef>
              <a:buClr>
                <a:srgbClr val="404040"/>
              </a:buClr>
              <a:buFont typeface="Wingdings"/>
              <a:buChar char=""/>
              <a:tabLst>
                <a:tab pos="354965" algn="l"/>
              </a:tabLst>
            </a:pPr>
            <a:r>
              <a:rPr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NASA</a:t>
            </a:r>
            <a:r>
              <a:rPr sz="20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夏威夷火山觀測站觀測值</a:t>
            </a:r>
            <a:endParaRPr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355600">
              <a:lnSpc>
                <a:spcPct val="100000"/>
              </a:lnSpc>
            </a:pPr>
            <a:r>
              <a:rPr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DIRECT</a:t>
            </a:r>
            <a:r>
              <a:rPr sz="2000" b="1" spc="-6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MEASUREMENTS:</a:t>
            </a:r>
            <a:r>
              <a:rPr sz="2000" b="1" spc="-4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20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1958-PRESENT</a:t>
            </a:r>
            <a:endParaRPr lang="en-US" sz="20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355600">
              <a:lnSpc>
                <a:spcPct val="100000"/>
              </a:lnSpc>
            </a:pPr>
            <a:r>
              <a:rPr sz="140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Data</a:t>
            </a:r>
            <a:r>
              <a:rPr sz="1400" spc="-4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 </a:t>
            </a:r>
            <a:r>
              <a:rPr sz="140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source:</a:t>
            </a:r>
            <a:r>
              <a:rPr sz="1400" spc="-3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 </a:t>
            </a:r>
            <a:r>
              <a:rPr sz="140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NOAA,</a:t>
            </a:r>
            <a:r>
              <a:rPr sz="1400" spc="-3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 </a:t>
            </a:r>
            <a:r>
              <a:rPr sz="140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measured</a:t>
            </a:r>
            <a:r>
              <a:rPr sz="1400" spc="-5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 </a:t>
            </a:r>
            <a:r>
              <a:rPr sz="140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at</a:t>
            </a:r>
            <a:r>
              <a:rPr sz="1400" spc="-4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 </a:t>
            </a:r>
            <a:r>
              <a:rPr sz="140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the</a:t>
            </a:r>
            <a:r>
              <a:rPr sz="1400" spc="-3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 </a:t>
            </a:r>
            <a:r>
              <a:rPr sz="140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Mauna</a:t>
            </a:r>
            <a:r>
              <a:rPr sz="1400" spc="-65"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 </a:t>
            </a:r>
            <a:r>
              <a:rPr sz="140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Loa</a:t>
            </a:r>
            <a:r>
              <a:rPr sz="1400" spc="-4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 </a:t>
            </a:r>
            <a:r>
              <a:rPr sz="1400" spc="-10" dirty="0">
                <a:solidFill>
                  <a:srgbClr val="404040"/>
                </a:solidFill>
                <a:latin typeface="Times New Roman" panose="02020603050405020304" pitchFamily="18" charset="0"/>
                <a:ea typeface="標楷體" panose="03000509000000000000" pitchFamily="65" charset="-120"/>
                <a:cs typeface="Times New Roman" panose="02020603050405020304" pitchFamily="18" charset="0"/>
              </a:rPr>
              <a:t>Observatory</a:t>
            </a:r>
            <a:endParaRPr sz="1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 name="object 9">
            <a:extLst>
              <a:ext uri="{FF2B5EF4-FFF2-40B4-BE49-F238E27FC236}">
                <a16:creationId xmlns:a16="http://schemas.microsoft.com/office/drawing/2014/main" id="{6185FF75-9C60-4E75-0037-4C79FBC0F283}"/>
              </a:ext>
            </a:extLst>
          </p:cNvPr>
          <p:cNvPicPr/>
          <p:nvPr/>
        </p:nvPicPr>
        <p:blipFill>
          <a:blip r:embed="rId3" cstate="print"/>
          <a:stretch>
            <a:fillRect/>
          </a:stretch>
        </p:blipFill>
        <p:spPr>
          <a:xfrm>
            <a:off x="6258911" y="1583835"/>
            <a:ext cx="5340095" cy="4020932"/>
          </a:xfrm>
          <a:prstGeom prst="rect">
            <a:avLst/>
          </a:prstGeom>
        </p:spPr>
      </p:pic>
      <p:sp>
        <p:nvSpPr>
          <p:cNvPr id="11" name="object 11">
            <a:extLst>
              <a:ext uri="{FF2B5EF4-FFF2-40B4-BE49-F238E27FC236}">
                <a16:creationId xmlns:a16="http://schemas.microsoft.com/office/drawing/2014/main" id="{192B93AC-1207-19E6-7066-0036977FEDE7}"/>
              </a:ext>
            </a:extLst>
          </p:cNvPr>
          <p:cNvSpPr txBox="1"/>
          <p:nvPr/>
        </p:nvSpPr>
        <p:spPr>
          <a:xfrm>
            <a:off x="6203320" y="1188150"/>
            <a:ext cx="5116195" cy="330835"/>
          </a:xfrm>
          <a:prstGeom prst="rect">
            <a:avLst/>
          </a:prstGeom>
        </p:spPr>
        <p:txBody>
          <a:bodyPr vert="horz" wrap="square" lIns="0" tIns="13335" rIns="0" bIns="0" rtlCol="0">
            <a:spAutoFit/>
          </a:bodyPr>
          <a:lstStyle/>
          <a:p>
            <a:pPr marL="355600" indent="-342900">
              <a:lnSpc>
                <a:spcPct val="100000"/>
              </a:lnSpc>
              <a:spcBef>
                <a:spcPts val="105"/>
              </a:spcBef>
              <a:buClr>
                <a:srgbClr val="404040"/>
              </a:buClr>
              <a:buFont typeface="Wingdings"/>
              <a:buChar char=""/>
              <a:tabLst>
                <a:tab pos="355600" algn="l"/>
              </a:tabLst>
            </a:pPr>
            <a:r>
              <a:rPr sz="20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世界氣象組織 </a:t>
            </a:r>
            <a:r>
              <a:rPr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(WMO</a:t>
            </a:r>
            <a:r>
              <a:rPr sz="2000" b="1" spc="-2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2023</a:t>
            </a:r>
            <a:r>
              <a:rPr sz="20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年全球平均值</a:t>
            </a:r>
            <a:endParaRPr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object 12">
            <a:extLst>
              <a:ext uri="{FF2B5EF4-FFF2-40B4-BE49-F238E27FC236}">
                <a16:creationId xmlns:a16="http://schemas.microsoft.com/office/drawing/2014/main" id="{A0BC1B7E-A99D-DC89-7BFB-49E11C408AA9}"/>
              </a:ext>
            </a:extLst>
          </p:cNvPr>
          <p:cNvSpPr txBox="1"/>
          <p:nvPr/>
        </p:nvSpPr>
        <p:spPr>
          <a:xfrm>
            <a:off x="6962780" y="6091838"/>
            <a:ext cx="435673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Ref:</a:t>
            </a:r>
            <a:r>
              <a:rPr sz="1200" spc="-25"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 </a:t>
            </a:r>
            <a:r>
              <a:rPr sz="120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WMO</a:t>
            </a:r>
            <a:r>
              <a:rPr sz="1200" spc="-25"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 </a:t>
            </a:r>
            <a:r>
              <a:rPr sz="120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(2024).</a:t>
            </a:r>
            <a:r>
              <a:rPr sz="1200" spc="-3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 </a:t>
            </a:r>
            <a:r>
              <a:rPr sz="120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State</a:t>
            </a:r>
            <a:r>
              <a:rPr sz="1200" spc="-25"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 </a:t>
            </a:r>
            <a:r>
              <a:rPr sz="120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of the</a:t>
            </a:r>
            <a:r>
              <a:rPr sz="1200" spc="-25"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 </a:t>
            </a:r>
            <a:r>
              <a:rPr sz="120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Climate</a:t>
            </a:r>
            <a:r>
              <a:rPr sz="1200" spc="-25"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 </a:t>
            </a:r>
            <a:r>
              <a:rPr sz="120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2024,</a:t>
            </a:r>
            <a:r>
              <a:rPr sz="1200" spc="-4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 </a:t>
            </a:r>
            <a:r>
              <a:rPr sz="120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Update</a:t>
            </a:r>
            <a:r>
              <a:rPr sz="1200" spc="-35"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 </a:t>
            </a:r>
            <a:r>
              <a:rPr sz="120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for</a:t>
            </a:r>
            <a:r>
              <a:rPr sz="1200" spc="-15"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 </a:t>
            </a:r>
            <a:r>
              <a:rPr sz="1200" spc="-10" dirty="0">
                <a:solidFill>
                  <a:srgbClr val="7E7E7E"/>
                </a:solidFill>
                <a:latin typeface="Times New Roman" panose="02020603050405020304" pitchFamily="18" charset="0"/>
                <a:ea typeface="標楷體" panose="03000509000000000000" pitchFamily="65" charset="-120"/>
                <a:cs typeface="Times New Roman" panose="02020603050405020304" pitchFamily="18" charset="0"/>
              </a:rPr>
              <a:t>COP29</a:t>
            </a:r>
            <a:endParaRPr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object 13">
            <a:extLst>
              <a:ext uri="{FF2B5EF4-FFF2-40B4-BE49-F238E27FC236}">
                <a16:creationId xmlns:a16="http://schemas.microsoft.com/office/drawing/2014/main" id="{5A05CF6B-9A24-DC88-1529-4307E0C2DDAD}"/>
              </a:ext>
            </a:extLst>
          </p:cNvPr>
          <p:cNvSpPr txBox="1"/>
          <p:nvPr/>
        </p:nvSpPr>
        <p:spPr>
          <a:xfrm>
            <a:off x="6677108" y="1887829"/>
            <a:ext cx="836294" cy="258404"/>
          </a:xfrm>
          <a:prstGeom prst="rect">
            <a:avLst/>
          </a:prstGeom>
        </p:spPr>
        <p:txBody>
          <a:bodyPr vert="horz" wrap="square" lIns="0" tIns="12065" rIns="0" bIns="0" rtlCol="0">
            <a:spAutoFit/>
          </a:bodyPr>
          <a:lstStyle/>
          <a:p>
            <a:pPr marL="12700">
              <a:lnSpc>
                <a:spcPct val="100000"/>
              </a:lnSpc>
              <a:spcBef>
                <a:spcPts val="95"/>
              </a:spcBef>
            </a:pPr>
            <a:r>
              <a:rPr sz="1600" b="1" spc="-35" dirty="0">
                <a:latin typeface="Times New Roman" panose="02020603050405020304" pitchFamily="18" charset="0"/>
                <a:ea typeface="標楷體" panose="03000509000000000000" pitchFamily="65" charset="-120"/>
                <a:cs typeface="Times New Roman" panose="02020603050405020304" pitchFamily="18" charset="0"/>
              </a:rPr>
              <a:t>二氧化碳</a:t>
            </a:r>
            <a:endParaRPr sz="16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object 14">
            <a:extLst>
              <a:ext uri="{FF2B5EF4-FFF2-40B4-BE49-F238E27FC236}">
                <a16:creationId xmlns:a16="http://schemas.microsoft.com/office/drawing/2014/main" id="{0678C267-1202-EA30-F8EB-30B48F02208D}"/>
              </a:ext>
            </a:extLst>
          </p:cNvPr>
          <p:cNvSpPr txBox="1"/>
          <p:nvPr/>
        </p:nvSpPr>
        <p:spPr>
          <a:xfrm>
            <a:off x="8249495" y="3140557"/>
            <a:ext cx="431165" cy="258404"/>
          </a:xfrm>
          <a:prstGeom prst="rect">
            <a:avLst/>
          </a:prstGeom>
        </p:spPr>
        <p:txBody>
          <a:bodyPr vert="horz" wrap="square" lIns="0" tIns="12065" rIns="0" bIns="0" rtlCol="0">
            <a:spAutoFit/>
          </a:bodyPr>
          <a:lstStyle/>
          <a:p>
            <a:pPr marL="12700">
              <a:lnSpc>
                <a:spcPct val="100000"/>
              </a:lnSpc>
              <a:spcBef>
                <a:spcPts val="95"/>
              </a:spcBef>
            </a:pPr>
            <a:r>
              <a:rPr sz="1600" b="1" spc="-40" dirty="0">
                <a:latin typeface="Times New Roman" panose="02020603050405020304" pitchFamily="18" charset="0"/>
                <a:ea typeface="標楷體" panose="03000509000000000000" pitchFamily="65" charset="-120"/>
                <a:cs typeface="Times New Roman" panose="02020603050405020304" pitchFamily="18" charset="0"/>
              </a:rPr>
              <a:t>甲烷</a:t>
            </a:r>
            <a:endParaRPr sz="160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object 15">
            <a:extLst>
              <a:ext uri="{FF2B5EF4-FFF2-40B4-BE49-F238E27FC236}">
                <a16:creationId xmlns:a16="http://schemas.microsoft.com/office/drawing/2014/main" id="{D315F87A-6005-2444-40AC-3424E45DC064}"/>
              </a:ext>
            </a:extLst>
          </p:cNvPr>
          <p:cNvSpPr txBox="1"/>
          <p:nvPr/>
        </p:nvSpPr>
        <p:spPr>
          <a:xfrm>
            <a:off x="6677108" y="4449468"/>
            <a:ext cx="836294" cy="258404"/>
          </a:xfrm>
          <a:prstGeom prst="rect">
            <a:avLst/>
          </a:prstGeom>
        </p:spPr>
        <p:txBody>
          <a:bodyPr vert="horz" wrap="square" lIns="0" tIns="12065" rIns="0" bIns="0" rtlCol="0">
            <a:spAutoFit/>
          </a:bodyPr>
          <a:lstStyle/>
          <a:p>
            <a:pPr marL="12700">
              <a:lnSpc>
                <a:spcPct val="100000"/>
              </a:lnSpc>
              <a:spcBef>
                <a:spcPts val="95"/>
              </a:spcBef>
            </a:pPr>
            <a:r>
              <a:rPr sz="1600" b="1" spc="-35" dirty="0">
                <a:latin typeface="Times New Roman" panose="02020603050405020304" pitchFamily="18" charset="0"/>
                <a:ea typeface="標楷體" panose="03000509000000000000" pitchFamily="65" charset="-120"/>
                <a:cs typeface="Times New Roman" panose="02020603050405020304" pitchFamily="18" charset="0"/>
              </a:rPr>
              <a:t>氧化亞氮</a:t>
            </a:r>
            <a:endParaRPr sz="16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2" name="圖片 21">
            <a:extLst>
              <a:ext uri="{FF2B5EF4-FFF2-40B4-BE49-F238E27FC236}">
                <a16:creationId xmlns:a16="http://schemas.microsoft.com/office/drawing/2014/main" id="{42417B60-03FB-8445-A344-1C8DF8726F36}"/>
              </a:ext>
            </a:extLst>
          </p:cNvPr>
          <p:cNvPicPr>
            <a:picLocks noChangeAspect="1"/>
          </p:cNvPicPr>
          <p:nvPr/>
        </p:nvPicPr>
        <p:blipFill>
          <a:blip r:embed="rId4"/>
          <a:stretch>
            <a:fillRect/>
          </a:stretch>
        </p:blipFill>
        <p:spPr>
          <a:xfrm>
            <a:off x="1445611" y="2672834"/>
            <a:ext cx="2610214" cy="1019317"/>
          </a:xfrm>
          <a:prstGeom prst="rect">
            <a:avLst/>
          </a:prstGeom>
        </p:spPr>
      </p:pic>
      <p:pic>
        <p:nvPicPr>
          <p:cNvPr id="24" name="圖片 23">
            <a:extLst>
              <a:ext uri="{FF2B5EF4-FFF2-40B4-BE49-F238E27FC236}">
                <a16:creationId xmlns:a16="http://schemas.microsoft.com/office/drawing/2014/main" id="{3628E265-47C1-F29A-2355-E83C067A66B8}"/>
              </a:ext>
            </a:extLst>
          </p:cNvPr>
          <p:cNvPicPr>
            <a:picLocks noChangeAspect="1"/>
          </p:cNvPicPr>
          <p:nvPr/>
        </p:nvPicPr>
        <p:blipFill>
          <a:blip r:embed="rId5"/>
          <a:stretch>
            <a:fillRect/>
          </a:stretch>
        </p:blipFill>
        <p:spPr>
          <a:xfrm>
            <a:off x="9105272" y="3857927"/>
            <a:ext cx="1800000" cy="683872"/>
          </a:xfrm>
          <a:prstGeom prst="rect">
            <a:avLst/>
          </a:prstGeom>
        </p:spPr>
      </p:pic>
      <p:pic>
        <p:nvPicPr>
          <p:cNvPr id="26" name="圖片 25">
            <a:extLst>
              <a:ext uri="{FF2B5EF4-FFF2-40B4-BE49-F238E27FC236}">
                <a16:creationId xmlns:a16="http://schemas.microsoft.com/office/drawing/2014/main" id="{8FAE9509-F4B8-5FFB-B842-6FAEF4865A26}"/>
              </a:ext>
            </a:extLst>
          </p:cNvPr>
          <p:cNvPicPr>
            <a:picLocks noChangeAspect="1"/>
          </p:cNvPicPr>
          <p:nvPr/>
        </p:nvPicPr>
        <p:blipFill>
          <a:blip r:embed="rId6"/>
          <a:stretch>
            <a:fillRect/>
          </a:stretch>
        </p:blipFill>
        <p:spPr>
          <a:xfrm>
            <a:off x="7817424" y="5198023"/>
            <a:ext cx="1800000" cy="722677"/>
          </a:xfrm>
          <a:prstGeom prst="rect">
            <a:avLst/>
          </a:prstGeom>
        </p:spPr>
      </p:pic>
      <p:sp>
        <p:nvSpPr>
          <p:cNvPr id="6" name="文字方塊 5">
            <a:extLst>
              <a:ext uri="{FF2B5EF4-FFF2-40B4-BE49-F238E27FC236}">
                <a16:creationId xmlns:a16="http://schemas.microsoft.com/office/drawing/2014/main" id="{28B67BA1-9FC5-3EC5-8D48-E4849F50DB23}"/>
              </a:ext>
            </a:extLst>
          </p:cNvPr>
          <p:cNvSpPr txBox="1"/>
          <p:nvPr/>
        </p:nvSpPr>
        <p:spPr>
          <a:xfrm>
            <a:off x="390413" y="5995452"/>
            <a:ext cx="6096000" cy="523220"/>
          </a:xfrm>
          <a:prstGeom prst="rect">
            <a:avLst/>
          </a:prstGeom>
          <a:noFill/>
        </p:spPr>
        <p:txBody>
          <a:bodyPr wrap="square">
            <a:spAutoFit/>
          </a:bodyPr>
          <a:lstStyle/>
          <a:p>
            <a:r>
              <a:rPr lang="zh-TW" altLang="en-US" sz="14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地球</a:t>
            </a:r>
            <a:r>
              <a:rPr lang="en-US" altLang="zh-TW" sz="14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CO</a:t>
            </a:r>
            <a:r>
              <a:rPr lang="en-US" altLang="zh-TW" sz="1400" b="1" spc="-15" baseline="-25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水準一直處於</a:t>
            </a:r>
            <a:r>
              <a:rPr lang="en-US" altLang="zh-TW" sz="14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180-280ppm</a:t>
            </a:r>
            <a:r>
              <a:rPr lang="zh-TW" altLang="en-US" sz="14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間擺盪自工業化革命以來重度依賴化石燃料造成</a:t>
            </a:r>
            <a:r>
              <a:rPr lang="en-US" altLang="zh-TW" sz="14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CO</a:t>
            </a:r>
            <a:r>
              <a:rPr lang="en-US" altLang="zh-TW" sz="1400" b="1" spc="-15" baseline="-25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b="1" spc="-1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濃度不斷升高</a:t>
            </a:r>
            <a:endParaRPr lang="zh-TW" altLang="en-US" sz="1400" dirty="0"/>
          </a:p>
        </p:txBody>
      </p:sp>
      <p:sp>
        <p:nvSpPr>
          <p:cNvPr id="7" name="文字方塊 6">
            <a:extLst>
              <a:ext uri="{FF2B5EF4-FFF2-40B4-BE49-F238E27FC236}">
                <a16:creationId xmlns:a16="http://schemas.microsoft.com/office/drawing/2014/main" id="{D4F13014-6702-219C-7D9B-5A7861568000}"/>
              </a:ext>
            </a:extLst>
          </p:cNvPr>
          <p:cNvSpPr txBox="1"/>
          <p:nvPr/>
        </p:nvSpPr>
        <p:spPr>
          <a:xfrm>
            <a:off x="7855136" y="2357044"/>
            <a:ext cx="4019277" cy="646331"/>
          </a:xfrm>
          <a:prstGeom prst="rect">
            <a:avLst/>
          </a:prstGeom>
          <a:solidFill>
            <a:srgbClr val="009242"/>
          </a:solidFill>
          <a:ln>
            <a:solidFill>
              <a:srgbClr val="009242"/>
            </a:solidFill>
          </a:ln>
        </p:spPr>
        <p:txBody>
          <a:bodyPr wrap="square" lIns="0" tIns="0" rIns="0" bIns="0">
            <a:spAutoFit/>
          </a:bodyPr>
          <a:lstStyle/>
          <a:p>
            <a:r>
              <a:rPr lang="en-US" altLang="zh-TW"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2024/05</a:t>
            </a:r>
            <a:r>
              <a:rPr lang="zh-TW" altLang="en-US"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測得之</a:t>
            </a:r>
            <a:r>
              <a:rPr lang="en-US" altLang="zh-TW"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CO</a:t>
            </a:r>
            <a:r>
              <a:rPr lang="en-US" altLang="zh-TW" sz="1400" b="1" spc="-15" baseline="-25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濃度</a:t>
            </a:r>
            <a:r>
              <a:rPr lang="en-US" altLang="zh-TW"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426.9ppm</a:t>
            </a:r>
            <a:r>
              <a:rPr lang="zh-TW" altLang="en-US" sz="1400" b="1" spc="-15"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a:t>
            </a:r>
            <a:endParaRPr lang="en-US" altLang="zh-TW"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控制溫升</a:t>
            </a:r>
            <a:r>
              <a:rPr lang="en-US" altLang="zh-TW"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1.5°C</a:t>
            </a:r>
            <a:r>
              <a:rPr lang="zh-TW" altLang="en-US"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以內</a:t>
            </a:r>
            <a:r>
              <a:rPr lang="en-US" altLang="zh-TW"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 CO</a:t>
            </a:r>
            <a:r>
              <a:rPr lang="en-US" altLang="zh-TW" sz="1400" b="1" spc="-15" baseline="-25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濃度必須控制在</a:t>
            </a:r>
            <a:r>
              <a:rPr lang="en-US" altLang="zh-TW"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430ppm</a:t>
            </a:r>
            <a:r>
              <a:rPr lang="zh-TW" altLang="en-US" sz="1400" b="1" spc="-15"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 。</a:t>
            </a:r>
            <a:endParaRPr lang="en-US" altLang="zh-TW"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控制溫升</a:t>
            </a:r>
            <a:r>
              <a:rPr lang="en-US" altLang="zh-TW"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2°C</a:t>
            </a:r>
            <a:r>
              <a:rPr lang="zh-TW" altLang="en-US"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以內</a:t>
            </a:r>
            <a:r>
              <a:rPr lang="en-US" altLang="zh-TW"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 CO</a:t>
            </a:r>
            <a:r>
              <a:rPr lang="en-US" altLang="zh-TW" sz="1400" b="1" spc="-15" baseline="-25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濃度必須控制在</a:t>
            </a:r>
            <a:r>
              <a:rPr lang="en-US" altLang="zh-TW" sz="1400" b="1" spc="-15"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450ppm</a:t>
            </a:r>
            <a:r>
              <a:rPr lang="zh-TW" altLang="en-US" sz="1400" b="1" spc="-15"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 。</a:t>
            </a:r>
            <a:endParaRPr lang="zh-TW" altLang="en-US" sz="1400" dirty="0">
              <a:solidFill>
                <a:schemeClr val="bg1"/>
              </a:solidFill>
            </a:endParaRPr>
          </a:p>
        </p:txBody>
      </p:sp>
    </p:spTree>
    <p:extLst>
      <p:ext uri="{BB962C8B-B14F-4D97-AF65-F5344CB8AC3E}">
        <p14:creationId xmlns:p14="http://schemas.microsoft.com/office/powerpoint/2010/main" val="6569386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溫室氣體與溫室效應</a:t>
            </a:r>
          </a:p>
        </p:txBody>
      </p:sp>
      <p:pic>
        <p:nvPicPr>
          <p:cNvPr id="2" name="object 3">
            <a:extLst>
              <a:ext uri="{FF2B5EF4-FFF2-40B4-BE49-F238E27FC236}">
                <a16:creationId xmlns:a16="http://schemas.microsoft.com/office/drawing/2014/main" id="{AAED6055-6C41-A4E7-E236-064B675E6594}"/>
              </a:ext>
            </a:extLst>
          </p:cNvPr>
          <p:cNvPicPr/>
          <p:nvPr/>
        </p:nvPicPr>
        <p:blipFill>
          <a:blip r:embed="rId2" cstate="print"/>
          <a:stretch>
            <a:fillRect/>
          </a:stretch>
        </p:blipFill>
        <p:spPr>
          <a:xfrm>
            <a:off x="10166604" y="1059256"/>
            <a:ext cx="1712976" cy="5230368"/>
          </a:xfrm>
          <a:prstGeom prst="rect">
            <a:avLst/>
          </a:prstGeom>
        </p:spPr>
      </p:pic>
      <p:sp>
        <p:nvSpPr>
          <p:cNvPr id="3" name="object 4">
            <a:extLst>
              <a:ext uri="{FF2B5EF4-FFF2-40B4-BE49-F238E27FC236}">
                <a16:creationId xmlns:a16="http://schemas.microsoft.com/office/drawing/2014/main" id="{8CA0A65F-4101-74E6-6F21-149A88D826F5}"/>
              </a:ext>
            </a:extLst>
          </p:cNvPr>
          <p:cNvSpPr txBox="1"/>
          <p:nvPr/>
        </p:nvSpPr>
        <p:spPr>
          <a:xfrm>
            <a:off x="360000" y="1059256"/>
            <a:ext cx="9806604" cy="2482539"/>
          </a:xfrm>
          <a:prstGeom prst="rect">
            <a:avLst/>
          </a:prstGeom>
        </p:spPr>
        <p:txBody>
          <a:bodyPr vert="horz" wrap="square" lIns="0" tIns="12700" rIns="0" bIns="0" rtlCol="0">
            <a:spAutoFit/>
          </a:bodyPr>
          <a:lstStyle/>
          <a:p>
            <a:pPr marL="354013" marR="17780" indent="-328613">
              <a:lnSpc>
                <a:spcPct val="150000"/>
              </a:lnSpc>
              <a:spcBef>
                <a:spcPts val="100"/>
              </a:spcBef>
              <a:buClr>
                <a:srgbClr val="404040"/>
              </a:buClr>
              <a:buFont typeface="Wingdings"/>
              <a:buChar char=""/>
            </a:pP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溫室氣體（英語：</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Greenhouse gas</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）如果沒有溫室氣體，地球表面平均溫度會從現在</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15°C</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下降到零下</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18°C</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，然而溫室效應愈強，地球表面的溫度愈高。</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marL="717550" marR="17780" lvl="1" indent="-234950">
              <a:lnSpc>
                <a:spcPct val="150000"/>
              </a:lnSpc>
              <a:spcBef>
                <a:spcPts val="100"/>
              </a:spcBef>
              <a:buClr>
                <a:srgbClr val="404040"/>
              </a:buClr>
              <a:buFont typeface="+mj-lt"/>
              <a:buAutoNum type="arabicPeriod"/>
            </a:pP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自然溫室氣體： </a:t>
            </a:r>
            <a:r>
              <a:rPr lang="zh-TW" altLang="en-US"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水蒸氣</a:t>
            </a:r>
            <a:r>
              <a:rPr lang="en-US" altLang="zh-TW"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a:t>
            </a:r>
            <a:r>
              <a:rPr lang="en-US" altLang="zh-TW" b="1" u="sng" baseline="-25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O)</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、二氧化碳</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(CO</a:t>
            </a:r>
            <a:r>
              <a:rPr lang="en-US" altLang="zh-TW" b="1" baseline="-25000" dirty="0">
                <a:latin typeface="Times New Roman" panose="02020603050405020304" pitchFamily="18" charset="0"/>
                <a:ea typeface="標楷體" panose="03000509000000000000" pitchFamily="65" charset="-120"/>
                <a:cs typeface="Times New Roman" panose="02020603050405020304" pitchFamily="18" charset="0"/>
              </a:rPr>
              <a:t>2</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臭氧</a:t>
            </a:r>
            <a:r>
              <a:rPr lang="en-US" altLang="zh-TW"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(O</a:t>
            </a:r>
            <a:r>
              <a:rPr lang="en-US" altLang="zh-TW" b="1" u="sng" baseline="-25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zh-TW"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、甲烷</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(CH</a:t>
            </a:r>
            <a:r>
              <a:rPr lang="en-US" altLang="zh-TW" b="1" baseline="-25000" dirty="0">
                <a:latin typeface="Times New Roman" panose="02020603050405020304" pitchFamily="18" charset="0"/>
                <a:ea typeface="標楷體" panose="03000509000000000000" pitchFamily="65" charset="-120"/>
                <a:cs typeface="Times New Roman" panose="02020603050405020304" pitchFamily="18" charset="0"/>
              </a:rPr>
              <a:t>4</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等。</a:t>
            </a:r>
          </a:p>
          <a:p>
            <a:pPr marL="717550" marR="17780" lvl="1" indent="-234950">
              <a:lnSpc>
                <a:spcPct val="150000"/>
              </a:lnSpc>
              <a:spcBef>
                <a:spcPts val="100"/>
              </a:spcBef>
              <a:buClr>
                <a:srgbClr val="404040"/>
              </a:buClr>
              <a:buFont typeface="+mj-lt"/>
              <a:buAutoNum type="arabicPeriod"/>
            </a:pP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人造溫室氣體： 氟氯碳化物</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(CFCs)</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、全氟碳化物</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(PFCs)</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、氫氟碳化物</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(HFCs)</a:t>
            </a:r>
          </a:p>
        </p:txBody>
      </p:sp>
      <p:sp>
        <p:nvSpPr>
          <p:cNvPr id="5" name="object 5">
            <a:extLst>
              <a:ext uri="{FF2B5EF4-FFF2-40B4-BE49-F238E27FC236}">
                <a16:creationId xmlns:a16="http://schemas.microsoft.com/office/drawing/2014/main" id="{C5766C11-3CB1-E917-073A-28A681434D90}"/>
              </a:ext>
            </a:extLst>
          </p:cNvPr>
          <p:cNvSpPr txBox="1"/>
          <p:nvPr/>
        </p:nvSpPr>
        <p:spPr>
          <a:xfrm>
            <a:off x="6545713" y="6209775"/>
            <a:ext cx="3856817" cy="382156"/>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全球暖化潛勢值（GWP）：Global</a:t>
            </a:r>
            <a:r>
              <a:rPr sz="1200" spc="-4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Warming</a:t>
            </a:r>
            <a:r>
              <a:rPr sz="1200" spc="-4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Potential </a:t>
            </a:r>
            <a:r>
              <a:rPr sz="1200" spc="-2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AR4</a:t>
            </a:r>
            <a:r>
              <a:rPr sz="1200" spc="3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指 </a:t>
            </a:r>
            <a:r>
              <a:rPr sz="1200" spc="-2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IPCC</a:t>
            </a:r>
            <a:r>
              <a:rPr sz="1200" spc="-5"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第四次評估報告</a:t>
            </a:r>
            <a:r>
              <a:rPr lang="en-US" altLang="zh-TW" sz="1200" dirty="0" err="1">
                <a:solidFill>
                  <a:srgbClr val="FF0000"/>
                </a:solidFill>
              </a:rPr>
              <a:t>Assessment</a:t>
            </a:r>
            <a:r>
              <a:rPr lang="en-US" altLang="zh-TW" sz="1200" dirty="0">
                <a:solidFill>
                  <a:srgbClr val="FF0000"/>
                </a:solidFill>
              </a:rPr>
              <a:t> Report </a:t>
            </a:r>
            <a:r>
              <a:rPr sz="1200" spc="-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，並依此類推</a:t>
            </a:r>
            <a:endParaRPr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object 6">
            <a:extLst>
              <a:ext uri="{FF2B5EF4-FFF2-40B4-BE49-F238E27FC236}">
                <a16:creationId xmlns:a16="http://schemas.microsoft.com/office/drawing/2014/main" id="{40A5D5C5-77C5-255B-A40A-33C2FA261534}"/>
              </a:ext>
            </a:extLst>
          </p:cNvPr>
          <p:cNvSpPr txBox="1"/>
          <p:nvPr/>
        </p:nvSpPr>
        <p:spPr>
          <a:xfrm>
            <a:off x="11673967" y="6414693"/>
            <a:ext cx="17526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888888"/>
                </a:solidFill>
                <a:latin typeface="Arial"/>
                <a:cs typeface="Arial"/>
              </a:rPr>
              <a:t>11</a:t>
            </a:r>
            <a:endParaRPr sz="1200">
              <a:latin typeface="Arial"/>
              <a:cs typeface="Arial"/>
            </a:endParaRPr>
          </a:p>
        </p:txBody>
      </p:sp>
    </p:spTree>
    <p:extLst>
      <p:ext uri="{BB962C8B-B14F-4D97-AF65-F5344CB8AC3E}">
        <p14:creationId xmlns:p14="http://schemas.microsoft.com/office/powerpoint/2010/main" val="14367139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溫室氣體與溫室效應</a:t>
            </a:r>
          </a:p>
        </p:txBody>
      </p:sp>
      <p:pic>
        <p:nvPicPr>
          <p:cNvPr id="2" name="object 3">
            <a:extLst>
              <a:ext uri="{FF2B5EF4-FFF2-40B4-BE49-F238E27FC236}">
                <a16:creationId xmlns:a16="http://schemas.microsoft.com/office/drawing/2014/main" id="{AAED6055-6C41-A4E7-E236-064B675E6594}"/>
              </a:ext>
            </a:extLst>
          </p:cNvPr>
          <p:cNvPicPr/>
          <p:nvPr/>
        </p:nvPicPr>
        <p:blipFill>
          <a:blip r:embed="rId2" cstate="print"/>
          <a:stretch>
            <a:fillRect/>
          </a:stretch>
        </p:blipFill>
        <p:spPr>
          <a:xfrm>
            <a:off x="10166604" y="1059256"/>
            <a:ext cx="1712976" cy="5230368"/>
          </a:xfrm>
          <a:prstGeom prst="rect">
            <a:avLst/>
          </a:prstGeom>
        </p:spPr>
      </p:pic>
      <p:sp>
        <p:nvSpPr>
          <p:cNvPr id="3" name="object 4">
            <a:extLst>
              <a:ext uri="{FF2B5EF4-FFF2-40B4-BE49-F238E27FC236}">
                <a16:creationId xmlns:a16="http://schemas.microsoft.com/office/drawing/2014/main" id="{8CA0A65F-4101-74E6-6F21-149A88D826F5}"/>
              </a:ext>
            </a:extLst>
          </p:cNvPr>
          <p:cNvSpPr txBox="1"/>
          <p:nvPr/>
        </p:nvSpPr>
        <p:spPr>
          <a:xfrm>
            <a:off x="360000" y="1059256"/>
            <a:ext cx="9806604" cy="3284425"/>
          </a:xfrm>
          <a:prstGeom prst="rect">
            <a:avLst/>
          </a:prstGeom>
        </p:spPr>
        <p:txBody>
          <a:bodyPr vert="horz" wrap="square" lIns="0" tIns="12700" rIns="0" bIns="0" rtlCol="0">
            <a:spAutoFit/>
          </a:bodyPr>
          <a:lstStyle/>
          <a:p>
            <a:pPr marL="354013" marR="17780" indent="-328613">
              <a:lnSpc>
                <a:spcPct val="150000"/>
              </a:lnSpc>
              <a:spcBef>
                <a:spcPts val="100"/>
              </a:spcBef>
              <a:buClr>
                <a:srgbClr val="404040"/>
              </a:buClr>
              <a:buFont typeface="Wingdings"/>
              <a:buChar char=""/>
            </a:pPr>
            <a:r>
              <a:rPr lang="zh-TW" altLang="en-US" sz="2400"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水蒸氣</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是一種強效溫室氣體，但其濃度並非由人類直接造成，它不是導致氣候變化的主要驅動因素，反而是一種氣候變化反饋。</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marL="354013" marR="17780" indent="-328613">
              <a:lnSpc>
                <a:spcPct val="150000"/>
              </a:lnSpc>
              <a:spcBef>
                <a:spcPts val="100"/>
              </a:spcBef>
              <a:buClr>
                <a:srgbClr val="404040"/>
              </a:buClr>
              <a:buFont typeface="Wingdings"/>
              <a:buChar char=""/>
            </a:pPr>
            <a:r>
              <a:rPr lang="zh-TW" altLang="en-US" sz="2400"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臭氧（</a:t>
            </a:r>
            <a:r>
              <a:rPr lang="en-US" altLang="zh-TW" sz="2400"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O₃</a:t>
            </a:r>
            <a:r>
              <a:rPr lang="zh-TW" altLang="en-US" sz="2400" b="1" u="sng"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是由三個氧原子組成的分子。 在地球大氣層中扮演著保護生命的關鍵角色，能夠吸收有害的太陽紫外線。 然而在低層大氣（對流層）中，臭氧會透過光化反應形成，成為一種對人體和環境有害的二次污染物。 </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object 5">
            <a:extLst>
              <a:ext uri="{FF2B5EF4-FFF2-40B4-BE49-F238E27FC236}">
                <a16:creationId xmlns:a16="http://schemas.microsoft.com/office/drawing/2014/main" id="{C5766C11-3CB1-E917-073A-28A681434D90}"/>
              </a:ext>
            </a:extLst>
          </p:cNvPr>
          <p:cNvSpPr txBox="1"/>
          <p:nvPr/>
        </p:nvSpPr>
        <p:spPr>
          <a:xfrm>
            <a:off x="6545713" y="6209775"/>
            <a:ext cx="3856817" cy="382156"/>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全球暖化潛勢值（GWP）：Global</a:t>
            </a:r>
            <a:r>
              <a:rPr sz="1200" spc="-4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Warming</a:t>
            </a:r>
            <a:r>
              <a:rPr sz="1200" spc="-4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Potential </a:t>
            </a:r>
            <a:r>
              <a:rPr sz="1200" spc="-2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AR4</a:t>
            </a:r>
            <a:r>
              <a:rPr sz="1200" spc="3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指 </a:t>
            </a:r>
            <a:r>
              <a:rPr sz="1200" spc="-2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IPCC</a:t>
            </a:r>
            <a:r>
              <a:rPr sz="1200" spc="-5"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第四次評估報告</a:t>
            </a:r>
            <a:r>
              <a:rPr lang="en-US" altLang="zh-TW" sz="1200" dirty="0" err="1">
                <a:solidFill>
                  <a:srgbClr val="FF0000"/>
                </a:solidFill>
              </a:rPr>
              <a:t>Assessment</a:t>
            </a:r>
            <a:r>
              <a:rPr lang="en-US" altLang="zh-TW" sz="1200" dirty="0">
                <a:solidFill>
                  <a:srgbClr val="FF0000"/>
                </a:solidFill>
              </a:rPr>
              <a:t> Report </a:t>
            </a:r>
            <a:r>
              <a:rPr sz="1200" spc="-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，並依此類推</a:t>
            </a:r>
            <a:endParaRPr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object 6">
            <a:extLst>
              <a:ext uri="{FF2B5EF4-FFF2-40B4-BE49-F238E27FC236}">
                <a16:creationId xmlns:a16="http://schemas.microsoft.com/office/drawing/2014/main" id="{40A5D5C5-77C5-255B-A40A-33C2FA261534}"/>
              </a:ext>
            </a:extLst>
          </p:cNvPr>
          <p:cNvSpPr txBox="1"/>
          <p:nvPr/>
        </p:nvSpPr>
        <p:spPr>
          <a:xfrm>
            <a:off x="11673967" y="6414693"/>
            <a:ext cx="17526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888888"/>
                </a:solidFill>
                <a:latin typeface="Arial"/>
                <a:cs typeface="Arial"/>
              </a:rPr>
              <a:t>11</a:t>
            </a:r>
            <a:endParaRPr sz="1200">
              <a:latin typeface="Arial"/>
              <a:cs typeface="Arial"/>
            </a:endParaRPr>
          </a:p>
        </p:txBody>
      </p:sp>
    </p:spTree>
    <p:extLst>
      <p:ext uri="{BB962C8B-B14F-4D97-AF65-F5344CB8AC3E}">
        <p14:creationId xmlns:p14="http://schemas.microsoft.com/office/powerpoint/2010/main" val="32691412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溫室氣體與溫室效應</a:t>
            </a:r>
          </a:p>
        </p:txBody>
      </p:sp>
      <p:pic>
        <p:nvPicPr>
          <p:cNvPr id="2" name="object 3">
            <a:extLst>
              <a:ext uri="{FF2B5EF4-FFF2-40B4-BE49-F238E27FC236}">
                <a16:creationId xmlns:a16="http://schemas.microsoft.com/office/drawing/2014/main" id="{AAED6055-6C41-A4E7-E236-064B675E6594}"/>
              </a:ext>
            </a:extLst>
          </p:cNvPr>
          <p:cNvPicPr/>
          <p:nvPr/>
        </p:nvPicPr>
        <p:blipFill>
          <a:blip r:embed="rId2" cstate="print"/>
          <a:stretch>
            <a:fillRect/>
          </a:stretch>
        </p:blipFill>
        <p:spPr>
          <a:xfrm>
            <a:off x="10166604" y="1059256"/>
            <a:ext cx="1712976" cy="5230368"/>
          </a:xfrm>
          <a:prstGeom prst="rect">
            <a:avLst/>
          </a:prstGeom>
        </p:spPr>
      </p:pic>
      <p:sp>
        <p:nvSpPr>
          <p:cNvPr id="3" name="object 4">
            <a:extLst>
              <a:ext uri="{FF2B5EF4-FFF2-40B4-BE49-F238E27FC236}">
                <a16:creationId xmlns:a16="http://schemas.microsoft.com/office/drawing/2014/main" id="{8CA0A65F-4101-74E6-6F21-149A88D826F5}"/>
              </a:ext>
            </a:extLst>
          </p:cNvPr>
          <p:cNvSpPr txBox="1"/>
          <p:nvPr/>
        </p:nvSpPr>
        <p:spPr>
          <a:xfrm>
            <a:off x="360000" y="1059256"/>
            <a:ext cx="9806604" cy="4946419"/>
          </a:xfrm>
          <a:prstGeom prst="rect">
            <a:avLst/>
          </a:prstGeom>
        </p:spPr>
        <p:txBody>
          <a:bodyPr vert="horz" wrap="square" lIns="0" tIns="12700" rIns="0" bIns="0" rtlCol="0">
            <a:spAutoFit/>
          </a:bodyPr>
          <a:lstStyle/>
          <a:p>
            <a:pPr marL="354013" marR="17780" indent="-328613">
              <a:lnSpc>
                <a:spcPct val="150000"/>
              </a:lnSpc>
              <a:spcBef>
                <a:spcPts val="100"/>
              </a:spcBef>
              <a:buClr>
                <a:srgbClr val="404040"/>
              </a:buClr>
              <a:buFont typeface="Wingdings"/>
              <a:buChar char=""/>
            </a:pP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依據聯合國氣候變化綱要公約（</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UNFCCC</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）第三次締約國大會中所通過的京都議定書及第十七次締約國大會第十五號決議，將限制與減少</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1990</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年</a:t>
            </a:r>
            <a:r>
              <a:rPr lang="zh-TW" altLang="en-US" sz="2400" dirty="0">
                <a:effectLst>
                  <a:outerShdw blurRad="38100" dist="38100" dir="2700000" algn="tl">
                    <a:srgbClr val="000000">
                      <a:alpha val="43137"/>
                    </a:srgbClr>
                  </a:outerShdw>
                </a:effectLst>
                <a:latin typeface="Times New Roman" panose="02020603050405020304" pitchFamily="18" charset="0"/>
                <a:ea typeface="PMingLiU" panose="02020500000000000000" pitchFamily="18" charset="-120"/>
                <a:cs typeface="Times New Roman" panose="02020603050405020304" pitchFamily="18" charset="0"/>
              </a:rPr>
              <a:t>：</a:t>
            </a:r>
            <a:r>
              <a:rPr lang="zh-TW"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二氧化碳</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CO</a:t>
            </a:r>
            <a:r>
              <a:rPr lang="en-US" altLang="zh-TW" sz="2400" baseline="-250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甲烷</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CH</a:t>
            </a:r>
            <a:r>
              <a:rPr lang="en-US" altLang="zh-TW" sz="2400" baseline="-250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氧化亞氮</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N</a:t>
            </a:r>
            <a:r>
              <a:rPr lang="en-US" altLang="zh-TW" sz="2400" baseline="-250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O</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1995</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年</a:t>
            </a:r>
            <a:r>
              <a:rPr lang="zh-TW" altLang="en-US" sz="2400" dirty="0">
                <a:effectLst>
                  <a:outerShdw blurRad="38100" dist="38100" dir="2700000" algn="tl">
                    <a:srgbClr val="000000">
                      <a:alpha val="43137"/>
                    </a:srgbClr>
                  </a:outerShdw>
                </a:effectLst>
                <a:latin typeface="Times New Roman" panose="02020603050405020304" pitchFamily="18" charset="0"/>
                <a:ea typeface="PMingLiU" panose="02020500000000000000" pitchFamily="18" charset="-120"/>
                <a:cs typeface="Times New Roman" panose="02020603050405020304" pitchFamily="18" charset="0"/>
              </a:rPr>
              <a:t>：</a:t>
            </a:r>
            <a:r>
              <a:rPr lang="zh-TW" altLang="en-US"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氫氟碳化物</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HFCs</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全氟碳化物</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PFCs</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六氟化硫</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SF</a:t>
            </a:r>
            <a:r>
              <a:rPr lang="en-US" altLang="zh-TW" sz="2400" baseline="-250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6</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及三氟化氮（</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NF</a:t>
            </a:r>
            <a:r>
              <a:rPr lang="en-US" altLang="zh-TW" sz="2400" baseline="-250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）等氣體之排放</a:t>
            </a:r>
            <a:r>
              <a:rPr lang="zh-TW"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a:p>
            <a:pPr marL="354013" marR="17780" indent="-328613">
              <a:lnSpc>
                <a:spcPct val="150000"/>
              </a:lnSpc>
              <a:spcBef>
                <a:spcPts val="100"/>
              </a:spcBef>
              <a:buClr>
                <a:srgbClr val="404040"/>
              </a:buClr>
              <a:buFont typeface="Wingdings"/>
              <a:buChar char=""/>
            </a:pP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氣候法第</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條亦定義所管制之溫室氣體為二氧化碳（</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CO</a:t>
            </a:r>
            <a:r>
              <a:rPr lang="en-US" altLang="zh-TW" sz="2400" baseline="-250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）、甲烷（</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CH</a:t>
            </a:r>
            <a:r>
              <a:rPr lang="en-US" altLang="zh-TW" sz="2400" baseline="-250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）、氧化亞氮（</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N</a:t>
            </a:r>
            <a:r>
              <a:rPr lang="en-US" altLang="zh-TW" sz="2400" baseline="-250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O</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）、氫氟碳化物（ </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HFCs</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）、全氟碳化物（</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PFCs</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）、六氟化硫（</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SF</a:t>
            </a:r>
            <a:r>
              <a:rPr lang="en-US" altLang="zh-TW" sz="2400" baseline="-250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6</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）及三氟化氮（</a:t>
            </a:r>
            <a:r>
              <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NF</a:t>
            </a:r>
            <a:r>
              <a:rPr lang="en-US" altLang="zh-TW" sz="2400" baseline="-250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）及其他經中央主管機關公告者。</a:t>
            </a:r>
            <a:endParaRPr lang="en-US" altLang="zh-TW" sz="2400"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object 6">
            <a:extLst>
              <a:ext uri="{FF2B5EF4-FFF2-40B4-BE49-F238E27FC236}">
                <a16:creationId xmlns:a16="http://schemas.microsoft.com/office/drawing/2014/main" id="{40A5D5C5-77C5-255B-A40A-33C2FA261534}"/>
              </a:ext>
            </a:extLst>
          </p:cNvPr>
          <p:cNvSpPr txBox="1"/>
          <p:nvPr/>
        </p:nvSpPr>
        <p:spPr>
          <a:xfrm>
            <a:off x="11673967" y="6414693"/>
            <a:ext cx="17526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888888"/>
                </a:solidFill>
                <a:latin typeface="Arial"/>
                <a:cs typeface="Arial"/>
              </a:rPr>
              <a:t>11</a:t>
            </a:r>
            <a:endParaRPr sz="1200">
              <a:latin typeface="Arial"/>
              <a:cs typeface="Arial"/>
            </a:endParaRPr>
          </a:p>
        </p:txBody>
      </p:sp>
    </p:spTree>
    <p:extLst>
      <p:ext uri="{BB962C8B-B14F-4D97-AF65-F5344CB8AC3E}">
        <p14:creationId xmlns:p14="http://schemas.microsoft.com/office/powerpoint/2010/main" val="27161189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溫室氣體與溫室效應</a:t>
            </a:r>
          </a:p>
        </p:txBody>
      </p:sp>
      <p:pic>
        <p:nvPicPr>
          <p:cNvPr id="2" name="object 3">
            <a:extLst>
              <a:ext uri="{FF2B5EF4-FFF2-40B4-BE49-F238E27FC236}">
                <a16:creationId xmlns:a16="http://schemas.microsoft.com/office/drawing/2014/main" id="{AAED6055-6C41-A4E7-E236-064B675E6594}"/>
              </a:ext>
            </a:extLst>
          </p:cNvPr>
          <p:cNvPicPr/>
          <p:nvPr/>
        </p:nvPicPr>
        <p:blipFill>
          <a:blip r:embed="rId2" cstate="print"/>
          <a:stretch>
            <a:fillRect/>
          </a:stretch>
        </p:blipFill>
        <p:spPr>
          <a:xfrm>
            <a:off x="10166604" y="1059256"/>
            <a:ext cx="1712976" cy="5230368"/>
          </a:xfrm>
          <a:prstGeom prst="rect">
            <a:avLst/>
          </a:prstGeom>
        </p:spPr>
      </p:pic>
      <p:sp>
        <p:nvSpPr>
          <p:cNvPr id="3" name="object 4">
            <a:extLst>
              <a:ext uri="{FF2B5EF4-FFF2-40B4-BE49-F238E27FC236}">
                <a16:creationId xmlns:a16="http://schemas.microsoft.com/office/drawing/2014/main" id="{8CA0A65F-4101-74E6-6F21-149A88D826F5}"/>
              </a:ext>
            </a:extLst>
          </p:cNvPr>
          <p:cNvSpPr txBox="1"/>
          <p:nvPr/>
        </p:nvSpPr>
        <p:spPr>
          <a:xfrm>
            <a:off x="360000" y="1059256"/>
            <a:ext cx="9806604" cy="2253374"/>
          </a:xfrm>
          <a:prstGeom prst="rect">
            <a:avLst/>
          </a:prstGeom>
        </p:spPr>
        <p:txBody>
          <a:bodyPr vert="horz" wrap="square" lIns="0" tIns="12700" rIns="0" bIns="0" rtlCol="0">
            <a:spAutoFit/>
          </a:bodyPr>
          <a:lstStyle/>
          <a:p>
            <a:pPr marL="354013" marR="391795" indent="-328613" algn="just">
              <a:lnSpc>
                <a:spcPct val="150100"/>
              </a:lnSpc>
              <a:spcBef>
                <a:spcPts val="675"/>
              </a:spcBef>
              <a:buClr>
                <a:srgbClr val="404040"/>
              </a:buClr>
              <a:buFont typeface="Wingdings"/>
              <a:buChar char=""/>
            </a:pPr>
            <a:r>
              <a:rPr sz="2400" b="1"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全球暖化潛勢值</a:t>
            </a:r>
            <a:r>
              <a:rPr sz="24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(GWP)</a:t>
            </a:r>
            <a:r>
              <a:rPr sz="2400" b="1" spc="-10" dirty="0">
                <a:latin typeface="Times New Roman" panose="02020603050405020304" pitchFamily="18" charset="0"/>
                <a:ea typeface="標楷體" panose="03000509000000000000" pitchFamily="65" charset="-120"/>
                <a:cs typeface="Times New Roman" panose="02020603050405020304" pitchFamily="18" charset="0"/>
              </a:rPr>
              <a:t>：</a:t>
            </a:r>
            <a:r>
              <a:rPr sz="2400" spc="-1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通常採二氧化碳100</a:t>
            </a:r>
            <a:r>
              <a:rPr sz="2400" spc="-1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年暖化潛勢為基準</a:t>
            </a:r>
            <a:r>
              <a:rPr sz="2400" spc="-1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a:t>
            </a:r>
            <a:r>
              <a:rPr sz="2400" spc="-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定為 </a:t>
            </a:r>
            <a:r>
              <a:rPr sz="2400" spc="-1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1），</a:t>
            </a:r>
            <a:r>
              <a:rPr sz="2400" spc="-5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計</a:t>
            </a:r>
            <a:r>
              <a:rPr sz="2400" spc="-1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算其他種類溫室氣體暖化能力，並由</a:t>
            </a:r>
            <a:r>
              <a:rPr sz="2400" b="1" spc="-1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「聯合國政府間氣候變化專門委員會」(</a:t>
            </a:r>
            <a:r>
              <a:rPr sz="2400" b="1"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IPCC</a:t>
            </a:r>
            <a:r>
              <a:rPr sz="2400" b="1" spc="-1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a:t>
            </a:r>
            <a:r>
              <a:rPr sz="2400" spc="-10" dirty="0" err="1">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各版次評估報告予以界定</a:t>
            </a:r>
            <a:r>
              <a:rPr sz="2400" spc="-1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a:t>
            </a:r>
            <a:endParaRPr lang="en-US" sz="2400" spc="-10" dirty="0">
              <a:latin typeface="Times New Roman" panose="02020603050405020304" pitchFamily="18" charset="0"/>
              <a:ea typeface="標楷體" panose="03000509000000000000" pitchFamily="65" charset="-120"/>
              <a:cs typeface="Times New Roman" panose="02020603050405020304" pitchFamily="18" charset="0"/>
            </a:endParaRPr>
          </a:p>
          <a:p>
            <a:pPr marL="354013" marR="391795" indent="-328613" algn="just">
              <a:lnSpc>
                <a:spcPct val="150100"/>
              </a:lnSpc>
              <a:spcBef>
                <a:spcPts val="675"/>
              </a:spcBef>
              <a:buClr>
                <a:srgbClr val="404040"/>
              </a:buClr>
              <a:buFont typeface="Wingdings"/>
              <a:buChar char=""/>
            </a:pPr>
            <a:r>
              <a:rPr sz="2400" dirty="0" err="1">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如甲烷</a:t>
            </a:r>
            <a:r>
              <a:rPr sz="24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(CH</a:t>
            </a:r>
            <a:r>
              <a:rPr sz="2400" baseline="-21367"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4</a:t>
            </a:r>
            <a:r>
              <a:rPr sz="24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)的</a:t>
            </a:r>
            <a:r>
              <a:rPr sz="2400" spc="-1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GWP值：</a:t>
            </a:r>
            <a:r>
              <a:rPr sz="24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AR4</a:t>
            </a:r>
            <a:r>
              <a:rPr sz="2400" spc="-65"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 </a:t>
            </a:r>
            <a:r>
              <a:rPr sz="24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(25)；AR5</a:t>
            </a:r>
            <a:r>
              <a:rPr sz="2400" spc="-5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 </a:t>
            </a:r>
            <a:r>
              <a:rPr sz="2400" dirty="0">
                <a:solidFill>
                  <a:srgbClr val="585858"/>
                </a:solidFill>
                <a:latin typeface="Times New Roman" panose="02020603050405020304" pitchFamily="18" charset="0"/>
                <a:ea typeface="標楷體" panose="03000509000000000000" pitchFamily="65" charset="-120"/>
                <a:cs typeface="Times New Roman" panose="02020603050405020304" pitchFamily="18" charset="0"/>
              </a:rPr>
              <a:t>(28)；</a:t>
            </a:r>
            <a:r>
              <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AR6</a:t>
            </a:r>
            <a:r>
              <a:rPr sz="2400" spc="-5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2400"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(27.9)</a:t>
            </a:r>
            <a:r>
              <a:rPr lang="zh-TW" altLang="en-US" sz="2400" spc="-10" dirty="0">
                <a:solidFill>
                  <a:srgbClr val="585858"/>
                </a:solidFill>
                <a:latin typeface="標楷體" panose="03000509000000000000" pitchFamily="65" charset="-120"/>
                <a:ea typeface="標楷體" panose="03000509000000000000" pitchFamily="65" charset="-120"/>
                <a:cs typeface="Times New Roman" panose="02020603050405020304" pitchFamily="18" charset="0"/>
              </a:rPr>
              <a:t> 。</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object 5">
            <a:extLst>
              <a:ext uri="{FF2B5EF4-FFF2-40B4-BE49-F238E27FC236}">
                <a16:creationId xmlns:a16="http://schemas.microsoft.com/office/drawing/2014/main" id="{C5766C11-3CB1-E917-073A-28A681434D90}"/>
              </a:ext>
            </a:extLst>
          </p:cNvPr>
          <p:cNvSpPr txBox="1"/>
          <p:nvPr/>
        </p:nvSpPr>
        <p:spPr>
          <a:xfrm>
            <a:off x="6545713" y="6209775"/>
            <a:ext cx="3856817" cy="382156"/>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全球暖化潛勢值（GWP）：Global</a:t>
            </a:r>
            <a:r>
              <a:rPr sz="1200" spc="-4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Warming</a:t>
            </a:r>
            <a:r>
              <a:rPr sz="1200" spc="-4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sz="1200" spc="-1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Potential </a:t>
            </a:r>
            <a:r>
              <a:rPr sz="1200" spc="-2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AR4</a:t>
            </a:r>
            <a:r>
              <a:rPr sz="1200" spc="3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指 </a:t>
            </a:r>
            <a:r>
              <a:rPr sz="1200" spc="-2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IPCC</a:t>
            </a:r>
            <a:r>
              <a:rPr sz="1200" spc="-5"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第四次評估報告</a:t>
            </a:r>
            <a:r>
              <a:rPr lang="en-US" altLang="zh-TW" sz="1200" dirty="0" err="1">
                <a:solidFill>
                  <a:srgbClr val="FF0000"/>
                </a:solidFill>
              </a:rPr>
              <a:t>Assessment</a:t>
            </a:r>
            <a:r>
              <a:rPr lang="en-US" altLang="zh-TW" sz="1200" dirty="0">
                <a:solidFill>
                  <a:srgbClr val="FF0000"/>
                </a:solidFill>
              </a:rPr>
              <a:t> Report </a:t>
            </a:r>
            <a:r>
              <a:rPr sz="1200" spc="-5"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，並依此類推</a:t>
            </a:r>
            <a:endParaRPr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object 6">
            <a:extLst>
              <a:ext uri="{FF2B5EF4-FFF2-40B4-BE49-F238E27FC236}">
                <a16:creationId xmlns:a16="http://schemas.microsoft.com/office/drawing/2014/main" id="{40A5D5C5-77C5-255B-A40A-33C2FA261534}"/>
              </a:ext>
            </a:extLst>
          </p:cNvPr>
          <p:cNvSpPr txBox="1"/>
          <p:nvPr/>
        </p:nvSpPr>
        <p:spPr>
          <a:xfrm>
            <a:off x="11673967" y="6414693"/>
            <a:ext cx="17526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888888"/>
                </a:solidFill>
                <a:latin typeface="Arial"/>
                <a:cs typeface="Arial"/>
              </a:rPr>
              <a:t>11</a:t>
            </a:r>
            <a:endParaRPr sz="1200">
              <a:latin typeface="Arial"/>
              <a:cs typeface="Arial"/>
            </a:endParaRPr>
          </a:p>
        </p:txBody>
      </p:sp>
    </p:spTree>
    <p:extLst>
      <p:ext uri="{BB962C8B-B14F-4D97-AF65-F5344CB8AC3E}">
        <p14:creationId xmlns:p14="http://schemas.microsoft.com/office/powerpoint/2010/main" val="2981154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國際氣候行動歷程</a:t>
            </a:r>
          </a:p>
        </p:txBody>
      </p:sp>
      <p:sp>
        <p:nvSpPr>
          <p:cNvPr id="6" name="object 6">
            <a:extLst>
              <a:ext uri="{FF2B5EF4-FFF2-40B4-BE49-F238E27FC236}">
                <a16:creationId xmlns:a16="http://schemas.microsoft.com/office/drawing/2014/main" id="{40A5D5C5-77C5-255B-A40A-33C2FA261534}"/>
              </a:ext>
            </a:extLst>
          </p:cNvPr>
          <p:cNvSpPr txBox="1"/>
          <p:nvPr/>
        </p:nvSpPr>
        <p:spPr>
          <a:xfrm>
            <a:off x="11673967" y="6414693"/>
            <a:ext cx="17526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888888"/>
                </a:solidFill>
                <a:latin typeface="Arial"/>
                <a:cs typeface="Arial"/>
              </a:rPr>
              <a:t>11</a:t>
            </a:r>
            <a:endParaRPr sz="1200">
              <a:latin typeface="Arial"/>
              <a:cs typeface="Arial"/>
            </a:endParaRPr>
          </a:p>
        </p:txBody>
      </p:sp>
      <p:graphicFrame>
        <p:nvGraphicFramePr>
          <p:cNvPr id="2" name="表格 1">
            <a:extLst>
              <a:ext uri="{FF2B5EF4-FFF2-40B4-BE49-F238E27FC236}">
                <a16:creationId xmlns:a16="http://schemas.microsoft.com/office/drawing/2014/main" id="{91EF87D8-AA18-897E-446B-77B2F6F6A9E7}"/>
              </a:ext>
            </a:extLst>
          </p:cNvPr>
          <p:cNvGraphicFramePr>
            <a:graphicFrameLocks noGrp="1"/>
          </p:cNvGraphicFramePr>
          <p:nvPr/>
        </p:nvGraphicFramePr>
        <p:xfrm>
          <a:off x="452377" y="1059142"/>
          <a:ext cx="11235228" cy="5208340"/>
        </p:xfrm>
        <a:graphic>
          <a:graphicData uri="http://schemas.openxmlformats.org/drawingml/2006/table">
            <a:tbl>
              <a:tblPr>
                <a:tableStyleId>{5C22544A-7EE6-4342-B048-85BDC9FD1C3A}</a:tableStyleId>
              </a:tblPr>
              <a:tblGrid>
                <a:gridCol w="996707">
                  <a:extLst>
                    <a:ext uri="{9D8B030D-6E8A-4147-A177-3AD203B41FA5}">
                      <a16:colId xmlns:a16="http://schemas.microsoft.com/office/drawing/2014/main" val="2509260918"/>
                    </a:ext>
                  </a:extLst>
                </a:gridCol>
                <a:gridCol w="1077806">
                  <a:extLst>
                    <a:ext uri="{9D8B030D-6E8A-4147-A177-3AD203B41FA5}">
                      <a16:colId xmlns:a16="http://schemas.microsoft.com/office/drawing/2014/main" val="972563627"/>
                    </a:ext>
                  </a:extLst>
                </a:gridCol>
                <a:gridCol w="9160715">
                  <a:extLst>
                    <a:ext uri="{9D8B030D-6E8A-4147-A177-3AD203B41FA5}">
                      <a16:colId xmlns:a16="http://schemas.microsoft.com/office/drawing/2014/main" val="1144169947"/>
                    </a:ext>
                  </a:extLst>
                </a:gridCol>
              </a:tblGrid>
              <a:tr h="363691">
                <a:tc>
                  <a:txBody>
                    <a:bodyPr/>
                    <a:lstStyle/>
                    <a:p>
                      <a:pPr algn="r" fontAlgn="ctr">
                        <a:lnSpc>
                          <a:spcPts val="3400"/>
                        </a:lnSpc>
                      </a:pPr>
                      <a:r>
                        <a:rPr lang="zh-TW" altLang="en-US"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正式活動</a:t>
                      </a:r>
                      <a:endParaRPr lang="zh-TW" altLang="en-US" sz="16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348" marR="48136" marT="5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gridSpan="2">
                  <a:txBody>
                    <a:bodyPr/>
                    <a:lstStyle/>
                    <a:p>
                      <a:pPr algn="l" fontAlgn="ctr">
                        <a:lnSpc>
                          <a:spcPts val="3400"/>
                        </a:lnSpc>
                      </a:pP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聯合國氣候變化框架公約締約方會議（</a:t>
                      </a: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COP</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 tooltip="京都議定書"/>
                        </a:rPr>
                        <a:t>京都議定書締約方會議（</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 tooltip="京都議定書"/>
                        </a:rPr>
                        <a:t>CMP</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 tooltip="京都議定書"/>
                        </a:rPr>
                        <a:t>）</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3" tooltip="巴黎協定"/>
                        </a:rPr>
                        <a:t>巴黎協定締約方會議（</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3" tooltip="巴黎協定"/>
                        </a:rPr>
                        <a:t>CMA</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3" tooltip="巴黎協定"/>
                        </a:rPr>
                        <a:t>）</a:t>
                      </a:r>
                      <a:endParaRPr lang="zh-TW" altLang="en-US" sz="1600" b="0" i="0" u="sng" strike="noStrike"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136" marR="5348" marT="5348"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hMerge="1">
                  <a:txBody>
                    <a:bodyPr/>
                    <a:lstStyle/>
                    <a:p>
                      <a:endParaRPr lang="zh-TW" altLang="en-US"/>
                    </a:p>
                  </a:txBody>
                  <a:tcPr/>
                </a:tc>
                <a:extLst>
                  <a:ext uri="{0D108BD9-81ED-4DB2-BD59-A6C34878D82A}">
                    <a16:rowId xmlns:a16="http://schemas.microsoft.com/office/drawing/2014/main" val="2305266922"/>
                  </a:ext>
                </a:extLst>
              </a:tr>
              <a:tr h="599021">
                <a:tc rowSpan="4">
                  <a:txBody>
                    <a:bodyPr/>
                    <a:lstStyle/>
                    <a:p>
                      <a:pPr algn="ctr" fontAlgn="ctr">
                        <a:lnSpc>
                          <a:spcPts val="3400"/>
                        </a:lnSpc>
                      </a:pP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會議</a:t>
                      </a:r>
                      <a:endParaRPr lang="zh-TW" alt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348" marR="48136" marT="5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ctr" fontAlgn="ctr">
                        <a:lnSpc>
                          <a:spcPts val="3400"/>
                        </a:lnSpc>
                      </a:pP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1990</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年代</a:t>
                      </a:r>
                      <a:endParaRPr lang="zh-TW" alt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348" marR="48136" marT="5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l" fontAlgn="ctr">
                        <a:lnSpc>
                          <a:spcPts val="3400"/>
                        </a:lnSpc>
                      </a:pP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4" tooltip="1995年聯合國氣候變化大會（頁面不存在）"/>
                        </a:rPr>
                        <a:t>COP1 (</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4" tooltip="1995年聯合國氣候變化大會（頁面不存在）"/>
                        </a:rPr>
                        <a:t>柏林，</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4" tooltip="1995年聯合國氣候變化大會（頁面不存在）"/>
                        </a:rPr>
                        <a:t>1995</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4" tooltip="1995年聯合國氣候變化大會（頁面不存在）"/>
                        </a:rPr>
                        <a:t>年</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4" tooltip="1995年聯合國氣候變化大會（頁面不存在）"/>
                        </a:rPr>
                        <a:t>)</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5" tooltip="1996年聯合國氣候變化大會（頁面不存在）"/>
                        </a:rPr>
                        <a:t>COP2 (</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5" tooltip="1996年聯合國氣候變化大會（頁面不存在）"/>
                        </a:rPr>
                        <a:t>日內瓦，</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5" tooltip="1996年聯合國氣候變化大會（頁面不存在）"/>
                        </a:rPr>
                        <a:t>1996</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5" tooltip="1996年聯合國氣候變化大會（頁面不存在）"/>
                        </a:rPr>
                        <a:t>年</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5" tooltip="1996年聯合國氣候變化大會（頁面不存在）"/>
                        </a:rPr>
                        <a:t>)</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 、</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6" tooltip="1997年聯合國氣候變化大會（頁面不存在）"/>
                        </a:rPr>
                        <a:t>COP3 (</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6" tooltip="1997年聯合國氣候變化大會（頁面不存在）"/>
                        </a:rPr>
                        <a:t>京都，</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6" tooltip="1997年聯合國氣候變化大會（頁面不存在）"/>
                        </a:rPr>
                        <a:t>1997</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6" tooltip="1997年聯合國氣候變化大會（頁面不存在）"/>
                        </a:rPr>
                        <a:t>年</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6" tooltip="1997年聯合國氣候變化大會（頁面不存在）"/>
                        </a:rPr>
                        <a:t>)</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 、</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7" tooltip="1998年聯合國氣候變化大會（頁面不存在）"/>
                        </a:rPr>
                        <a:t>COP4 (</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7" tooltip="1998年聯合國氣候變化大會（頁面不存在）"/>
                        </a:rPr>
                        <a:t>布宜諾斯艾利斯，</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7" tooltip="1998年聯合國氣候變化大會（頁面不存在）"/>
                        </a:rPr>
                        <a:t>1998</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7" tooltip="1998年聯合國氣候變化大會（頁面不存在）"/>
                        </a:rPr>
                        <a:t>年</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7" tooltip="1998年聯合國氣候變化大會（頁面不存在）"/>
                        </a:rPr>
                        <a:t>)</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 、</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8" tooltip="1999年聯合國氣候變化大會（頁面不存在）"/>
                        </a:rPr>
                        <a:t>COP5 (Bonn, 1999</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8" tooltip="1999年聯合國氣候變化大會（頁面不存在）"/>
                        </a:rPr>
                        <a:t>年</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8" tooltip="1999年聯合國氣候變化大會（頁面不存在）"/>
                        </a:rPr>
                        <a:t>)</a:t>
                      </a:r>
                      <a:endParaRPr lang="zh-TW" altLang="en-US" sz="1600" b="0" i="0" u="sng" strike="noStrike"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136" marR="5348" marT="5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extLst>
                  <a:ext uri="{0D108BD9-81ED-4DB2-BD59-A6C34878D82A}">
                    <a16:rowId xmlns:a16="http://schemas.microsoft.com/office/drawing/2014/main" val="3163104261"/>
                  </a:ext>
                </a:extLst>
              </a:tr>
              <a:tr h="728452">
                <a:tc vMerge="1">
                  <a:txBody>
                    <a:bodyPr/>
                    <a:lstStyle/>
                    <a:p>
                      <a:endParaRPr lang="zh-TW" altLang="en-US"/>
                    </a:p>
                  </a:txBody>
                  <a:tcPr/>
                </a:tc>
                <a:tc>
                  <a:txBody>
                    <a:bodyPr/>
                    <a:lstStyle/>
                    <a:p>
                      <a:pPr algn="ctr" fontAlgn="ctr">
                        <a:lnSpc>
                          <a:spcPts val="3400"/>
                        </a:lnSpc>
                      </a:pP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2000</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年代</a:t>
                      </a:r>
                      <a:endParaRPr lang="zh-TW" alt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348" marR="48136" marT="5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l" fontAlgn="ctr">
                        <a:lnSpc>
                          <a:spcPts val="3400"/>
                        </a:lnSpc>
                      </a:pP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9" tooltip="2005年聯合國氣候變化大會（頁面不存在）"/>
                        </a:rPr>
                        <a:t>COP11/CMP 1（</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9" tooltip="2005年聯合國氣候變化大會（頁面不存在）"/>
                        </a:rPr>
                        <a:t>蒙特婁，</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9" tooltip="2005年聯合國氣候變化大會（頁面不存在）"/>
                        </a:rPr>
                        <a:t>2005</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9" tooltip="2005年聯合國氣候變化大會（頁面不存在）"/>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0" tooltip="2006年聯合國氣候變化大會（頁面不存在）"/>
                        </a:rPr>
                        <a:t>COP12/CMP2（</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0" tooltip="2006年聯合國氣候變化大會（頁面不存在）"/>
                        </a:rPr>
                        <a:t>奈洛比，</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0" tooltip="2006年聯合國氣候變化大會（頁面不存在）"/>
                        </a:rPr>
                        <a:t>2006</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0" tooltip="2006年聯合國氣候變化大會（頁面不存在）"/>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1" tooltip="2007年聯合國氣候變化大會"/>
                        </a:rPr>
                        <a:t>COP13/CMP3（</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1" tooltip="2007年聯合國氣候變化大會"/>
                        </a:rPr>
                        <a:t>峇里，</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1" tooltip="2007年聯合國氣候變化大會"/>
                        </a:rPr>
                        <a:t>2007</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1" tooltip="2007年聯合國氣候變化大會"/>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COP14/CMP4（</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波茲南，</a:t>
                      </a: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2008</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2" tooltip="2009年聯合國氣候變化大會"/>
                        </a:rPr>
                        <a:t>COP15/CMP5（</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2" tooltip="2009年聯合國氣候變化大會"/>
                        </a:rPr>
                        <a:t>哥本哈根，</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2" tooltip="2009年聯合國氣候變化大會"/>
                        </a:rPr>
                        <a:t>2009</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2" tooltip="2009年聯合國氣候變化大會"/>
                        </a:rPr>
                        <a:t>年）</a:t>
                      </a:r>
                      <a:endParaRPr lang="zh-TW" altLang="en-US" sz="1600" b="0" i="0" u="sng" strike="noStrike"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136" marR="5348" marT="5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extLst>
                  <a:ext uri="{0D108BD9-81ED-4DB2-BD59-A6C34878D82A}">
                    <a16:rowId xmlns:a16="http://schemas.microsoft.com/office/drawing/2014/main" val="2940265842"/>
                  </a:ext>
                </a:extLst>
              </a:tr>
              <a:tr h="1417326">
                <a:tc vMerge="1">
                  <a:txBody>
                    <a:bodyPr/>
                    <a:lstStyle/>
                    <a:p>
                      <a:endParaRPr lang="zh-TW" altLang="en-US"/>
                    </a:p>
                  </a:txBody>
                  <a:tcPr/>
                </a:tc>
                <a:tc>
                  <a:txBody>
                    <a:bodyPr/>
                    <a:lstStyle/>
                    <a:p>
                      <a:pPr algn="ctr" fontAlgn="ctr">
                        <a:lnSpc>
                          <a:spcPts val="3400"/>
                        </a:lnSpc>
                      </a:pP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2010</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年代</a:t>
                      </a:r>
                      <a:endParaRPr lang="zh-TW" alt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348" marR="48136" marT="5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l" fontAlgn="ctr">
                        <a:lnSpc>
                          <a:spcPts val="3400"/>
                        </a:lnSpc>
                      </a:pP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3" tooltip="2010年聯合國氣候變化大會"/>
                        </a:rPr>
                        <a:t>COP16/CMP6（</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3" tooltip="2010年聯合國氣候變化大會"/>
                        </a:rPr>
                        <a:t>坎昆，</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3" tooltip="2010年聯合國氣候變化大會"/>
                        </a:rPr>
                        <a:t>2010</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3" tooltip="2010年聯合國氣候變化大會"/>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4" tooltip="2011年聯合國氣候變化大會"/>
                        </a:rPr>
                        <a:t>COP17/CMP7（</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4" tooltip="2011年聯合國氣候變化大會"/>
                        </a:rPr>
                        <a:t>德班，</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4" tooltip="2011年聯合國氣候變化大會"/>
                        </a:rPr>
                        <a:t>2011</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4" tooltip="2011年聯合國氣候變化大會"/>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5" tooltip="2012年聯合國氣候變化大會（頁面不存在）"/>
                        </a:rPr>
                        <a:t>COP18/CMP8（</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5" tooltip="2012年聯合國氣候變化大會（頁面不存在）"/>
                        </a:rPr>
                        <a:t>多哈，</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5" tooltip="2012年聯合國氣候變化大會（頁面不存在）"/>
                        </a:rPr>
                        <a:t>2012</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5" tooltip="2012年聯合國氣候變化大會（頁面不存在）"/>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6" tooltip="2013年聯合國氣候變化大會"/>
                        </a:rPr>
                        <a:t>COP19/CMP9（</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6" tooltip="2013年聯合國氣候變化大會"/>
                        </a:rPr>
                        <a:t>華沙，</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6" tooltip="2013年聯合國氣候變化大會"/>
                        </a:rPr>
                        <a:t>2013</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6" tooltip="2013年聯合國氣候變化大會"/>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7" tooltip="2014年聯合國氣候變化大會（頁面不存在）"/>
                        </a:rPr>
                        <a:t>COP20/ CMP10（</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7" tooltip="2014年聯合國氣候變化大會（頁面不存在）"/>
                        </a:rPr>
                        <a:t>利馬，</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7" tooltip="2014年聯合國氣候變化大會（頁面不存在）"/>
                        </a:rPr>
                        <a:t>2014</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7" tooltip="2014年聯合國氣候變化大會（頁面不存在）"/>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8" tooltip="2015年聯合國氣候變化大會"/>
                        </a:rPr>
                        <a:t>COP21/CMP11（</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8" tooltip="2015年聯合國氣候變化大會"/>
                        </a:rPr>
                        <a:t>巴黎，</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8" tooltip="2015年聯合國氣候變化大會"/>
                        </a:rPr>
                        <a:t>2015</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8" tooltip="2015年聯合國氣候變化大會"/>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9" tooltip="2016年聯合國氣候變化大會（頁面不存在）"/>
                        </a:rPr>
                        <a:t>COP22/CMP12/CMA1（</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9" tooltip="2016年聯合國氣候變化大會（頁面不存在）"/>
                        </a:rPr>
                        <a:t>馬拉喀什，</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9" tooltip="2016年聯合國氣候變化大會（頁面不存在）"/>
                        </a:rPr>
                        <a:t>2016</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19" tooltip="2016年聯合國氣候變化大會（頁面不存在）"/>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0" tooltip="2017年聯合國氣候變化大會（頁面不存在）"/>
                        </a:rPr>
                        <a:t>COP23/CMP13/CMA1.2（</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0" tooltip="2017年聯合國氣候變化大會（頁面不存在）"/>
                        </a:rPr>
                        <a:t>波恩，</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0" tooltip="2017年聯合國氣候變化大會（頁面不存在）"/>
                        </a:rPr>
                        <a:t>2017</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0" tooltip="2017年聯合國氣候變化大會（頁面不存在）"/>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1" tooltip="2018年聯合國氣候變化大會（頁面不存在）"/>
                        </a:rPr>
                        <a:t>COP24/CMP14/CMA1.3（</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1" tooltip="2018年聯合國氣候變化大會（頁面不存在）"/>
                        </a:rPr>
                        <a:t>卡托維茲，</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1" tooltip="2018年聯合國氣候變化大會（頁面不存在）"/>
                        </a:rPr>
                        <a:t>2018</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1" tooltip="2018年聯合國氣候變化大會（頁面不存在）"/>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2" tooltip="2019年聯合國氣候變化大會"/>
                        </a:rPr>
                        <a:t>COP25/CMP15/CMA2（</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2" tooltip="2019年聯合國氣候變化大會"/>
                        </a:rPr>
                        <a:t>馬德里，</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2" tooltip="2019年聯合國氣候變化大會"/>
                        </a:rPr>
                        <a:t>2019</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2" tooltip="2019年聯合國氣候變化大會"/>
                        </a:rPr>
                        <a:t>年）</a:t>
                      </a:r>
                      <a:endParaRPr lang="zh-TW" altLang="en-US" sz="1600" b="0" i="0" u="sng" strike="noStrike"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136" marR="5348" marT="5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extLst>
                  <a:ext uri="{0D108BD9-81ED-4DB2-BD59-A6C34878D82A}">
                    <a16:rowId xmlns:a16="http://schemas.microsoft.com/office/drawing/2014/main" val="2656094963"/>
                  </a:ext>
                </a:extLst>
              </a:tr>
              <a:tr h="882485">
                <a:tc vMerge="1">
                  <a:txBody>
                    <a:bodyPr/>
                    <a:lstStyle/>
                    <a:p>
                      <a:endParaRPr lang="zh-TW" altLang="en-US"/>
                    </a:p>
                  </a:txBody>
                  <a:tcPr/>
                </a:tc>
                <a:tc>
                  <a:txBody>
                    <a:bodyPr/>
                    <a:lstStyle/>
                    <a:p>
                      <a:pPr algn="ctr" fontAlgn="ctr">
                        <a:lnSpc>
                          <a:spcPts val="3400"/>
                        </a:lnSpc>
                      </a:pP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2020</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年代</a:t>
                      </a:r>
                      <a:endParaRPr lang="zh-TW" altLang="en-US" sz="16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348" marR="48136" marT="5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tc>
                  <a:txBody>
                    <a:bodyPr/>
                    <a:lstStyle/>
                    <a:p>
                      <a:pPr algn="l" fontAlgn="ctr">
                        <a:lnSpc>
                          <a:spcPts val="3400"/>
                        </a:lnSpc>
                      </a:pP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3" tooltip="2021年聯合國氣候變化大會"/>
                        </a:rPr>
                        <a:t>COP26/CMP16/CMA3（</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3" tooltip="2021年聯合國氣候變化大會"/>
                        </a:rPr>
                        <a:t>格拉斯哥，</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3" tooltip="2021年聯合國氣候變化大會"/>
                        </a:rPr>
                        <a:t>2021</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3" tooltip="2021年聯合國氣候變化大會"/>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4" tooltip="2022年聯合國氣候變化大會"/>
                        </a:rPr>
                        <a:t>COP27/CMP17/CMA4（</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4" tooltip="2022年聯合國氣候變化大會"/>
                        </a:rPr>
                        <a:t>沙姆沙伊赫，</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4" tooltip="2022年聯合國氣候變化大會"/>
                        </a:rPr>
                        <a:t>2022</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4" tooltip="2022年聯合國氣候變化大會"/>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endPar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4" tooltip="2022年聯合國氣候變化大會"/>
                      </a:endParaRPr>
                    </a:p>
                    <a:p>
                      <a:pPr algn="l" fontAlgn="ctr">
                        <a:lnSpc>
                          <a:spcPts val="3400"/>
                        </a:lnSpc>
                      </a:pP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5" tooltip="2023年聯合國氣候變化大會"/>
                        </a:rPr>
                        <a:t>COP28/CMP18/CMA5（</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5" tooltip="2023年聯合國氣候變化大會"/>
                        </a:rPr>
                        <a:t>杜拜，</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5" tooltip="2023年聯合國氣候變化大會"/>
                        </a:rPr>
                        <a:t>2023</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5" tooltip="2023年聯合國氣候變化大會"/>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6" tooltip="2024年聯合國氣候變化大會"/>
                        </a:rPr>
                        <a:t>COP29/CMP19/CMA6（</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6" tooltip="2024年聯合國氣候變化大會"/>
                        </a:rPr>
                        <a:t>巴庫，</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6" tooltip="2024年聯合國氣候變化大會"/>
                        </a:rPr>
                        <a:t>2024</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6" tooltip="2024年聯合國氣候變化大會"/>
                        </a:rPr>
                        <a:t>年）</a:t>
                      </a:r>
                      <a:r>
                        <a:rPr lang="zh-TW" altLang="en-US" sz="1600" u="sng" strike="noStrike" dirty="0">
                          <a:effectLst/>
                          <a:latin typeface="PMingLiU" panose="02020500000000000000" pitchFamily="18" charset="-120"/>
                          <a:ea typeface="PMingLiU" panose="02020500000000000000" pitchFamily="18" charset="-120"/>
                          <a:cs typeface="Times New Roman" panose="02020603050405020304" pitchFamily="18" charset="0"/>
                          <a:hlinkClick r:id="rId4" tooltip="1995年聯合國氣候變化大會（頁面不存在）"/>
                        </a:rPr>
                        <a:t>、</a:t>
                      </a:r>
                      <a:r>
                        <a:rPr 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7" tooltip="2025年聯合國氣候變化大會（頁面不存在）"/>
                        </a:rPr>
                        <a:t>COP30/CMP20/CMA7（</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7" tooltip="2025年聯合國氣候變化大會（頁面不存在）"/>
                        </a:rPr>
                        <a:t>貝倫，</a:t>
                      </a:r>
                      <a:r>
                        <a:rPr lang="en-US" altLang="zh-TW"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7" tooltip="2025年聯合國氣候變化大會（頁面不存在）"/>
                        </a:rPr>
                        <a:t>2025</a:t>
                      </a:r>
                      <a:r>
                        <a:rPr lang="zh-TW" altLang="en-US" sz="1600" u="sng" strike="noStrike" dirty="0">
                          <a:effectLst/>
                          <a:latin typeface="Times New Roman" panose="02020603050405020304" pitchFamily="18" charset="0"/>
                          <a:ea typeface="標楷體" panose="03000509000000000000" pitchFamily="65" charset="-120"/>
                          <a:cs typeface="Times New Roman" panose="02020603050405020304" pitchFamily="18" charset="0"/>
                          <a:hlinkClick r:id="rId27" tooltip="2025年聯合國氣候變化大會（頁面不存在）"/>
                        </a:rPr>
                        <a:t>年）</a:t>
                      </a:r>
                      <a:endParaRPr lang="zh-TW" altLang="en-US" sz="1600" b="0" i="0" u="sng" strike="noStrike"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8136" marR="5348" marT="5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noFill/>
                  </a:tcPr>
                </a:tc>
                <a:extLst>
                  <a:ext uri="{0D108BD9-81ED-4DB2-BD59-A6C34878D82A}">
                    <a16:rowId xmlns:a16="http://schemas.microsoft.com/office/drawing/2014/main" val="2775008831"/>
                  </a:ext>
                </a:extLst>
              </a:tr>
            </a:tbl>
          </a:graphicData>
        </a:graphic>
      </p:graphicFrame>
    </p:spTree>
    <p:extLst>
      <p:ext uri="{BB962C8B-B14F-4D97-AF65-F5344CB8AC3E}">
        <p14:creationId xmlns:p14="http://schemas.microsoft.com/office/powerpoint/2010/main" val="7343376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E2908518-D548-596D-4FE9-7ED4B2F494D0}"/>
              </a:ext>
            </a:extLst>
          </p:cNvPr>
          <p:cNvPicPr>
            <a:picLocks noChangeAspect="1"/>
          </p:cNvPicPr>
          <p:nvPr/>
        </p:nvPicPr>
        <p:blipFill>
          <a:blip r:embed="rId2"/>
          <a:stretch>
            <a:fillRect/>
          </a:stretch>
        </p:blipFill>
        <p:spPr>
          <a:xfrm>
            <a:off x="9768" y="895914"/>
            <a:ext cx="10807724" cy="5508000"/>
          </a:xfrm>
          <a:prstGeom prst="rect">
            <a:avLst/>
          </a:prstGeom>
          <a:noFill/>
        </p:spPr>
      </p:pic>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國際氣候行動歷程</a:t>
            </a:r>
          </a:p>
        </p:txBody>
      </p:sp>
      <p:sp>
        <p:nvSpPr>
          <p:cNvPr id="6" name="object 6">
            <a:extLst>
              <a:ext uri="{FF2B5EF4-FFF2-40B4-BE49-F238E27FC236}">
                <a16:creationId xmlns:a16="http://schemas.microsoft.com/office/drawing/2014/main" id="{40A5D5C5-77C5-255B-A40A-33C2FA261534}"/>
              </a:ext>
            </a:extLst>
          </p:cNvPr>
          <p:cNvSpPr txBox="1"/>
          <p:nvPr/>
        </p:nvSpPr>
        <p:spPr>
          <a:xfrm>
            <a:off x="11673967" y="6414693"/>
            <a:ext cx="17526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888888"/>
                </a:solidFill>
                <a:latin typeface="Arial"/>
                <a:cs typeface="Arial"/>
              </a:rPr>
              <a:t>11</a:t>
            </a:r>
            <a:endParaRPr sz="1200">
              <a:latin typeface="Arial"/>
              <a:cs typeface="Arial"/>
            </a:endParaRPr>
          </a:p>
        </p:txBody>
      </p:sp>
      <p:sp>
        <p:nvSpPr>
          <p:cNvPr id="12" name="矩形 11">
            <a:extLst>
              <a:ext uri="{FF2B5EF4-FFF2-40B4-BE49-F238E27FC236}">
                <a16:creationId xmlns:a16="http://schemas.microsoft.com/office/drawing/2014/main" id="{D485D464-9FC4-64CD-CECD-F82AD5D153B0}"/>
              </a:ext>
            </a:extLst>
          </p:cNvPr>
          <p:cNvSpPr/>
          <p:nvPr/>
        </p:nvSpPr>
        <p:spPr>
          <a:xfrm>
            <a:off x="1926202" y="2068778"/>
            <a:ext cx="648586" cy="282826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ctr"/>
            <a:r>
              <a:rPr lang="en-US" altLang="zh-TW" sz="1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COP3</a:t>
            </a:r>
            <a:endParaRPr lang="zh-TW" altLang="en-US" sz="1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B4964FB5-963F-ACB8-C2AF-63DACD6DFF12}"/>
              </a:ext>
            </a:extLst>
          </p:cNvPr>
          <p:cNvSpPr/>
          <p:nvPr/>
        </p:nvSpPr>
        <p:spPr>
          <a:xfrm>
            <a:off x="6198781" y="2014869"/>
            <a:ext cx="914400" cy="296116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ctr"/>
            <a:r>
              <a:rPr lang="en-US" altLang="zh-TW" sz="1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COP21</a:t>
            </a:r>
            <a:endParaRPr lang="zh-TW" altLang="en-US" sz="1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63F4D7E-69F9-89DD-CFC0-98DF96AE314E}"/>
              </a:ext>
            </a:extLst>
          </p:cNvPr>
          <p:cNvSpPr/>
          <p:nvPr/>
        </p:nvSpPr>
        <p:spPr>
          <a:xfrm>
            <a:off x="8050936" y="808074"/>
            <a:ext cx="2766556" cy="107388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r>
              <a:rPr lang="en-US" altLang="zh-TW" sz="1400" b="1">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COP21</a:t>
            </a:r>
            <a:r>
              <a:rPr lang="zh-TW" altLang="en-US"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各國提交</a:t>
            </a:r>
            <a:r>
              <a:rPr lang="en-US" altLang="zh-TW"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NDC</a:t>
            </a:r>
            <a:endParaRPr lang="zh-TW" altLang="en-US"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6" name="直線單箭頭接點 15">
            <a:extLst>
              <a:ext uri="{FF2B5EF4-FFF2-40B4-BE49-F238E27FC236}">
                <a16:creationId xmlns:a16="http://schemas.microsoft.com/office/drawing/2014/main" id="{884F1ABD-E4B2-B75F-EABF-938BCA2FEABF}"/>
              </a:ext>
            </a:extLst>
          </p:cNvPr>
          <p:cNvCxnSpPr>
            <a:cxnSpLocks/>
            <a:stCxn id="14" idx="1"/>
          </p:cNvCxnSpPr>
          <p:nvPr/>
        </p:nvCxnSpPr>
        <p:spPr>
          <a:xfrm flipH="1">
            <a:off x="5369442" y="1345019"/>
            <a:ext cx="2681494" cy="3726711"/>
          </a:xfrm>
          <a:prstGeom prst="straightConnector1">
            <a:avLst/>
          </a:prstGeom>
          <a:ln w="127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6780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55E054AE-EC18-1222-B803-A6C649234865}"/>
              </a:ext>
            </a:extLst>
          </p:cNvPr>
          <p:cNvPicPr>
            <a:picLocks noChangeAspect="1"/>
          </p:cNvPicPr>
          <p:nvPr/>
        </p:nvPicPr>
        <p:blipFill>
          <a:blip r:embed="rId2"/>
          <a:stretch>
            <a:fillRect/>
          </a:stretch>
        </p:blipFill>
        <p:spPr>
          <a:xfrm>
            <a:off x="6816013" y="3312846"/>
            <a:ext cx="5424760" cy="2988000"/>
          </a:xfrm>
          <a:prstGeom prst="rect">
            <a:avLst/>
          </a:prstGeom>
        </p:spPr>
      </p:pic>
      <p:pic>
        <p:nvPicPr>
          <p:cNvPr id="1028" name="Picture 4" descr="財團法人國際合作發展基金會- 《當季專論》以自然解方推動氣候變遷調適行動之國際合作趨勢與啟示">
            <a:extLst>
              <a:ext uri="{FF2B5EF4-FFF2-40B4-BE49-F238E27FC236}">
                <a16:creationId xmlns:a16="http://schemas.microsoft.com/office/drawing/2014/main" id="{7C6F680A-3D03-939F-7DA2-CB855831DD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66" b="7032"/>
          <a:stretch/>
        </p:blipFill>
        <p:spPr bwMode="auto">
          <a:xfrm>
            <a:off x="359993" y="1004819"/>
            <a:ext cx="7432633" cy="3456000"/>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國際氣候行動歷程</a:t>
            </a:r>
          </a:p>
        </p:txBody>
      </p:sp>
      <p:sp>
        <p:nvSpPr>
          <p:cNvPr id="6" name="object 6">
            <a:extLst>
              <a:ext uri="{FF2B5EF4-FFF2-40B4-BE49-F238E27FC236}">
                <a16:creationId xmlns:a16="http://schemas.microsoft.com/office/drawing/2014/main" id="{40A5D5C5-77C5-255B-A40A-33C2FA261534}"/>
              </a:ext>
            </a:extLst>
          </p:cNvPr>
          <p:cNvSpPr txBox="1"/>
          <p:nvPr/>
        </p:nvSpPr>
        <p:spPr>
          <a:xfrm>
            <a:off x="11673967" y="6414693"/>
            <a:ext cx="17526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888888"/>
                </a:solidFill>
                <a:latin typeface="Arial"/>
                <a:cs typeface="Arial"/>
              </a:rPr>
              <a:t>11</a:t>
            </a:r>
            <a:endParaRPr sz="1200">
              <a:latin typeface="Arial"/>
              <a:cs typeface="Arial"/>
            </a:endParaRPr>
          </a:p>
        </p:txBody>
      </p:sp>
    </p:spTree>
    <p:extLst>
      <p:ext uri="{BB962C8B-B14F-4D97-AF65-F5344CB8AC3E}">
        <p14:creationId xmlns:p14="http://schemas.microsoft.com/office/powerpoint/2010/main" val="12494249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5B9B795-E316-07F5-EBA1-BE066D1364EE}"/>
              </a:ext>
            </a:extLst>
          </p:cNvPr>
          <p:cNvSpPr txBox="1">
            <a:spLocks/>
          </p:cNvSpPr>
          <p:nvPr/>
        </p:nvSpPr>
        <p:spPr>
          <a:xfrm>
            <a:off x="360000" y="360000"/>
            <a:ext cx="11347269" cy="90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0" i="0" kern="1200" spc="150" baseline="0">
                <a:solidFill>
                  <a:schemeClr val="tx1"/>
                </a:solidFill>
                <a:latin typeface="Microsoft New Tai Lue" panose="020B0502040204020203" pitchFamily="34" charset="0"/>
                <a:ea typeface="Microsoft YaHei" panose="020B0503020204020204" pitchFamily="34" charset="-122"/>
                <a:cs typeface="Microsoft New Tai Lue" panose="020B0502040204020203" pitchFamily="34" charset="0"/>
              </a:defRPr>
            </a:lvl1pPr>
          </a:lstStyle>
          <a:p>
            <a:r>
              <a:rPr lang="zh-TW" altLang="en-US" sz="40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國際氣候行動歷程</a:t>
            </a:r>
          </a:p>
        </p:txBody>
      </p:sp>
      <p:sp>
        <p:nvSpPr>
          <p:cNvPr id="6" name="object 6">
            <a:extLst>
              <a:ext uri="{FF2B5EF4-FFF2-40B4-BE49-F238E27FC236}">
                <a16:creationId xmlns:a16="http://schemas.microsoft.com/office/drawing/2014/main" id="{40A5D5C5-77C5-255B-A40A-33C2FA261534}"/>
              </a:ext>
            </a:extLst>
          </p:cNvPr>
          <p:cNvSpPr txBox="1"/>
          <p:nvPr/>
        </p:nvSpPr>
        <p:spPr>
          <a:xfrm>
            <a:off x="11673967" y="6414693"/>
            <a:ext cx="17526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888888"/>
                </a:solidFill>
                <a:latin typeface="Arial"/>
                <a:cs typeface="Arial"/>
              </a:rPr>
              <a:t>11</a:t>
            </a:r>
            <a:endParaRPr sz="1200">
              <a:latin typeface="Arial"/>
              <a:cs typeface="Arial"/>
            </a:endParaRPr>
          </a:p>
        </p:txBody>
      </p:sp>
      <p:pic>
        <p:nvPicPr>
          <p:cNvPr id="1026" name="Picture 2" descr="國土生態綠網：接軌國際| 農業部林業及自然保育署">
            <a:extLst>
              <a:ext uri="{FF2B5EF4-FFF2-40B4-BE49-F238E27FC236}">
                <a16:creationId xmlns:a16="http://schemas.microsoft.com/office/drawing/2014/main" id="{12E210EB-986C-C2EC-61CE-FFEC31ECC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1" y="1174940"/>
            <a:ext cx="12085601" cy="49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0252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1.9"/>
</p:tagLst>
</file>

<file path=ppt/tags/tag2.xml><?xml version="1.0" encoding="utf-8"?>
<p:tagLst xmlns:a="http://schemas.openxmlformats.org/drawingml/2006/main" xmlns:r="http://schemas.openxmlformats.org/officeDocument/2006/relationships" xmlns:p="http://schemas.openxmlformats.org/presentationml/2006/main">
  <p:tag name="TIMING" val="|41.9"/>
</p:tagLst>
</file>

<file path=ppt/theme/theme1.xml><?xml version="1.0" encoding="utf-8"?>
<a:theme xmlns:a="http://schemas.openxmlformats.org/drawingml/2006/main" name="Office 佈景主題">
  <a:themeElements>
    <a:clrScheme name="勞動部勞動力發展署">
      <a:dk1>
        <a:srgbClr val="454141"/>
      </a:dk1>
      <a:lt1>
        <a:srgbClr val="FFFFFF"/>
      </a:lt1>
      <a:dk2>
        <a:srgbClr val="454141"/>
      </a:dk2>
      <a:lt2>
        <a:srgbClr val="E7E6E6"/>
      </a:lt2>
      <a:accent1>
        <a:srgbClr val="73D3D2"/>
      </a:accent1>
      <a:accent2>
        <a:srgbClr val="D6D6D7"/>
      </a:accent2>
      <a:accent3>
        <a:srgbClr val="3CC3C0"/>
      </a:accent3>
      <a:accent4>
        <a:srgbClr val="98D6D3"/>
      </a:accent4>
      <a:accent5>
        <a:srgbClr val="FFCC00"/>
      </a:accent5>
      <a:accent6>
        <a:srgbClr val="EC6619"/>
      </a:accent6>
      <a:hlink>
        <a:srgbClr val="73D3D2"/>
      </a:hlink>
      <a:folHlink>
        <a:srgbClr val="328C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8488</TotalTime>
  <Words>6861</Words>
  <Application>Microsoft Office PowerPoint</Application>
  <PresentationFormat>寬螢幕</PresentationFormat>
  <Paragraphs>1018</Paragraphs>
  <Slides>119</Slides>
  <Notes>91</Notes>
  <HiddenSlides>2</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119</vt:i4>
      </vt:variant>
    </vt:vector>
  </HeadingPairs>
  <TitlesOfParts>
    <vt:vector size="136" baseType="lpstr">
      <vt:lpstr>Microsoft JhengHei Light</vt:lpstr>
      <vt:lpstr>Microsoft YaHei</vt:lpstr>
      <vt:lpstr>Noto Sans TC</vt:lpstr>
      <vt:lpstr>Poiret One</vt:lpstr>
      <vt:lpstr>全字庫正楷體</vt:lpstr>
      <vt:lpstr>Microsoft JhengHei</vt:lpstr>
      <vt:lpstr>Microsoft JhengHei</vt:lpstr>
      <vt:lpstr>PMingLiU</vt:lpstr>
      <vt:lpstr>標楷體</vt:lpstr>
      <vt:lpstr>Arial</vt:lpstr>
      <vt:lpstr>Calibri</vt:lpstr>
      <vt:lpstr>Microsoft New Tai Lue</vt:lpstr>
      <vt:lpstr>Roboto Medium</vt:lpstr>
      <vt:lpstr>Roboto Thin</vt:lpstr>
      <vt:lpstr>Times New Roman</vt:lpstr>
      <vt:lpstr>Wingdings</vt:lpstr>
      <vt:lpstr>Office 佈景主題</vt:lpstr>
      <vt:lpstr>職業安全衛生教育訓練</vt:lpstr>
      <vt:lpstr>職業安全衛生教育訓練</vt:lpstr>
      <vt:lpstr>課程大綱</vt:lpstr>
      <vt:lpstr>立法目的</vt:lpstr>
      <vt:lpstr>職業安全衛生教育訓練</vt:lpstr>
      <vt:lpstr>重大職安事件</vt:lpstr>
      <vt:lpstr>歷史沿革</vt:lpstr>
      <vt:lpstr>職業安全衛生修法重點</vt:lpstr>
      <vt:lpstr>其他法律有特別規定者-從其規定</vt:lpstr>
      <vt:lpstr>職業安全衛生法義務主體</vt:lpstr>
      <vt:lpstr>PowerPoint 簡報</vt:lpstr>
      <vt:lpstr>職安法之法律位階</vt:lpstr>
      <vt:lpstr>PowerPoint 簡報</vt:lpstr>
      <vt:lpstr>職安法-第二章 安全衛生設施</vt:lpstr>
      <vt:lpstr>職安法-第二章 安全衛生設施</vt:lpstr>
      <vt:lpstr>機械、設備或器具管理(7至9及16)</vt:lpstr>
      <vt:lpstr>廠場化學品管理(10至14)</vt:lpstr>
      <vt:lpstr>廠場化學品管理(10至14)</vt:lpstr>
      <vt:lpstr>危害物分類及標示</vt:lpstr>
      <vt:lpstr>勞工健康管理(19至22)</vt:lpstr>
      <vt:lpstr>立即發生危險之虞(18)</vt:lpstr>
      <vt:lpstr>PowerPoint 簡報</vt:lpstr>
      <vt:lpstr>安全衛生管理</vt:lpstr>
      <vt:lpstr>承攬商安全衛生管理規範(25至28)</vt:lpstr>
      <vt:lpstr>青少年保護(29)</vt:lpstr>
      <vt:lpstr>母性保護(30至31)</vt:lpstr>
      <vt:lpstr>母性保護(30至31)</vt:lpstr>
      <vt:lpstr>安全衛生教育訓練(32)</vt:lpstr>
      <vt:lpstr>宣導勞工周知(33)</vt:lpstr>
      <vt:lpstr>訂定工作守則(34)</vt:lpstr>
      <vt:lpstr>PowerPoint 簡報</vt:lpstr>
      <vt:lpstr>監督與檢查</vt:lpstr>
      <vt:lpstr>實施勞動檢查(36)</vt:lpstr>
      <vt:lpstr>何謂職業災害</vt:lpstr>
      <vt:lpstr>職業災害調查、統計(37-38)</vt:lpstr>
      <vt:lpstr>職業災害通報</vt:lpstr>
      <vt:lpstr>職業安全衛生的現況</vt:lpstr>
      <vt:lpstr>職業安全衛生的現況</vt:lpstr>
      <vt:lpstr>工作者申訴(39)</vt:lpstr>
      <vt:lpstr>職業安全衛生教育訓練</vt:lpstr>
      <vt:lpstr>行為安全的重要</vt:lpstr>
      <vt:lpstr>安全衛生工作守則製作</vt:lpstr>
      <vt:lpstr>職業安全衛生教育訓練</vt:lpstr>
      <vt:lpstr>職業災害通報</vt:lpstr>
      <vt:lpstr>作前業、中、後之自動檢查</vt:lpstr>
      <vt:lpstr>機械設備之作業檢查</vt:lpstr>
      <vt:lpstr>職業安全衛生教育訓練</vt:lpstr>
      <vt:lpstr>標準作業程序擬定流程</vt:lpstr>
      <vt:lpstr>生產工作步驟(參考例)</vt:lpstr>
      <vt:lpstr>進料入庫使用堆高機時</vt:lpstr>
      <vt:lpstr>職業安全衛生教育訓練</vt:lpstr>
      <vt:lpstr>緊急事故應變處理</vt:lpstr>
      <vt:lpstr>緊急應變組織架構圖</vt:lpstr>
      <vt:lpstr>事故疏散調查時機以及集合注意事項及環境復原工作</vt:lpstr>
      <vt:lpstr>職業安全衛生教育訓練</vt:lpstr>
      <vt:lpstr>消防常識</vt:lpstr>
      <vt:lpstr>滅火器使用</vt:lpstr>
      <vt:lpstr>急救常識-急救措施介紹</vt:lpstr>
      <vt:lpstr>職業安全衛生教育訓練</vt:lpstr>
      <vt:lpstr>安全衛生諮詢管道</vt:lpstr>
      <vt:lpstr>安全衛生諮詢管道</vt:lpstr>
      <vt:lpstr>職場不法侵害預防及協助相關外部資源一覽表</vt:lpstr>
      <vt:lpstr>職場不法侵害預防及協助相關外部資源一覽表</vt:lpstr>
      <vt:lpstr>PowerPoint 簡報</vt:lpstr>
      <vt:lpstr>心理健康宣導</vt:lpstr>
      <vt:lpstr>簡報目錄</vt:lpstr>
      <vt:lpstr>💡 引言</vt:lpstr>
      <vt:lpstr>📊 心情溫度計是什麼？</vt:lpstr>
      <vt:lpstr>📊 心情溫度計的五個問題</vt:lpstr>
      <vt:lpstr>📊 心情溫度計APP</vt:lpstr>
      <vt:lpstr>🌱心快活心理健康學習平台</vt:lpstr>
      <vt:lpstr>🌱心快活學習平台的特色</vt:lpstr>
      <vt:lpstr>🚀 總結與行動呼籲</vt:lpstr>
      <vt:lpstr>辦公桌常見肌肉骨骼傷害部位</vt:lpstr>
      <vt:lpstr>辦公桌常見肌肉骨骼傷害部位</vt:lpstr>
      <vt:lpstr>辦公桌常見肌肉骨骼傷害部位</vt:lpstr>
      <vt:lpstr>辦公桌常見肌肉骨骼傷害部位</vt:lpstr>
      <vt:lpstr>低頭族必備的肩頸伸展操-Heho生活:</vt:lpstr>
      <vt:lpstr>工作姿勢</vt:lpstr>
      <vt:lpstr>工作姿勢</vt:lpstr>
      <vt:lpstr>頭暈、失眠跟肩頸僵硬有關係！</vt:lpstr>
      <vt:lpstr>身體要健康 從多喝水開始</vt:lpstr>
      <vt:lpstr>辦公室工作間的管理：工作姿勢</vt:lpstr>
      <vt:lpstr>溫室氣體及永續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環境部應盤查登錄及查驗對象</vt:lpstr>
      <vt:lpstr>環境部應盤查登錄及查驗對象</vt:lpstr>
      <vt:lpstr>環境部應盤查登錄及查驗對象</vt:lpstr>
      <vt:lpstr>政府機關溫室氣體盤查</vt:lpstr>
      <vt:lpstr>金融監督管理委員會上市櫃公司永續發展路徑圖</vt:lpstr>
      <vt:lpstr>金融監督管理委員會上市櫃公司永續發展路徑圖</vt:lpstr>
      <vt:lpstr>金融監督管理委員會-碳費</vt:lpstr>
      <vt:lpstr>政府機關溫室氣體盤查</vt:lpstr>
      <vt:lpstr>GHG Protocol與ISO 14064-1:2018的 差異</vt:lpstr>
      <vt:lpstr>GHG Protocol與ISO 14064-1:2018的 差異</vt:lpstr>
      <vt:lpstr>溫室氣體</vt:lpstr>
      <vt:lpstr>GHG Protocol與ISO 14064-1:2018的 差異</vt:lpstr>
      <vt:lpstr>GHG Protocol與ISO 14064-1:2018的 差異</vt:lpstr>
      <vt:lpstr>PowerPoint 簡報</vt:lpstr>
      <vt:lpstr>PowerPoint 簡報</vt:lpstr>
      <vt:lpstr>PowerPoint 簡報</vt:lpstr>
      <vt:lpstr>溫室氣體關係圖</vt:lpstr>
      <vt:lpstr>聯合國永續發展目標（UN SDGs）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Office User</dc:creator>
  <cp:lastModifiedBy>Xiao Alex</cp:lastModifiedBy>
  <cp:revision>552</cp:revision>
  <dcterms:created xsi:type="dcterms:W3CDTF">2022-02-11T08:22:03Z</dcterms:created>
  <dcterms:modified xsi:type="dcterms:W3CDTF">2025-09-27T06:11:20Z</dcterms:modified>
</cp:coreProperties>
</file>